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0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8" r:id="rId7"/>
    <p:sldId id="265" r:id="rId8"/>
    <p:sldId id="267" r:id="rId9"/>
  </p:sldIdLst>
  <p:sldSz cx="12192000" cy="6858000"/>
  <p:notesSz cx="7010400" cy="92964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7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483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9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9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461" y="0"/>
            <a:ext cx="5794348" cy="848895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12906" y="762149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A web service for exchanging second-hand books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823" y="6164694"/>
            <a:ext cx="119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Group member: </a:t>
            </a:r>
            <a:r>
              <a:rPr lang="en-US" altLang="zh-CN" dirty="0" err="1">
                <a:sym typeface="+mn-ea"/>
              </a:rPr>
              <a:t>Dantong</a:t>
            </a:r>
            <a:r>
              <a:rPr lang="en-US" altLang="zh-CN" dirty="0">
                <a:sym typeface="+mn-ea"/>
              </a:rPr>
              <a:t> Zhu(dz2451), </a:t>
            </a:r>
            <a:r>
              <a:rPr lang="en-US" altLang="zh-CN" dirty="0" err="1"/>
              <a:t>Tianhang</a:t>
            </a:r>
            <a:r>
              <a:rPr lang="en-US" altLang="zh-CN" dirty="0"/>
              <a:t> Cui(tc3158), Anni Chen(ac4779), </a:t>
            </a:r>
            <a:r>
              <a:rPr lang="en-US" altLang="zh-CN" dirty="0" err="1"/>
              <a:t>Zhenrui</a:t>
            </a:r>
            <a:r>
              <a:rPr lang="en-US" altLang="zh-CN" dirty="0"/>
              <a:t> Chen(zc2569)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2B9AE-F63F-BB74-CDC8-B32E69B7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922007" y="1604467"/>
            <a:ext cx="6099123" cy="436458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BB181-9417-0A98-15C2-CCE79D72DD45}"/>
              </a:ext>
            </a:extLst>
          </p:cNvPr>
          <p:cNvSpPr txBox="1">
            <a:spLocks/>
          </p:cNvSpPr>
          <p:nvPr/>
        </p:nvSpPr>
        <p:spPr>
          <a:xfrm>
            <a:off x="7629349" y="1736093"/>
            <a:ext cx="4218581" cy="390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 platform encourages people to exchange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Save money to buy new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more books you donate, the more books you can request from others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Welcome users with similar interests to contact each 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1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FF75D-F908-471D-FC38-067FEEEB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76" y="754632"/>
            <a:ext cx="7023490" cy="581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 Overview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31805" y="1692703"/>
            <a:ext cx="36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5" y="2318852"/>
            <a:ext cx="2212763" cy="3948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CDDFA5-D4B7-F36F-61D7-12F58209E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5059448" y="1625697"/>
            <a:ext cx="6872630" cy="4918111"/>
          </a:xfrm>
          <a:prstGeom prst="rect">
            <a:avLst/>
          </a:prstGeom>
        </p:spPr>
      </p:pic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2580515" y="1954735"/>
            <a:ext cx="2686867" cy="889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FE222EE2-A0CF-4CD3-79B4-8D9773F366D1}"/>
              </a:ext>
            </a:extLst>
          </p:cNvPr>
          <p:cNvSpPr/>
          <p:nvPr/>
        </p:nvSpPr>
        <p:spPr>
          <a:xfrm>
            <a:off x="4672976" y="2917104"/>
            <a:ext cx="386471" cy="2535637"/>
          </a:xfrm>
          <a:prstGeom prst="leftBrace">
            <a:avLst/>
          </a:prstGeom>
          <a:ln w="762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35C-C33A-B069-C9D1-9642AC78EDBD}"/>
              </a:ext>
            </a:extLst>
          </p:cNvPr>
          <p:cNvSpPr txBox="1"/>
          <p:nvPr/>
        </p:nvSpPr>
        <p:spPr>
          <a:xfrm>
            <a:off x="3452723" y="3861756"/>
            <a:ext cx="141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Panel</a:t>
            </a:r>
            <a:endParaRPr lang="zh-CN" altLang="en-US" dirty="0"/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4BBFEAEC-2A90-7C3E-2B5A-A3E0A501AE38}"/>
              </a:ext>
            </a:extLst>
          </p:cNvPr>
          <p:cNvCxnSpPr>
            <a:cxnSpLocks/>
          </p:cNvCxnSpPr>
          <p:nvPr/>
        </p:nvCxnSpPr>
        <p:spPr>
          <a:xfrm>
            <a:off x="10668000" y="1112085"/>
            <a:ext cx="574071" cy="2268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5A0F80-0B68-E4F4-C7B6-11E85E929D6D}"/>
              </a:ext>
            </a:extLst>
          </p:cNvPr>
          <p:cNvSpPr txBox="1"/>
          <p:nvPr/>
        </p:nvSpPr>
        <p:spPr>
          <a:xfrm>
            <a:off x="9300139" y="750739"/>
            <a:ext cx="33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Editor’s choice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0C2B9A-CDCC-A93D-645C-3E2E4442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04" y="920115"/>
            <a:ext cx="5315060" cy="28966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"/>
            <a:ext cx="9129040" cy="85829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second-hand 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9760" y="920115"/>
            <a:ext cx="554002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78086" y="1749276"/>
            <a:ext cx="217974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03618" y="1041718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82419-3D6B-D62D-9619-7E5EEF4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40" y="4476633"/>
            <a:ext cx="4720508" cy="2117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D6B89-ECB5-9F1B-7C85-D6313E0CDB7E}"/>
              </a:ext>
            </a:extLst>
          </p:cNvPr>
          <p:cNvCxnSpPr>
            <a:cxnSpLocks/>
          </p:cNvCxnSpPr>
          <p:nvPr/>
        </p:nvCxnSpPr>
        <p:spPr>
          <a:xfrm>
            <a:off x="8431553" y="3264913"/>
            <a:ext cx="948059" cy="1649286"/>
          </a:xfrm>
          <a:prstGeom prst="straightConnector1">
            <a:avLst/>
          </a:prstGeom>
          <a:ln w="76200">
            <a:solidFill>
              <a:schemeClr val="tx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D370A5-A07F-0D9B-8987-7A48F42E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18" y="1502093"/>
            <a:ext cx="2700469" cy="4177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/>
          <p:cNvSpPr/>
          <p:nvPr/>
        </p:nvSpPr>
        <p:spPr>
          <a:xfrm>
            <a:off x="207901" y="1021723"/>
            <a:ext cx="4706297" cy="5648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410587" y="4573413"/>
            <a:ext cx="4195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The lambda function automatically generates the genre information for the donated book by using Open Library API. This can</a:t>
            </a:r>
            <a:r>
              <a:rPr lang="zh-CN" altLang="en-US" sz="1200" dirty="0"/>
              <a:t> </a:t>
            </a:r>
            <a:r>
              <a:rPr lang="en-US" altLang="zh-CN" sz="1200" dirty="0"/>
              <a:t>help other users find the book they want by genre.</a:t>
            </a:r>
            <a:endParaRPr lang="zh-CN" altLang="en-US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" y="1575312"/>
            <a:ext cx="2798267" cy="291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92D32-E55A-A401-59B8-DAFB23F9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90" y="1610017"/>
            <a:ext cx="5241074" cy="363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091E52E-7DE6-8BF5-0042-D6C73F04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88" y="197047"/>
            <a:ext cx="8654580" cy="52336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Donate a second-hand book</a:t>
            </a:r>
            <a:endParaRPr lang="zh-CN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C4A19-132C-7547-8CAB-46F4A9FBD732}"/>
              </a:ext>
            </a:extLst>
          </p:cNvPr>
          <p:cNvSpPr txBox="1"/>
          <p:nvPr/>
        </p:nvSpPr>
        <p:spPr>
          <a:xfrm>
            <a:off x="5444390" y="5589075"/>
            <a:ext cx="56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D24274F-025C-5635-28AE-42A16DE3E39C}"/>
              </a:ext>
            </a:extLst>
          </p:cNvPr>
          <p:cNvSpPr txBox="1"/>
          <p:nvPr/>
        </p:nvSpPr>
        <p:spPr>
          <a:xfrm>
            <a:off x="222281" y="106833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/>
          <p:cNvSpPr/>
          <p:nvPr/>
        </p:nvSpPr>
        <p:spPr>
          <a:xfrm>
            <a:off x="558731" y="117634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 a second-hand book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01" y="4621420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Determine whether the user has enough credits to make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Once successful requested, update user history (add </a:t>
            </a:r>
            <a:r>
              <a:rPr lang="en-US" altLang="zh-CN" sz="1200" dirty="0" err="1">
                <a:latin typeface="+mj-lt"/>
                <a:cs typeface="+mj-lt"/>
              </a:rPr>
              <a:t>book_id</a:t>
            </a:r>
            <a:r>
              <a:rPr lang="en-US" altLang="zh-CN" sz="1200" dirty="0">
                <a:latin typeface="+mj-lt"/>
                <a:cs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Update book information to set status=’unavailable’, so it will no longer be 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accent1"/>
              </a:solidFill>
              <a:latin typeface="+mj-lt"/>
              <a:cs typeface="+mj-lt"/>
            </a:endParaRP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3" y="2383829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9719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8358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BDFA2-7A1F-56C0-3DF0-7DBDDB2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59" y="1771481"/>
            <a:ext cx="3346513" cy="2754799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84BD3699-36D8-A5C1-7B83-97FA1669E795}"/>
              </a:ext>
            </a:extLst>
          </p:cNvPr>
          <p:cNvSpPr txBox="1"/>
          <p:nvPr/>
        </p:nvSpPr>
        <p:spPr>
          <a:xfrm>
            <a:off x="512884" y="1215853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10284663" cy="855980"/>
          </a:xfrm>
        </p:spPr>
        <p:txBody>
          <a:bodyPr>
            <a:normAutofit/>
          </a:bodyPr>
          <a:lstStyle/>
          <a:p>
            <a:r>
              <a:rPr lang="en-US" sz="4000" dirty="0"/>
              <a:t>Show user’s info &amp; add to favorite list</a:t>
            </a:r>
          </a:p>
        </p:txBody>
      </p:sp>
      <p:sp>
        <p:nvSpPr>
          <p:cNvPr id="7" name="Rectangle: Rounded Corners 3"/>
          <p:cNvSpPr/>
          <p:nvPr/>
        </p:nvSpPr>
        <p:spPr>
          <a:xfrm>
            <a:off x="1019427" y="944879"/>
            <a:ext cx="4747463" cy="53717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28" y="1454700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2" y="941705"/>
            <a:ext cx="5062014" cy="3568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0317" y="3862073"/>
            <a:ext cx="5062013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id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3213083-BA80-D28C-C8DE-6457FE36929C}"/>
              </a:ext>
            </a:extLst>
          </p:cNvPr>
          <p:cNvSpPr txBox="1"/>
          <p:nvPr/>
        </p:nvSpPr>
        <p:spPr>
          <a:xfrm>
            <a:off x="1001045" y="994325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94A55-C93C-5820-CB0E-8F5153DB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40" y="4891422"/>
            <a:ext cx="3835260" cy="1700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E511F0-A46C-B9FE-5B82-18F3BFFDA1BB}"/>
              </a:ext>
            </a:extLst>
          </p:cNvPr>
          <p:cNvSpPr txBox="1"/>
          <p:nvPr/>
        </p:nvSpPr>
        <p:spPr>
          <a:xfrm>
            <a:off x="9992456" y="5670321"/>
            <a:ext cx="23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add a book to your list here!</a:t>
            </a:r>
            <a:endParaRPr lang="zh-CN" alt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6AF615-BF76-CDB9-4F85-C7C9317A4C4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10363031" y="4860778"/>
            <a:ext cx="252470" cy="1366615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869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78787" y="924824"/>
            <a:ext cx="106810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2400" b="1" i="1" dirty="0"/>
              <a:t> DynamoDB</a:t>
            </a:r>
            <a:r>
              <a:rPr lang="en-US" altLang="zh-CN" sz="2400" dirty="0"/>
              <a:t> to store the users’ non-sensitive information, rather than storing them in</a:t>
            </a:r>
            <a:r>
              <a:rPr lang="en-US" altLang="zh-CN" sz="2400" b="1" i="1" dirty="0"/>
              <a:t> Cognito</a:t>
            </a:r>
            <a:r>
              <a:rPr lang="en-US" altLang="zh-CN" sz="24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-   The attributes stored in Cognito has to be key-value(string) pair, not good for complicated data structures.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need to store many users’ requested/donate books, this list could be large and Cognito is not scalable as the DynamoDB.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The DynamoDB can handle query much more efficient than Cognito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realized this is the pattern often done in the industry after searching the online information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en-US" altLang="zh-CN" sz="2400" dirty="0"/>
              <a:t>We does not use OpenSearch to store the availability of the book (i.e. already rent/available for request)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stores the genres, book name, and donation id to the OpenSearch to improve the performance of searching.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Storing availability can help us filter out those unavailable books for search.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However, this would requires us to update OpenSearch each time there is a book was requested.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Given the current expected number of users (~10000 users in total) is not too large, it seems okay to get all the books fulfilled the search request and then filter out those unavailable.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This design may need to be changed when the expected number of user become larger.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AxNWI3YzFlYzE0N2ZkYzBlN2VjYmRmNTNiMjJjYm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</TotalTime>
  <Words>649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Arial</vt:lpstr>
      <vt:lpstr>Wingdings 3</vt:lpstr>
      <vt:lpstr>Depth</vt:lpstr>
      <vt:lpstr>Book Exchange</vt:lpstr>
      <vt:lpstr>Structure Overview</vt:lpstr>
      <vt:lpstr>Front-End Overview</vt:lpstr>
      <vt:lpstr>Search for a second-hand book</vt:lpstr>
      <vt:lpstr>Donate a second-hand book</vt:lpstr>
      <vt:lpstr>Request a second-hand book</vt:lpstr>
      <vt:lpstr>Show user’s info &amp; add to favorite list</vt:lpstr>
      <vt:lpstr>Some Design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AAA Albert</cp:lastModifiedBy>
  <cp:revision>17</cp:revision>
  <dcterms:created xsi:type="dcterms:W3CDTF">2022-05-10T16:03:00Z</dcterms:created>
  <dcterms:modified xsi:type="dcterms:W3CDTF">2022-05-10T20:33:27Z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