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730" r:id="rId1"/>
  </p:sldMasterIdLst>
  <p:notesMasterIdLst>
    <p:notesMasterId r:id="rId10"/>
  </p:notesMasterIdLst>
  <p:sldIdLst>
    <p:sldId id="256" r:id="rId2"/>
    <p:sldId id="261" r:id="rId3"/>
    <p:sldId id="262" r:id="rId4"/>
    <p:sldId id="264" r:id="rId5"/>
    <p:sldId id="263" r:id="rId6"/>
    <p:sldId id="265" r:id="rId7"/>
    <p:sldId id="268" r:id="rId8"/>
    <p:sldId id="267" r:id="rId9"/>
  </p:sldIdLst>
  <p:sldSz cx="12192000" cy="6858000"/>
  <p:notesSz cx="7010400" cy="9296400"/>
  <p:embeddedFontLst>
    <p:embeddedFont>
      <p:font typeface="Corbel" panose="020B0503020204020204" pitchFamily="34" charset="0"/>
      <p:regular r:id="rId11"/>
      <p:bold r:id="rId12"/>
      <p:italic r:id="rId13"/>
      <p:boldItalic r:id="rId14"/>
    </p:embeddedFont>
    <p:embeddedFont>
      <p:font typeface="Wingdings 3" panose="05040102010807070707" pitchFamily="18" charset="2"/>
      <p:regular r:id="rId15"/>
    </p:embeddedFont>
  </p:embeddedFontLst>
  <p:custDataLst>
    <p:tags r:id="rId16"/>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35" autoAdjust="0"/>
    <p:restoredTop sz="94660"/>
  </p:normalViewPr>
  <p:slideViewPr>
    <p:cSldViewPr snapToGrid="0">
      <p:cViewPr>
        <p:scale>
          <a:sx n="87" d="100"/>
          <a:sy n="87" d="100"/>
        </p:scale>
        <p:origin x="6" y="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8475" cy="465137"/>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457200" marR="0" lvl="1"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914400" marR="0" lvl="2"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371600" marR="0" lvl="3"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828800" marR="0" lvl="4"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286000" marR="0" lvl="5"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4572000" marR="0" lvl="7"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6400800" marR="0" lvl="8"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4" name="Google Shape;4;n"/>
          <p:cNvSpPr txBox="1">
            <a:spLocks noGrp="1"/>
          </p:cNvSpPr>
          <p:nvPr>
            <p:ph type="dt" idx="10"/>
          </p:nvPr>
        </p:nvSpPr>
        <p:spPr>
          <a:xfrm>
            <a:off x="3970337" y="0"/>
            <a:ext cx="3038475" cy="465137"/>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457200" marR="0" lvl="1"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914400" marR="0" lvl="2"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371600" marR="0" lvl="3"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828800" marR="0" lvl="4"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286000" marR="0" lvl="5"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4572000" marR="0" lvl="7"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6400800" marR="0" lvl="8"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5" name="Google Shape;5;n"/>
          <p:cNvSpPr>
            <a:spLocks noGrp="1" noRot="1" noChangeAspect="1"/>
          </p:cNvSpPr>
          <p:nvPr>
            <p:ph type="sldImg" idx="3"/>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01675" y="4416425"/>
            <a:ext cx="5607050" cy="4183062"/>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829675"/>
            <a:ext cx="3038475" cy="465137"/>
          </a:xfrm>
          <a:prstGeom prst="rect">
            <a:avLst/>
          </a:prstGeom>
          <a:noFill/>
          <a:ln>
            <a:noFill/>
          </a:ln>
        </p:spPr>
        <p:txBody>
          <a:bodyPr spcFirstLastPara="1" wrap="square" lIns="91425" tIns="91425" rIns="91425" bIns="91425" anchor="b" anchorCtr="0">
            <a:noAutofit/>
          </a:bodyPr>
          <a:lstStyle>
            <a:lvl1pPr marL="0" marR="0" lvl="0"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457200" marR="0" lvl="1"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914400" marR="0" lvl="2"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371600" marR="0" lvl="3"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828800" marR="0" lvl="4"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286000" marR="0" lvl="5"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4572000" marR="0" lvl="7"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6400800" marR="0" lvl="8"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8" name="Google Shape;8;n"/>
          <p:cNvSpPr txBox="1">
            <a:spLocks noGrp="1"/>
          </p:cNvSpPr>
          <p:nvPr>
            <p:ph type="sldNum" idx="12"/>
          </p:nvPr>
        </p:nvSpPr>
        <p:spPr>
          <a:xfrm>
            <a:off x="3970337" y="8829675"/>
            <a:ext cx="3038475" cy="465137"/>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rgbClr val="000000"/>
              </a:buClr>
              <a:buFont typeface="Arial" panose="020B0604020202020204"/>
              <a:buNone/>
            </a:pPr>
            <a:fld id="{00000000-1234-1234-1234-123412341234}" type="slidenum">
              <a:rPr lang="en-US" sz="1200" b="0" i="0" u="none" strike="noStrike" cap="none">
                <a:solidFill>
                  <a:srgbClr val="000000"/>
                </a:solidFill>
                <a:latin typeface="Arial" panose="020B0604020202020204"/>
                <a:ea typeface="Arial" panose="020B0604020202020204"/>
                <a:cs typeface="Arial" panose="020B0604020202020204"/>
                <a:sym typeface="Arial" panose="020B0604020202020204"/>
              </a:rPr>
              <a:t>‹#›</a:t>
            </a:fld>
            <a:endParaRPr lang="en-US" sz="12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279abe8913_0_1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279abe8913_0_16: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g1279abe8913_0_16:notes"/>
          <p:cNvSpPr txBox="1">
            <a:spLocks noGrp="1"/>
          </p:cNvSpPr>
          <p:nvPr>
            <p:ph type="sldNum" idx="12"/>
          </p:nvPr>
        </p:nvSpPr>
        <p:spPr>
          <a:xfrm>
            <a:off x="3970337" y="8829675"/>
            <a:ext cx="3038400" cy="465000"/>
          </a:xfrm>
          <a:prstGeom prst="rect">
            <a:avLst/>
          </a:prstGeom>
        </p:spPr>
        <p:txBody>
          <a:bodyPr spcFirstLastPara="1" wrap="square" lIns="93175" tIns="46575" rIns="93175" bIns="46575"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1</a:t>
            </a:fld>
            <a:endParaRPr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ltLang="zh-CN"/>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5/14/2022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880210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5/14/2022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03477736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ltLang="zh-CN"/>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5/14/2022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2481214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ltLang="zh-CN"/>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5/14/2022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0048318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ltLang="zh-CN"/>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5/14/2022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86350908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ltLang="zh-CN"/>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ltLang="zh-CN"/>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ltLang="zh-CN"/>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3" name="Date Placeholder 2"/>
          <p:cNvSpPr>
            <a:spLocks noGrp="1"/>
          </p:cNvSpPr>
          <p:nvPr>
            <p:ph type="dt" sz="half" idx="10"/>
          </p:nvPr>
        </p:nvSpPr>
        <p:spPr/>
        <p:txBody>
          <a:bodyPr/>
          <a:lstStyle/>
          <a:p>
            <a:fld id="{C764DE79-268F-4C1A-8933-263129D2AF90}" type="datetimeFigureOut">
              <a:rPr lang="en-US" smtClean="0"/>
              <a:t>5/14/2022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05042920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ltLang="zh-CN"/>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3" name="Date Placeholder 2"/>
          <p:cNvSpPr>
            <a:spLocks noGrp="1"/>
          </p:cNvSpPr>
          <p:nvPr>
            <p:ph type="dt" sz="half" idx="10"/>
          </p:nvPr>
        </p:nvSpPr>
        <p:spPr/>
        <p:txBody>
          <a:bodyPr/>
          <a:lstStyle/>
          <a:p>
            <a:fld id="{C764DE79-268F-4C1A-8933-263129D2AF90}" type="datetimeFigureOut">
              <a:rPr lang="en-US" smtClean="0"/>
              <a:t>5/14/2022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97725284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5/14/2022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893394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5/14/2022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588855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5/14/2022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965986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ltLang="zh-CN"/>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5/14/2022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641435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5/14/2022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245740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ltLang="zh-CN"/>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5/14/2022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918082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5/14/2022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08608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5/14/2022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795308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5/14/2022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20393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5/14/2022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57383956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C764DE79-268F-4C1A-8933-263129D2AF90}" type="datetimeFigureOut">
              <a:rPr lang="en-US" smtClean="0"/>
              <a:t>5/14/2022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4182553736"/>
      </p:ext>
    </p:extLst>
  </p:cSld>
  <p:clrMap bg1="dk1" tx1="lt1" bg2="dk2" tx2="lt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2" name="Title 1"/>
          <p:cNvSpPr>
            <a:spLocks noGrp="1"/>
          </p:cNvSpPr>
          <p:nvPr>
            <p:ph type="title"/>
          </p:nvPr>
        </p:nvSpPr>
        <p:spPr>
          <a:xfrm>
            <a:off x="3697461" y="0"/>
            <a:ext cx="5794348" cy="848895"/>
          </a:xfrm>
        </p:spPr>
        <p:txBody>
          <a:bodyPr>
            <a:normAutofit/>
          </a:bodyPr>
          <a:lstStyle/>
          <a:p>
            <a:r>
              <a:rPr lang="en-US" altLang="zh-CN" b="1" i="1" dirty="0">
                <a:effectLst>
                  <a:outerShdw blurRad="38100" dist="38100" dir="2700000" algn="tl">
                    <a:srgbClr val="000000">
                      <a:alpha val="43137"/>
                    </a:srgbClr>
                  </a:outerShdw>
                </a:effectLst>
              </a:rPr>
              <a:t>Book Exchange</a:t>
            </a:r>
            <a:endParaRPr lang="zh-CN" altLang="en-US" b="1" i="1" dirty="0">
              <a:effectLst>
                <a:outerShdw blurRad="38100" dist="38100" dir="2700000" algn="tl">
                  <a:srgbClr val="000000">
                    <a:alpha val="43137"/>
                  </a:srgbClr>
                </a:outerShdw>
              </a:effectLst>
            </a:endParaRPr>
          </a:p>
        </p:txBody>
      </p:sp>
      <p:sp>
        <p:nvSpPr>
          <p:cNvPr id="3" name="Subtitle 2"/>
          <p:cNvSpPr>
            <a:spLocks noGrp="1"/>
          </p:cNvSpPr>
          <p:nvPr>
            <p:ph idx="1"/>
          </p:nvPr>
        </p:nvSpPr>
        <p:spPr>
          <a:xfrm>
            <a:off x="1112906" y="762149"/>
            <a:ext cx="9144000" cy="564779"/>
          </a:xfrm>
        </p:spPr>
        <p:txBody>
          <a:bodyPr/>
          <a:lstStyle/>
          <a:p>
            <a:pPr marL="25400" indent="0" algn="ctr">
              <a:buNone/>
            </a:pPr>
            <a:r>
              <a:rPr lang="en-US" altLang="zh-CN" sz="1800" i="1" dirty="0">
                <a:solidFill>
                  <a:schemeClr val="tx1"/>
                </a:solidFill>
              </a:rPr>
              <a:t>A web service for exchanging second-hand books</a:t>
            </a:r>
          </a:p>
        </p:txBody>
      </p:sp>
      <p:sp>
        <p:nvSpPr>
          <p:cNvPr id="4" name="文本框 3"/>
          <p:cNvSpPr txBox="1"/>
          <p:nvPr/>
        </p:nvSpPr>
        <p:spPr>
          <a:xfrm>
            <a:off x="203823" y="6164694"/>
            <a:ext cx="11988177" cy="369332"/>
          </a:xfrm>
          <a:prstGeom prst="rect">
            <a:avLst/>
          </a:prstGeom>
          <a:noFill/>
        </p:spPr>
        <p:txBody>
          <a:bodyPr wrap="square" rtlCol="0">
            <a:spAutoFit/>
          </a:bodyPr>
          <a:lstStyle/>
          <a:p>
            <a:pPr algn="ctr"/>
            <a:r>
              <a:rPr lang="en-US" altLang="zh-CN" dirty="0">
                <a:sym typeface="+mn-ea"/>
              </a:rPr>
              <a:t>Group member: </a:t>
            </a:r>
            <a:r>
              <a:rPr lang="en-US" altLang="zh-CN" dirty="0" err="1">
                <a:sym typeface="+mn-ea"/>
              </a:rPr>
              <a:t>Dantong</a:t>
            </a:r>
            <a:r>
              <a:rPr lang="en-US" altLang="zh-CN" dirty="0">
                <a:sym typeface="+mn-ea"/>
              </a:rPr>
              <a:t> Zhu(dz2451), </a:t>
            </a:r>
            <a:r>
              <a:rPr lang="en-US" altLang="zh-CN" dirty="0" err="1"/>
              <a:t>Tianhang</a:t>
            </a:r>
            <a:r>
              <a:rPr lang="en-US" altLang="zh-CN" dirty="0"/>
              <a:t> Cui(tc3158), Anni Chen(ac4779), </a:t>
            </a:r>
            <a:r>
              <a:rPr lang="en-US" altLang="zh-CN" dirty="0" err="1"/>
              <a:t>Zhenrui</a:t>
            </a:r>
            <a:r>
              <a:rPr lang="en-US" altLang="zh-CN" dirty="0"/>
              <a:t> Chen(zc2569)</a:t>
            </a:r>
          </a:p>
        </p:txBody>
      </p:sp>
      <p:pic>
        <p:nvPicPr>
          <p:cNvPr id="6" name="图片 5">
            <a:extLst>
              <a:ext uri="{FF2B5EF4-FFF2-40B4-BE49-F238E27FC236}">
                <a16:creationId xmlns:a16="http://schemas.microsoft.com/office/drawing/2014/main" id="{4302B9AE-F63F-BB74-CDC8-B32E69B74D2F}"/>
              </a:ext>
            </a:extLst>
          </p:cNvPr>
          <p:cNvPicPr>
            <a:picLocks noChangeAspect="1"/>
          </p:cNvPicPr>
          <p:nvPr/>
        </p:nvPicPr>
        <p:blipFill rotWithShape="1">
          <a:blip r:embed="rId3"/>
          <a:srcRect b="7738"/>
          <a:stretch/>
        </p:blipFill>
        <p:spPr>
          <a:xfrm>
            <a:off x="922007" y="1604467"/>
            <a:ext cx="6099123" cy="4364583"/>
          </a:xfrm>
          <a:prstGeom prst="rect">
            <a:avLst/>
          </a:prstGeom>
        </p:spPr>
      </p:pic>
      <p:sp>
        <p:nvSpPr>
          <p:cNvPr id="7" name="Text Placeholder 2">
            <a:extLst>
              <a:ext uri="{FF2B5EF4-FFF2-40B4-BE49-F238E27FC236}">
                <a16:creationId xmlns:a16="http://schemas.microsoft.com/office/drawing/2014/main" id="{CC3BB181-9417-0A98-15C2-CCE79D72DD45}"/>
              </a:ext>
            </a:extLst>
          </p:cNvPr>
          <p:cNvSpPr txBox="1">
            <a:spLocks/>
          </p:cNvSpPr>
          <p:nvPr/>
        </p:nvSpPr>
        <p:spPr>
          <a:xfrm>
            <a:off x="7629349" y="1736093"/>
            <a:ext cx="4218581" cy="3900805"/>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None/>
            </a:pPr>
            <a:r>
              <a:rPr lang="en-US" b="1" dirty="0">
                <a:solidFill>
                  <a:schemeClr val="tx1">
                    <a:lumMod val="85000"/>
                  </a:schemeClr>
                </a:solidFill>
                <a:effectLst>
                  <a:outerShdw blurRad="38100" dist="38100" dir="2700000" algn="tl">
                    <a:srgbClr val="000000">
                      <a:alpha val="43137"/>
                    </a:srgbClr>
                  </a:outerShdw>
                </a:effectLst>
              </a:rPr>
              <a:t>Motivation</a:t>
            </a:r>
          </a:p>
          <a:p>
            <a:r>
              <a:rPr lang="en-US" dirty="0">
                <a:solidFill>
                  <a:schemeClr val="tx1">
                    <a:lumMod val="85000"/>
                  </a:schemeClr>
                </a:solidFill>
              </a:rPr>
              <a:t>A platform encourages people to exchange books</a:t>
            </a:r>
          </a:p>
          <a:p>
            <a:r>
              <a:rPr lang="en-US" dirty="0">
                <a:solidFill>
                  <a:schemeClr val="tx1">
                    <a:lumMod val="85000"/>
                  </a:schemeClr>
                </a:solidFill>
              </a:rPr>
              <a:t>Save money to buy new books</a:t>
            </a:r>
          </a:p>
          <a:p>
            <a:r>
              <a:rPr lang="en-US" dirty="0">
                <a:solidFill>
                  <a:schemeClr val="tx1">
                    <a:lumMod val="85000"/>
                  </a:schemeClr>
                </a:solidFill>
              </a:rPr>
              <a:t>The more books you donate, the more books you can request from others</a:t>
            </a:r>
          </a:p>
          <a:p>
            <a:r>
              <a:rPr lang="en-US" dirty="0">
                <a:solidFill>
                  <a:schemeClr val="tx1">
                    <a:lumMod val="85000"/>
                  </a:schemeClr>
                </a:solidFill>
              </a:rPr>
              <a:t>Welcome users with similar interests to contact each other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15415" y="0"/>
            <a:ext cx="9144000" cy="794044"/>
          </a:xfrm>
        </p:spPr>
        <p:txBody>
          <a:bodyPr>
            <a:noAutofit/>
          </a:bodyPr>
          <a:lstStyle/>
          <a:p>
            <a:r>
              <a:rPr lang="en-US" altLang="zh-CN" sz="4000" dirty="0"/>
              <a:t>Structure Overview</a:t>
            </a:r>
            <a:endParaRPr lang="zh-CN" altLang="en-US" sz="4000" dirty="0"/>
          </a:p>
        </p:txBody>
      </p:sp>
      <p:pic>
        <p:nvPicPr>
          <p:cNvPr id="6" name="Picture 5">
            <a:extLst>
              <a:ext uri="{FF2B5EF4-FFF2-40B4-BE49-F238E27FC236}">
                <a16:creationId xmlns:a16="http://schemas.microsoft.com/office/drawing/2014/main" id="{EF496672-8690-A800-DD59-967CFCA78B50}"/>
              </a:ext>
            </a:extLst>
          </p:cNvPr>
          <p:cNvPicPr>
            <a:picLocks noChangeAspect="1"/>
          </p:cNvPicPr>
          <p:nvPr/>
        </p:nvPicPr>
        <p:blipFill>
          <a:blip r:embed="rId2"/>
          <a:stretch>
            <a:fillRect/>
          </a:stretch>
        </p:blipFill>
        <p:spPr>
          <a:xfrm>
            <a:off x="717087" y="854274"/>
            <a:ext cx="5450626" cy="5604122"/>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4B42FB90-EB5C-DF06-C733-E32284A7F222}"/>
              </a:ext>
            </a:extLst>
          </p:cNvPr>
          <p:cNvSpPr txBox="1"/>
          <p:nvPr/>
        </p:nvSpPr>
        <p:spPr>
          <a:xfrm>
            <a:off x="6630769" y="596824"/>
            <a:ext cx="4457015" cy="6001643"/>
          </a:xfrm>
          <a:prstGeom prst="rect">
            <a:avLst/>
          </a:prstGeom>
          <a:noFill/>
        </p:spPr>
        <p:txBody>
          <a:bodyPr wrap="square" rtlCol="0">
            <a:spAutoFit/>
          </a:bodyPr>
          <a:lstStyle/>
          <a:p>
            <a:pPr lvl="0"/>
            <a:r>
              <a:rPr lang="en-US" altLang="zh-CN" sz="1200" b="1" dirty="0">
                <a:effectLst/>
                <a:latin typeface="Times New Roman" panose="02020603050405020304" pitchFamily="18" charset="0"/>
                <a:ea typeface="SimSun" panose="02010600030101010101" pitchFamily="2" charset="-122"/>
                <a:cs typeface="SimSun" panose="02010600030101010101" pitchFamily="2" charset="-122"/>
              </a:rPr>
              <a:t>POST /donation/</a:t>
            </a:r>
          </a:p>
          <a:p>
            <a:pPr lvl="0"/>
            <a:r>
              <a:rPr lang="en-US" altLang="zh-CN" sz="1200" dirty="0">
                <a:effectLst/>
                <a:latin typeface="Times New Roman" panose="02020603050405020304" pitchFamily="18" charset="0"/>
                <a:ea typeface="SimSun" panose="02010600030101010101" pitchFamily="2" charset="-122"/>
                <a:cs typeface="SimSun" panose="02010600030101010101" pitchFamily="2" charset="-122"/>
              </a:rPr>
              <a:t>Body param: </a:t>
            </a:r>
            <a:r>
              <a:rPr lang="en-US" altLang="zh-CN" sz="1200" dirty="0" err="1">
                <a:effectLst/>
                <a:latin typeface="Times New Roman" panose="02020603050405020304" pitchFamily="18" charset="0"/>
                <a:ea typeface="SimSun" panose="02010600030101010101" pitchFamily="2" charset="-122"/>
                <a:cs typeface="SimSun" panose="02010600030101010101" pitchFamily="2" charset="-122"/>
              </a:rPr>
              <a:t>donation_id</a:t>
            </a:r>
            <a:r>
              <a:rPr lang="en-US" altLang="zh-CN" sz="1200" dirty="0">
                <a:effectLst/>
                <a:latin typeface="Times New Roman" panose="02020603050405020304" pitchFamily="18" charset="0"/>
                <a:ea typeface="SimSun" panose="02010600030101010101" pitchFamily="2" charset="-122"/>
                <a:cs typeface="SimSun" panose="02010600030101010101" pitchFamily="2" charset="-122"/>
              </a:rPr>
              <a:t>, </a:t>
            </a:r>
            <a:r>
              <a:rPr lang="en-US" altLang="zh-CN" sz="1200" dirty="0" err="1">
                <a:effectLst/>
                <a:latin typeface="Times New Roman" panose="02020603050405020304" pitchFamily="18" charset="0"/>
                <a:ea typeface="SimSun" panose="02010600030101010101" pitchFamily="2" charset="-122"/>
                <a:cs typeface="SimSun" panose="02010600030101010101" pitchFamily="2" charset="-122"/>
              </a:rPr>
              <a:t>book_name</a:t>
            </a:r>
            <a:r>
              <a:rPr lang="en-US" altLang="zh-CN" sz="1200" dirty="0">
                <a:effectLst/>
                <a:latin typeface="Times New Roman" panose="02020603050405020304" pitchFamily="18" charset="0"/>
                <a:ea typeface="SimSun" panose="02010600030101010101" pitchFamily="2" charset="-122"/>
                <a:cs typeface="SimSun" panose="02010600030101010101" pitchFamily="2" charset="-122"/>
              </a:rPr>
              <a:t>, user, condition, </a:t>
            </a:r>
            <a:r>
              <a:rPr lang="en-US" altLang="zh-CN" sz="1200" dirty="0" err="1">
                <a:effectLst/>
                <a:latin typeface="Times New Roman" panose="02020603050405020304" pitchFamily="18" charset="0"/>
                <a:ea typeface="SimSun" panose="02010600030101010101" pitchFamily="2" charset="-122"/>
                <a:cs typeface="SimSun" panose="02010600030101010101" pitchFamily="2" charset="-122"/>
              </a:rPr>
              <a:t>photos_links</a:t>
            </a:r>
            <a:r>
              <a:rPr lang="en-US" altLang="zh-CN" sz="1200" dirty="0">
                <a:effectLst/>
                <a:latin typeface="Times New Roman" panose="02020603050405020304" pitchFamily="18" charset="0"/>
                <a:ea typeface="SimSun" panose="02010600030101010101" pitchFamily="2" charset="-122"/>
                <a:cs typeface="SimSun" panose="02010600030101010101" pitchFamily="2" charset="-122"/>
              </a:rPr>
              <a:t>, credit.</a:t>
            </a:r>
          </a:p>
          <a:p>
            <a:pPr lvl="0"/>
            <a:r>
              <a:rPr lang="en-US" altLang="zh-CN" sz="1200" dirty="0">
                <a:effectLst/>
                <a:latin typeface="Times New Roman" panose="02020603050405020304" pitchFamily="18" charset="0"/>
                <a:ea typeface="SimSun" panose="02010600030101010101" pitchFamily="2" charset="-122"/>
                <a:cs typeface="SimSun" panose="02010600030101010101" pitchFamily="2" charset="-122"/>
              </a:rPr>
              <a:t>Description: make a donation of a used-book, and add the corresponding information to the DynamoDB and OpenSearch</a:t>
            </a:r>
          </a:p>
          <a:p>
            <a:pPr lvl="0"/>
            <a:endParaRPr lang="en-US" altLang="zh-CN" sz="1200" dirty="0">
              <a:effectLst/>
              <a:latin typeface="Times New Roman" panose="02020603050405020304" pitchFamily="18" charset="0"/>
              <a:ea typeface="SimSun" panose="02010600030101010101" pitchFamily="2" charset="-122"/>
              <a:cs typeface="SimSun" panose="02010600030101010101" pitchFamily="2" charset="-122"/>
            </a:endParaRPr>
          </a:p>
          <a:p>
            <a:pPr lvl="0"/>
            <a:r>
              <a:rPr lang="en-US" altLang="zh-CN" sz="1200" b="1" dirty="0">
                <a:effectLst/>
                <a:latin typeface="Times New Roman" panose="02020603050405020304" pitchFamily="18" charset="0"/>
                <a:ea typeface="SimSun" panose="02010600030101010101" pitchFamily="2" charset="-122"/>
                <a:cs typeface="SimSun" panose="02010600030101010101" pitchFamily="2" charset="-122"/>
              </a:rPr>
              <a:t>POST /donation/photos/</a:t>
            </a:r>
          </a:p>
          <a:p>
            <a:pPr lvl="0"/>
            <a:r>
              <a:rPr lang="en-US" altLang="zh-CN" sz="1200" dirty="0">
                <a:effectLst/>
                <a:latin typeface="Times New Roman" panose="02020603050405020304" pitchFamily="18" charset="0"/>
                <a:ea typeface="SimSun" panose="02010600030101010101" pitchFamily="2" charset="-122"/>
                <a:cs typeface="SimSun" panose="02010600030101010101" pitchFamily="2" charset="-122"/>
              </a:rPr>
              <a:t>Body param: photos</a:t>
            </a:r>
          </a:p>
          <a:p>
            <a:pPr lvl="0"/>
            <a:r>
              <a:rPr lang="en-US" altLang="zh-CN" sz="1200" dirty="0">
                <a:effectLst/>
                <a:latin typeface="Times New Roman" panose="02020603050405020304" pitchFamily="18" charset="0"/>
                <a:ea typeface="SimSun" panose="02010600030101010101" pitchFamily="2" charset="-122"/>
                <a:cs typeface="SimSun" panose="02010600030101010101" pitchFamily="2" charset="-122"/>
              </a:rPr>
              <a:t>Description: upload a photo for a donated book</a:t>
            </a:r>
          </a:p>
          <a:p>
            <a:pPr lvl="0"/>
            <a:endParaRPr lang="en-US" altLang="zh-CN" sz="1200" dirty="0">
              <a:effectLst/>
              <a:latin typeface="Times New Roman" panose="02020603050405020304" pitchFamily="18" charset="0"/>
              <a:ea typeface="SimSun" panose="02010600030101010101" pitchFamily="2" charset="-122"/>
              <a:cs typeface="SimSun" panose="02010600030101010101" pitchFamily="2" charset="-122"/>
            </a:endParaRPr>
          </a:p>
          <a:p>
            <a:pPr lvl="0"/>
            <a:r>
              <a:rPr lang="en-US" altLang="zh-CN" sz="1200" b="1" dirty="0">
                <a:effectLst/>
                <a:latin typeface="Times New Roman" panose="02020603050405020304" pitchFamily="18" charset="0"/>
                <a:ea typeface="SimSun" panose="02010600030101010101" pitchFamily="2" charset="-122"/>
                <a:cs typeface="SimSun" panose="02010600030101010101" pitchFamily="2" charset="-122"/>
              </a:rPr>
              <a:t>GET /user-info/</a:t>
            </a:r>
          </a:p>
          <a:p>
            <a:pPr lvl="0"/>
            <a:r>
              <a:rPr lang="en-US" altLang="zh-CN" sz="1200" dirty="0">
                <a:effectLst/>
                <a:latin typeface="Times New Roman" panose="02020603050405020304" pitchFamily="18" charset="0"/>
                <a:ea typeface="SimSun" panose="02010600030101010101" pitchFamily="2" charset="-122"/>
                <a:cs typeface="SimSun" panose="02010600030101010101" pitchFamily="2" charset="-122"/>
              </a:rPr>
              <a:t>Query param: </a:t>
            </a:r>
            <a:r>
              <a:rPr lang="en-US" altLang="zh-CN" sz="1200" dirty="0" err="1">
                <a:effectLst/>
                <a:latin typeface="Times New Roman" panose="02020603050405020304" pitchFamily="18" charset="0"/>
                <a:ea typeface="SimSun" panose="02010600030101010101" pitchFamily="2" charset="-122"/>
                <a:cs typeface="SimSun" panose="02010600030101010101" pitchFamily="2" charset="-122"/>
              </a:rPr>
              <a:t>user_id</a:t>
            </a:r>
            <a:endParaRPr lang="en-US" altLang="zh-CN" sz="1200" dirty="0">
              <a:effectLst/>
              <a:latin typeface="Times New Roman" panose="02020603050405020304" pitchFamily="18" charset="0"/>
              <a:ea typeface="SimSun" panose="02010600030101010101" pitchFamily="2" charset="-122"/>
              <a:cs typeface="SimSun" panose="02010600030101010101" pitchFamily="2" charset="-122"/>
            </a:endParaRPr>
          </a:p>
          <a:p>
            <a:pPr lvl="0"/>
            <a:r>
              <a:rPr lang="en-US" altLang="zh-CN" sz="1200" dirty="0">
                <a:effectLst/>
                <a:latin typeface="Times New Roman" panose="02020603050405020304" pitchFamily="18" charset="0"/>
                <a:ea typeface="SimSun" panose="02010600030101010101" pitchFamily="2" charset="-122"/>
                <a:cs typeface="SimSun" panose="02010600030101010101" pitchFamily="2" charset="-122"/>
              </a:rPr>
              <a:t>Description: get the user information stored in the DynamoDB user information table</a:t>
            </a:r>
          </a:p>
          <a:p>
            <a:pPr lvl="0"/>
            <a:endParaRPr lang="en-US" altLang="zh-CN" sz="1200" dirty="0">
              <a:effectLst/>
              <a:latin typeface="Times New Roman" panose="02020603050405020304" pitchFamily="18" charset="0"/>
              <a:ea typeface="SimSun" panose="02010600030101010101" pitchFamily="2" charset="-122"/>
              <a:cs typeface="SimSun" panose="02010600030101010101" pitchFamily="2" charset="-122"/>
            </a:endParaRPr>
          </a:p>
          <a:p>
            <a:pPr lvl="0"/>
            <a:r>
              <a:rPr lang="en-US" altLang="zh-CN" sz="1200" b="1" dirty="0">
                <a:effectLst/>
                <a:latin typeface="Times New Roman" panose="02020603050405020304" pitchFamily="18" charset="0"/>
                <a:ea typeface="SimSun" panose="02010600030101010101" pitchFamily="2" charset="-122"/>
                <a:cs typeface="SimSun" panose="02010600030101010101" pitchFamily="2" charset="-122"/>
              </a:rPr>
              <a:t>GET /message/</a:t>
            </a:r>
          </a:p>
          <a:p>
            <a:pPr lvl="0"/>
            <a:r>
              <a:rPr lang="en-US" altLang="zh-CN" sz="1200" dirty="0">
                <a:effectLst/>
                <a:latin typeface="Times New Roman" panose="02020603050405020304" pitchFamily="18" charset="0"/>
                <a:ea typeface="SimSun" panose="02010600030101010101" pitchFamily="2" charset="-122"/>
                <a:cs typeface="SimSun" panose="02010600030101010101" pitchFamily="2" charset="-122"/>
              </a:rPr>
              <a:t>Query param: </a:t>
            </a:r>
            <a:r>
              <a:rPr lang="en-US" altLang="zh-CN" sz="1200" dirty="0" err="1">
                <a:effectLst/>
                <a:latin typeface="Times New Roman" panose="02020603050405020304" pitchFamily="18" charset="0"/>
                <a:ea typeface="SimSun" panose="02010600030101010101" pitchFamily="2" charset="-122"/>
                <a:cs typeface="SimSun" panose="02010600030101010101" pitchFamily="2" charset="-122"/>
              </a:rPr>
              <a:t>user_id</a:t>
            </a:r>
            <a:endParaRPr lang="en-US" altLang="zh-CN" sz="1200" dirty="0">
              <a:effectLst/>
              <a:latin typeface="Times New Roman" panose="02020603050405020304" pitchFamily="18" charset="0"/>
              <a:ea typeface="SimSun" panose="02010600030101010101" pitchFamily="2" charset="-122"/>
              <a:cs typeface="SimSun" panose="02010600030101010101" pitchFamily="2" charset="-122"/>
            </a:endParaRPr>
          </a:p>
          <a:p>
            <a:pPr lvl="0"/>
            <a:r>
              <a:rPr lang="en-US" altLang="zh-CN" sz="1200" dirty="0">
                <a:effectLst/>
                <a:latin typeface="Times New Roman" panose="02020603050405020304" pitchFamily="18" charset="0"/>
                <a:ea typeface="SimSun" panose="02010600030101010101" pitchFamily="2" charset="-122"/>
                <a:cs typeface="SimSun" panose="02010600030101010101" pitchFamily="2" charset="-122"/>
              </a:rPr>
              <a:t>Description: get the all messages received for a user</a:t>
            </a:r>
          </a:p>
          <a:p>
            <a:pPr lvl="0"/>
            <a:endParaRPr lang="en-US" altLang="zh-CN" sz="1200" dirty="0">
              <a:effectLst/>
              <a:latin typeface="Times New Roman" panose="02020603050405020304" pitchFamily="18" charset="0"/>
              <a:ea typeface="SimSun" panose="02010600030101010101" pitchFamily="2" charset="-122"/>
              <a:cs typeface="SimSun" panose="02010600030101010101" pitchFamily="2" charset="-122"/>
            </a:endParaRPr>
          </a:p>
          <a:p>
            <a:pPr lvl="0"/>
            <a:r>
              <a:rPr lang="en-US" altLang="zh-CN" sz="1200" b="1" dirty="0">
                <a:effectLst/>
                <a:latin typeface="Times New Roman" panose="02020603050405020304" pitchFamily="18" charset="0"/>
                <a:ea typeface="SimSun" panose="02010600030101010101" pitchFamily="2" charset="-122"/>
                <a:cs typeface="SimSun" panose="02010600030101010101" pitchFamily="2" charset="-122"/>
              </a:rPr>
              <a:t>POST /message/</a:t>
            </a:r>
          </a:p>
          <a:p>
            <a:pPr lvl="0"/>
            <a:r>
              <a:rPr lang="en-US" altLang="zh-CN" sz="1200" dirty="0">
                <a:effectLst/>
                <a:latin typeface="Times New Roman" panose="02020603050405020304" pitchFamily="18" charset="0"/>
                <a:ea typeface="SimSun" panose="02010600030101010101" pitchFamily="2" charset="-122"/>
                <a:cs typeface="SimSun" panose="02010600030101010101" pitchFamily="2" charset="-122"/>
              </a:rPr>
              <a:t>Body param: sender, recipient, content</a:t>
            </a:r>
          </a:p>
          <a:p>
            <a:pPr lvl="0"/>
            <a:r>
              <a:rPr lang="en-US" altLang="zh-CN" sz="1200" dirty="0">
                <a:effectLst/>
                <a:latin typeface="Times New Roman" panose="02020603050405020304" pitchFamily="18" charset="0"/>
                <a:ea typeface="SimSun" panose="02010600030101010101" pitchFamily="2" charset="-122"/>
                <a:cs typeface="SimSun" panose="02010600030101010101" pitchFamily="2" charset="-122"/>
              </a:rPr>
              <a:t>Description: send the message with the given content to the given recipient, by the given sender.</a:t>
            </a:r>
          </a:p>
          <a:p>
            <a:pPr lvl="0"/>
            <a:endParaRPr lang="en-US" altLang="zh-CN" sz="1200" dirty="0">
              <a:effectLst/>
              <a:latin typeface="Times New Roman" panose="02020603050405020304" pitchFamily="18" charset="0"/>
              <a:ea typeface="SimSun" panose="02010600030101010101" pitchFamily="2" charset="-122"/>
              <a:cs typeface="SimSun" panose="02010600030101010101" pitchFamily="2" charset="-122"/>
            </a:endParaRPr>
          </a:p>
          <a:p>
            <a:pPr lvl="0"/>
            <a:r>
              <a:rPr lang="en-US" altLang="zh-CN" sz="1200" b="1" dirty="0">
                <a:effectLst/>
                <a:latin typeface="Times New Roman" panose="02020603050405020304" pitchFamily="18" charset="0"/>
                <a:ea typeface="SimSun" panose="02010600030101010101" pitchFamily="2" charset="-122"/>
                <a:cs typeface="SimSun" panose="02010600030101010101" pitchFamily="2" charset="-122"/>
              </a:rPr>
              <a:t>POST /request/</a:t>
            </a:r>
          </a:p>
          <a:p>
            <a:pPr lvl="0"/>
            <a:r>
              <a:rPr lang="en-US" altLang="zh-CN" sz="1200" dirty="0">
                <a:effectLst/>
                <a:latin typeface="Times New Roman" panose="02020603050405020304" pitchFamily="18" charset="0"/>
                <a:ea typeface="SimSun" panose="02010600030101010101" pitchFamily="2" charset="-122"/>
                <a:cs typeface="SimSun" panose="02010600030101010101" pitchFamily="2" charset="-122"/>
              </a:rPr>
              <a:t>Body param: </a:t>
            </a:r>
            <a:r>
              <a:rPr lang="en-US" altLang="zh-CN" sz="1200" dirty="0" err="1">
                <a:effectLst/>
                <a:latin typeface="Times New Roman" panose="02020603050405020304" pitchFamily="18" charset="0"/>
                <a:ea typeface="SimSun" panose="02010600030101010101" pitchFamily="2" charset="-122"/>
                <a:cs typeface="SimSun" panose="02010600030101010101" pitchFamily="2" charset="-122"/>
              </a:rPr>
              <a:t>user_id</a:t>
            </a:r>
            <a:r>
              <a:rPr lang="en-US" altLang="zh-CN" sz="1200" dirty="0">
                <a:effectLst/>
                <a:latin typeface="Times New Roman" panose="02020603050405020304" pitchFamily="18" charset="0"/>
                <a:ea typeface="SimSun" panose="02010600030101010101" pitchFamily="2" charset="-122"/>
                <a:cs typeface="SimSun" panose="02010600030101010101" pitchFamily="2" charset="-122"/>
              </a:rPr>
              <a:t>, </a:t>
            </a:r>
            <a:r>
              <a:rPr lang="en-US" altLang="zh-CN" sz="1200" dirty="0" err="1">
                <a:effectLst/>
                <a:latin typeface="Times New Roman" panose="02020603050405020304" pitchFamily="18" charset="0"/>
                <a:ea typeface="SimSun" panose="02010600030101010101" pitchFamily="2" charset="-122"/>
                <a:cs typeface="SimSun" panose="02010600030101010101" pitchFamily="2" charset="-122"/>
              </a:rPr>
              <a:t>book_name</a:t>
            </a:r>
            <a:endParaRPr lang="en-US" altLang="zh-CN" sz="1200" dirty="0">
              <a:effectLst/>
              <a:latin typeface="Times New Roman" panose="02020603050405020304" pitchFamily="18" charset="0"/>
              <a:ea typeface="SimSun" panose="02010600030101010101" pitchFamily="2" charset="-122"/>
              <a:cs typeface="SimSun" panose="02010600030101010101" pitchFamily="2" charset="-122"/>
            </a:endParaRPr>
          </a:p>
          <a:p>
            <a:pPr lvl="0"/>
            <a:r>
              <a:rPr lang="en-US" altLang="zh-CN" sz="1200" dirty="0">
                <a:latin typeface="Times New Roman" panose="02020603050405020304" pitchFamily="18" charset="0"/>
                <a:ea typeface="SimSun" panose="02010600030101010101" pitchFamily="2" charset="-122"/>
                <a:cs typeface="SimSun" panose="02010600030101010101" pitchFamily="2" charset="-122"/>
              </a:rPr>
              <a:t>Description: Send a request for an used book posted.</a:t>
            </a:r>
          </a:p>
          <a:p>
            <a:pPr lvl="0"/>
            <a:endParaRPr lang="en-US" altLang="zh-CN" sz="1200" dirty="0">
              <a:effectLst/>
              <a:latin typeface="Times New Roman" panose="02020603050405020304" pitchFamily="18" charset="0"/>
              <a:ea typeface="SimSun" panose="02010600030101010101" pitchFamily="2" charset="-122"/>
              <a:cs typeface="SimSun" panose="02010600030101010101" pitchFamily="2" charset="-122"/>
            </a:endParaRPr>
          </a:p>
          <a:p>
            <a:pPr lvl="0"/>
            <a:r>
              <a:rPr lang="en-US" altLang="zh-CN" sz="1200" b="1" dirty="0">
                <a:effectLst/>
                <a:latin typeface="Times New Roman" panose="02020603050405020304" pitchFamily="18" charset="0"/>
                <a:ea typeface="SimSun" panose="02010600030101010101" pitchFamily="2" charset="-122"/>
                <a:cs typeface="SimSun" panose="02010600030101010101" pitchFamily="2" charset="-122"/>
              </a:rPr>
              <a:t>GET /search/</a:t>
            </a:r>
          </a:p>
          <a:p>
            <a:pPr lvl="0"/>
            <a:r>
              <a:rPr lang="en-US" altLang="zh-CN" sz="1200" dirty="0">
                <a:effectLst/>
                <a:latin typeface="Times New Roman" panose="02020603050405020304" pitchFamily="18" charset="0"/>
                <a:ea typeface="SimSun" panose="02010600030101010101" pitchFamily="2" charset="-122"/>
                <a:cs typeface="SimSun" panose="02010600030101010101" pitchFamily="2" charset="-122"/>
              </a:rPr>
              <a:t>Description: get the donated books’ information based on the input </a:t>
            </a:r>
            <a:r>
              <a:rPr lang="en-US" altLang="zh-CN" sz="1200" dirty="0" err="1">
                <a:effectLst/>
                <a:latin typeface="Times New Roman" panose="02020603050405020304" pitchFamily="18" charset="0"/>
                <a:ea typeface="SimSun" panose="02010600030101010101" pitchFamily="2" charset="-122"/>
                <a:cs typeface="SimSun" panose="02010600030101010101" pitchFamily="2" charset="-122"/>
              </a:rPr>
              <a:t>book_name</a:t>
            </a:r>
            <a:endParaRPr lang="en-US" altLang="zh-CN" sz="1200" dirty="0">
              <a:effectLst/>
              <a:latin typeface="Times New Roman" panose="02020603050405020304" pitchFamily="18" charset="0"/>
              <a:ea typeface="SimSun" panose="02010600030101010101" pitchFamily="2" charset="-122"/>
              <a:cs typeface="SimSun" panose="02010600030101010101" pitchFamily="2" charset="-122"/>
            </a:endParaRPr>
          </a:p>
          <a:p>
            <a:pPr lvl="0"/>
            <a:r>
              <a:rPr lang="en-US" altLang="zh-CN" sz="1200" dirty="0">
                <a:effectLst/>
                <a:latin typeface="Times New Roman" panose="02020603050405020304" pitchFamily="18" charset="0"/>
                <a:ea typeface="SimSun" panose="02010600030101010101" pitchFamily="2" charset="-122"/>
                <a:cs typeface="SimSun" panose="02010600030101010101" pitchFamily="2" charset="-122"/>
              </a:rPr>
              <a:t>Query param: </a:t>
            </a:r>
            <a:r>
              <a:rPr lang="en-US" altLang="zh-CN" sz="1200" dirty="0" err="1">
                <a:effectLst/>
                <a:latin typeface="Times New Roman" panose="02020603050405020304" pitchFamily="18" charset="0"/>
                <a:ea typeface="SimSun" panose="02010600030101010101" pitchFamily="2" charset="-122"/>
                <a:cs typeface="SimSun" panose="02010600030101010101" pitchFamily="2" charset="-122"/>
              </a:rPr>
              <a:t>book_name</a:t>
            </a:r>
            <a:r>
              <a:rPr lang="en-US" altLang="zh-CN" sz="1200" dirty="0">
                <a:effectLst/>
                <a:latin typeface="Times New Roman" panose="02020603050405020304" pitchFamily="18" charset="0"/>
                <a:ea typeface="SimSun" panose="02010600030101010101" pitchFamily="2" charset="-122"/>
                <a:cs typeface="SimSun" panose="02010600030101010101" pitchFamily="2" charset="-122"/>
              </a:rPr>
              <a:t>, genres(optional), </a:t>
            </a:r>
            <a:r>
              <a:rPr lang="en-US" altLang="zh-CN" sz="1200" dirty="0" err="1">
                <a:effectLst/>
                <a:latin typeface="Times New Roman" panose="02020603050405020304" pitchFamily="18" charset="0"/>
                <a:ea typeface="SimSun" panose="02010600030101010101" pitchFamily="2" charset="-122"/>
                <a:cs typeface="SimSun" panose="02010600030101010101" pitchFamily="2" charset="-122"/>
              </a:rPr>
              <a:t>min_condition</a:t>
            </a:r>
            <a:r>
              <a:rPr lang="en-US" altLang="zh-CN" sz="1200" dirty="0">
                <a:effectLst/>
                <a:latin typeface="Times New Roman" panose="02020603050405020304" pitchFamily="18" charset="0"/>
                <a:ea typeface="SimSun" panose="02010600030101010101" pitchFamily="2" charset="-122"/>
                <a:cs typeface="SimSun" panose="02010600030101010101" pitchFamily="2" charset="-122"/>
              </a:rPr>
              <a:t>(optional)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524000" y="-6985"/>
            <a:ext cx="9144000" cy="866775"/>
          </a:xfrm>
        </p:spPr>
        <p:txBody>
          <a:bodyPr>
            <a:normAutofit/>
          </a:bodyPr>
          <a:lstStyle/>
          <a:p>
            <a:r>
              <a:rPr lang="en-US" altLang="zh-CN" sz="4000" dirty="0"/>
              <a:t>Front-End Overview</a:t>
            </a:r>
            <a:endParaRPr lang="zh-CN" altLang="en-US" sz="4000" dirty="0"/>
          </a:p>
        </p:txBody>
      </p:sp>
      <p:sp>
        <p:nvSpPr>
          <p:cNvPr id="5" name="TextBox 2"/>
          <p:cNvSpPr txBox="1"/>
          <p:nvPr/>
        </p:nvSpPr>
        <p:spPr>
          <a:xfrm>
            <a:off x="106162" y="856565"/>
            <a:ext cx="3630930" cy="369332"/>
          </a:xfrm>
          <a:prstGeom prst="rect">
            <a:avLst/>
          </a:prstGeom>
          <a:noFill/>
        </p:spPr>
        <p:txBody>
          <a:bodyPr wrap="square" rtlCol="0">
            <a:spAutoFit/>
          </a:bodyPr>
          <a:lstStyle/>
          <a:p>
            <a:r>
              <a:rPr lang="en-US" altLang="zh-CN" dirty="0"/>
              <a:t>Login/Registration Panel</a:t>
            </a:r>
          </a:p>
        </p:txBody>
      </p:sp>
      <p:pic>
        <p:nvPicPr>
          <p:cNvPr id="11" name="图片 10">
            <a:extLst>
              <a:ext uri="{FF2B5EF4-FFF2-40B4-BE49-F238E27FC236}">
                <a16:creationId xmlns:a16="http://schemas.microsoft.com/office/drawing/2014/main" id="{B9CDDFA5-D4B7-F36F-61D7-12F58209EEA7}"/>
              </a:ext>
            </a:extLst>
          </p:cNvPr>
          <p:cNvPicPr>
            <a:picLocks noChangeAspect="1"/>
          </p:cNvPicPr>
          <p:nvPr/>
        </p:nvPicPr>
        <p:blipFill rotWithShape="1">
          <a:blip r:embed="rId2"/>
          <a:srcRect b="7738"/>
          <a:stretch/>
        </p:blipFill>
        <p:spPr>
          <a:xfrm>
            <a:off x="5059448" y="1625697"/>
            <a:ext cx="6872630" cy="4918111"/>
          </a:xfrm>
          <a:prstGeom prst="rect">
            <a:avLst/>
          </a:prstGeom>
        </p:spPr>
      </p:pic>
      <p:cxnSp>
        <p:nvCxnSpPr>
          <p:cNvPr id="10" name="直接箭头连接符 9"/>
          <p:cNvCxnSpPr>
            <a:cxnSpLocks/>
          </p:cNvCxnSpPr>
          <p:nvPr/>
        </p:nvCxnSpPr>
        <p:spPr>
          <a:xfrm flipH="1" flipV="1">
            <a:off x="2441786" y="1916052"/>
            <a:ext cx="2825596" cy="3868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2" name="Left Brace 11">
            <a:extLst>
              <a:ext uri="{FF2B5EF4-FFF2-40B4-BE49-F238E27FC236}">
                <a16:creationId xmlns:a16="http://schemas.microsoft.com/office/drawing/2014/main" id="{FE222EE2-A0CF-4CD3-79B4-8D9773F366D1}"/>
              </a:ext>
            </a:extLst>
          </p:cNvPr>
          <p:cNvSpPr/>
          <p:nvPr/>
        </p:nvSpPr>
        <p:spPr>
          <a:xfrm>
            <a:off x="4672976" y="2917104"/>
            <a:ext cx="386471" cy="2535637"/>
          </a:xfrm>
          <a:prstGeom prst="leftBrace">
            <a:avLst/>
          </a:prstGeom>
          <a:ln w="76200">
            <a:solidFill>
              <a:schemeClr val="tx1">
                <a:alpha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n w="0"/>
              <a:effectLst>
                <a:outerShdw blurRad="38100" dist="19050" dir="2700000" algn="tl" rotWithShape="0">
                  <a:schemeClr val="dk1">
                    <a:alpha val="40000"/>
                  </a:schemeClr>
                </a:outerShdw>
              </a:effectLst>
            </a:endParaRPr>
          </a:p>
        </p:txBody>
      </p:sp>
      <p:sp>
        <p:nvSpPr>
          <p:cNvPr id="13" name="TextBox 12">
            <a:extLst>
              <a:ext uri="{FF2B5EF4-FFF2-40B4-BE49-F238E27FC236}">
                <a16:creationId xmlns:a16="http://schemas.microsoft.com/office/drawing/2014/main" id="{B7FBD35C-C33A-B069-C9D1-9642AC78EDBD}"/>
              </a:ext>
            </a:extLst>
          </p:cNvPr>
          <p:cNvSpPr txBox="1"/>
          <p:nvPr/>
        </p:nvSpPr>
        <p:spPr>
          <a:xfrm>
            <a:off x="3452723" y="3861756"/>
            <a:ext cx="1413488" cy="646331"/>
          </a:xfrm>
          <a:prstGeom prst="rect">
            <a:avLst/>
          </a:prstGeom>
          <a:noFill/>
        </p:spPr>
        <p:txBody>
          <a:bodyPr wrap="square" rtlCol="0">
            <a:spAutoFit/>
          </a:bodyPr>
          <a:lstStyle/>
          <a:p>
            <a:r>
              <a:rPr lang="en-US" altLang="zh-CN" dirty="0"/>
              <a:t>Function Panel</a:t>
            </a:r>
            <a:endParaRPr lang="zh-CN" altLang="en-US" dirty="0"/>
          </a:p>
        </p:txBody>
      </p:sp>
      <p:cxnSp>
        <p:nvCxnSpPr>
          <p:cNvPr id="14" name="直接箭头连接符 9">
            <a:extLst>
              <a:ext uri="{FF2B5EF4-FFF2-40B4-BE49-F238E27FC236}">
                <a16:creationId xmlns:a16="http://schemas.microsoft.com/office/drawing/2014/main" id="{4BBFEAEC-2A90-7C3E-2B5A-A3E0A501AE38}"/>
              </a:ext>
            </a:extLst>
          </p:cNvPr>
          <p:cNvCxnSpPr>
            <a:cxnSpLocks/>
          </p:cNvCxnSpPr>
          <p:nvPr/>
        </p:nvCxnSpPr>
        <p:spPr>
          <a:xfrm>
            <a:off x="10668000" y="1112085"/>
            <a:ext cx="574071" cy="226848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E5A0F80-0B68-E4F4-C7B6-11E85E929D6D}"/>
              </a:ext>
            </a:extLst>
          </p:cNvPr>
          <p:cNvSpPr txBox="1"/>
          <p:nvPr/>
        </p:nvSpPr>
        <p:spPr>
          <a:xfrm>
            <a:off x="9300139" y="750739"/>
            <a:ext cx="3309792" cy="369332"/>
          </a:xfrm>
          <a:prstGeom prst="rect">
            <a:avLst/>
          </a:prstGeom>
          <a:noFill/>
        </p:spPr>
        <p:txBody>
          <a:bodyPr wrap="square" rtlCol="0">
            <a:spAutoFit/>
          </a:bodyPr>
          <a:lstStyle/>
          <a:p>
            <a:r>
              <a:rPr lang="en-US" altLang="zh-CN" dirty="0"/>
              <a:t>Editor’s choice</a:t>
            </a:r>
            <a:endParaRPr lang="zh-CN" altLang="en-US" dirty="0"/>
          </a:p>
        </p:txBody>
      </p:sp>
      <p:pic>
        <p:nvPicPr>
          <p:cNvPr id="3" name="Picture 2">
            <a:extLst>
              <a:ext uri="{FF2B5EF4-FFF2-40B4-BE49-F238E27FC236}">
                <a16:creationId xmlns:a16="http://schemas.microsoft.com/office/drawing/2014/main" id="{6EC231CA-48BC-3BF4-0D58-47835A12F769}"/>
              </a:ext>
            </a:extLst>
          </p:cNvPr>
          <p:cNvPicPr>
            <a:picLocks noChangeAspect="1"/>
          </p:cNvPicPr>
          <p:nvPr/>
        </p:nvPicPr>
        <p:blipFill>
          <a:blip r:embed="rId3"/>
          <a:stretch>
            <a:fillRect/>
          </a:stretch>
        </p:blipFill>
        <p:spPr>
          <a:xfrm>
            <a:off x="557578" y="1536019"/>
            <a:ext cx="1816259" cy="2325737"/>
          </a:xfrm>
          <a:prstGeom prst="rect">
            <a:avLst/>
          </a:prstGeom>
        </p:spPr>
      </p:pic>
      <p:pic>
        <p:nvPicPr>
          <p:cNvPr id="16" name="Picture 15">
            <a:extLst>
              <a:ext uri="{FF2B5EF4-FFF2-40B4-BE49-F238E27FC236}">
                <a16:creationId xmlns:a16="http://schemas.microsoft.com/office/drawing/2014/main" id="{E8FE1AF0-F234-6829-5F91-3D46D833023B}"/>
              </a:ext>
            </a:extLst>
          </p:cNvPr>
          <p:cNvPicPr>
            <a:picLocks noChangeAspect="1"/>
          </p:cNvPicPr>
          <p:nvPr/>
        </p:nvPicPr>
        <p:blipFill>
          <a:blip r:embed="rId4"/>
          <a:stretch>
            <a:fillRect/>
          </a:stretch>
        </p:blipFill>
        <p:spPr>
          <a:xfrm>
            <a:off x="458332" y="4401240"/>
            <a:ext cx="2014750" cy="2103001"/>
          </a:xfrm>
          <a:prstGeom prst="rect">
            <a:avLst/>
          </a:prstGeom>
        </p:spPr>
      </p:pic>
      <p:cxnSp>
        <p:nvCxnSpPr>
          <p:cNvPr id="18" name="直接箭头连接符 9">
            <a:extLst>
              <a:ext uri="{FF2B5EF4-FFF2-40B4-BE49-F238E27FC236}">
                <a16:creationId xmlns:a16="http://schemas.microsoft.com/office/drawing/2014/main" id="{E27C1204-9BE0-913D-52C0-53CFAEB7CB46}"/>
              </a:ext>
            </a:extLst>
          </p:cNvPr>
          <p:cNvCxnSpPr>
            <a:cxnSpLocks/>
          </p:cNvCxnSpPr>
          <p:nvPr/>
        </p:nvCxnSpPr>
        <p:spPr>
          <a:xfrm flipH="1">
            <a:off x="1306043" y="3429000"/>
            <a:ext cx="40917" cy="107908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90C2B9A-CDCC-A93D-645C-3E2E4442093C}"/>
              </a:ext>
            </a:extLst>
          </p:cNvPr>
          <p:cNvPicPr>
            <a:picLocks noChangeAspect="1"/>
          </p:cNvPicPr>
          <p:nvPr/>
        </p:nvPicPr>
        <p:blipFill>
          <a:blip r:embed="rId2"/>
          <a:stretch>
            <a:fillRect/>
          </a:stretch>
        </p:blipFill>
        <p:spPr>
          <a:xfrm>
            <a:off x="6406924" y="903449"/>
            <a:ext cx="5345640" cy="2913336"/>
          </a:xfrm>
          <a:prstGeom prst="rect">
            <a:avLst/>
          </a:prstGeom>
        </p:spPr>
      </p:pic>
      <p:sp>
        <p:nvSpPr>
          <p:cNvPr id="4" name="Title 1"/>
          <p:cNvSpPr>
            <a:spLocks noGrp="1"/>
          </p:cNvSpPr>
          <p:nvPr>
            <p:ph type="title"/>
          </p:nvPr>
        </p:nvSpPr>
        <p:spPr>
          <a:xfrm>
            <a:off x="1524000" y="3"/>
            <a:ext cx="9129040" cy="858299"/>
          </a:xfrm>
        </p:spPr>
        <p:txBody>
          <a:bodyPr>
            <a:normAutofit/>
          </a:bodyPr>
          <a:lstStyle/>
          <a:p>
            <a:r>
              <a:rPr lang="en-US" altLang="zh-CN" sz="4000" dirty="0"/>
              <a:t>Search for a second-hand book</a:t>
            </a:r>
          </a:p>
        </p:txBody>
      </p:sp>
      <p:sp>
        <p:nvSpPr>
          <p:cNvPr id="8" name="Rectangle: Rounded Corners 7"/>
          <p:cNvSpPr/>
          <p:nvPr/>
        </p:nvSpPr>
        <p:spPr>
          <a:xfrm>
            <a:off x="319760" y="920115"/>
            <a:ext cx="5540020" cy="5375910"/>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 Box 2"/>
          <p:cNvSpPr txBox="1"/>
          <p:nvPr/>
        </p:nvSpPr>
        <p:spPr>
          <a:xfrm>
            <a:off x="3478086" y="1749276"/>
            <a:ext cx="2179741" cy="3970318"/>
          </a:xfrm>
          <a:prstGeom prst="rect">
            <a:avLst/>
          </a:prstGeom>
          <a:noFill/>
        </p:spPr>
        <p:txBody>
          <a:bodyPr wrap="square" rtlCol="0" anchor="t">
            <a:spAutoFit/>
          </a:bodyPr>
          <a:lstStyle/>
          <a:p>
            <a:pPr marL="285750" indent="-285750">
              <a:buFont typeface="Arial" panose="020B0604020202020204" pitchFamily="34" charset="0"/>
              <a:buChar char="•"/>
            </a:pPr>
            <a:r>
              <a:rPr lang="en-US" altLang="zh-CN" sz="1200" dirty="0">
                <a:latin typeface="Arial" panose="020B0604020202020204" pitchFamily="34" charset="0"/>
                <a:cs typeface="Arial" panose="020B0604020202020204" pitchFamily="34" charset="0"/>
                <a:sym typeface="+mn-ea"/>
              </a:rPr>
              <a:t>Using API Gateway to pass the query infomation from frontend input to lambda function</a:t>
            </a:r>
          </a:p>
          <a:p>
            <a:pPr marL="285750" indent="-285750">
              <a:buFont typeface="Arial" panose="020B0604020202020204" pitchFamily="34" charset="0"/>
              <a:buChar char="•"/>
            </a:pPr>
            <a:endParaRPr lang="en-US" altLang="zh-CN" sz="1200" dirty="0">
              <a:latin typeface="Arial" panose="020B0604020202020204" pitchFamily="34" charset="0"/>
              <a:cs typeface="Arial" panose="020B0604020202020204" pitchFamily="34" charset="0"/>
              <a:sym typeface="+mn-ea"/>
            </a:endParaRPr>
          </a:p>
          <a:p>
            <a:pPr marL="285750" indent="-285750">
              <a:buFont typeface="Arial" panose="020B0604020202020204" pitchFamily="34" charset="0"/>
              <a:buChar char="•"/>
            </a:pPr>
            <a:r>
              <a:rPr lang="en-US" altLang="zh-CN" sz="1200" dirty="0">
                <a:latin typeface="Arial" panose="020B0604020202020204" pitchFamily="34" charset="0"/>
                <a:cs typeface="Arial" panose="020B0604020202020204" pitchFamily="34" charset="0"/>
                <a:sym typeface="+mn-ea"/>
              </a:rPr>
              <a:t>Using a lambda function to query corrsponding available donation books ftom DynamoDB through OpenSearch.</a:t>
            </a:r>
          </a:p>
          <a:p>
            <a:pPr marL="285750" indent="-285750">
              <a:buFont typeface="Arial" panose="020B0604020202020204" pitchFamily="34" charset="0"/>
              <a:buChar char="•"/>
            </a:pPr>
            <a:endParaRPr lang="en-US" altLang="zh-CN" sz="1200" dirty="0">
              <a:latin typeface="Arial" panose="020B0604020202020204" pitchFamily="34" charset="0"/>
              <a:cs typeface="Arial" panose="020B0604020202020204" pitchFamily="34" charset="0"/>
              <a:sym typeface="+mn-ea"/>
            </a:endParaRPr>
          </a:p>
          <a:p>
            <a:pPr marL="285750" indent="-285750">
              <a:buFont typeface="Arial" panose="020B0604020202020204" pitchFamily="34" charset="0"/>
              <a:buChar char="•"/>
            </a:pPr>
            <a:r>
              <a:rPr lang="en-US" altLang="zh-CN" sz="1200" dirty="0">
                <a:latin typeface="Arial" panose="020B0604020202020204" pitchFamily="34" charset="0"/>
                <a:cs typeface="Arial" panose="020B0604020202020204" pitchFamily="34" charset="0"/>
                <a:sym typeface="+mn-ea"/>
              </a:rPr>
              <a:t>The lambda function also automatically get the book cover by using Open Library API and upload pic from S3</a:t>
            </a:r>
          </a:p>
          <a:p>
            <a:pPr marL="285750" indent="-285750">
              <a:buFont typeface="Arial" panose="020B0604020202020204" pitchFamily="34" charset="0"/>
              <a:buChar char="•"/>
            </a:pPr>
            <a:endParaRPr lang="en-US" sz="1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200" dirty="0">
                <a:latin typeface="Arial" panose="020B0604020202020204" pitchFamily="34" charset="0"/>
                <a:cs typeface="Arial" panose="020B0604020202020204" pitchFamily="34" charset="0"/>
              </a:rPr>
              <a:t>Frontend get the response from the image and display it under the search bar</a:t>
            </a:r>
          </a:p>
        </p:txBody>
      </p:sp>
      <p:sp>
        <p:nvSpPr>
          <p:cNvPr id="6" name="Text Box 5"/>
          <p:cNvSpPr txBox="1"/>
          <p:nvPr/>
        </p:nvSpPr>
        <p:spPr>
          <a:xfrm>
            <a:off x="703618" y="1041718"/>
            <a:ext cx="4440555" cy="460375"/>
          </a:xfrm>
          <a:prstGeom prst="rect">
            <a:avLst/>
          </a:prstGeom>
          <a:noFill/>
        </p:spPr>
        <p:txBody>
          <a:bodyPr wrap="square" rtlCol="0">
            <a:spAutoFit/>
          </a:bodyPr>
          <a:lstStyle/>
          <a:p>
            <a:pPr algn="ctr"/>
            <a:r>
              <a:rPr lang="en-US" sz="2400" b="1" i="1" dirty="0"/>
              <a:t>Implementation</a:t>
            </a:r>
            <a:r>
              <a:rPr lang="en-US" sz="2400" b="1" i="1" dirty="0">
                <a:solidFill>
                  <a:schemeClr val="tx2"/>
                </a:solidFill>
              </a:rPr>
              <a:t> </a:t>
            </a:r>
            <a:r>
              <a:rPr lang="en-US" sz="2400" b="1" i="1" dirty="0"/>
              <a:t>Detail</a:t>
            </a:r>
          </a:p>
        </p:txBody>
      </p:sp>
      <p:pic>
        <p:nvPicPr>
          <p:cNvPr id="10" name="Picture 9">
            <a:extLst>
              <a:ext uri="{FF2B5EF4-FFF2-40B4-BE49-F238E27FC236}">
                <a16:creationId xmlns:a16="http://schemas.microsoft.com/office/drawing/2014/main" id="{AA882419-3D6B-D62D-9619-7E5EEF4789C3}"/>
              </a:ext>
            </a:extLst>
          </p:cNvPr>
          <p:cNvPicPr>
            <a:picLocks noChangeAspect="1"/>
          </p:cNvPicPr>
          <p:nvPr/>
        </p:nvPicPr>
        <p:blipFill>
          <a:blip r:embed="rId3"/>
          <a:stretch>
            <a:fillRect/>
          </a:stretch>
        </p:blipFill>
        <p:spPr>
          <a:xfrm>
            <a:off x="6952040" y="4476633"/>
            <a:ext cx="4720508" cy="2117418"/>
          </a:xfrm>
          <a:prstGeom prst="rect">
            <a:avLst/>
          </a:prstGeom>
        </p:spPr>
      </p:pic>
      <p:cxnSp>
        <p:nvCxnSpPr>
          <p:cNvPr id="5" name="Straight Arrow Connector 4">
            <a:extLst>
              <a:ext uri="{FF2B5EF4-FFF2-40B4-BE49-F238E27FC236}">
                <a16:creationId xmlns:a16="http://schemas.microsoft.com/office/drawing/2014/main" id="{4D3D6B89-ECB5-9F1B-7C85-D6313E0CDB7E}"/>
              </a:ext>
            </a:extLst>
          </p:cNvPr>
          <p:cNvCxnSpPr>
            <a:cxnSpLocks/>
          </p:cNvCxnSpPr>
          <p:nvPr/>
        </p:nvCxnSpPr>
        <p:spPr>
          <a:xfrm>
            <a:off x="8431553" y="3264913"/>
            <a:ext cx="948059" cy="1649286"/>
          </a:xfrm>
          <a:prstGeom prst="straightConnector1">
            <a:avLst/>
          </a:prstGeom>
          <a:ln w="76200">
            <a:solidFill>
              <a:schemeClr val="tx1">
                <a:lumMod val="50000"/>
                <a:alpha val="6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A5D370A5-A07F-0D9B-8987-7A48F42E0169}"/>
              </a:ext>
            </a:extLst>
          </p:cNvPr>
          <p:cNvPicPr>
            <a:picLocks noChangeAspect="1"/>
          </p:cNvPicPr>
          <p:nvPr/>
        </p:nvPicPr>
        <p:blipFill>
          <a:blip r:embed="rId4"/>
          <a:stretch>
            <a:fillRect/>
          </a:stretch>
        </p:blipFill>
        <p:spPr>
          <a:xfrm>
            <a:off x="703618" y="1502093"/>
            <a:ext cx="2700469" cy="417721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3"/>
          <p:cNvSpPr/>
          <p:nvPr/>
        </p:nvSpPr>
        <p:spPr>
          <a:xfrm>
            <a:off x="754278" y="956992"/>
            <a:ext cx="4706297" cy="5648348"/>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2"/>
          <p:cNvSpPr txBox="1"/>
          <p:nvPr/>
        </p:nvSpPr>
        <p:spPr>
          <a:xfrm>
            <a:off x="956964" y="4508682"/>
            <a:ext cx="4195071" cy="1938992"/>
          </a:xfrm>
          <a:prstGeom prst="rect">
            <a:avLst/>
          </a:prstGeom>
          <a:noFill/>
        </p:spPr>
        <p:txBody>
          <a:bodyPr wrap="square" rtlCol="0">
            <a:spAutoFit/>
          </a:bodyPr>
          <a:lstStyle/>
          <a:p>
            <a:pPr marL="285750" indent="-285750">
              <a:buFont typeface="Arial" panose="020B0604020202020204" pitchFamily="34" charset="0"/>
              <a:buChar char="•"/>
            </a:pPr>
            <a:r>
              <a:rPr lang="en-US" altLang="zh-CN" sz="1200" dirty="0"/>
              <a:t>Using API Gateway to pass the photos directly to a S3 bucket</a:t>
            </a:r>
          </a:p>
          <a:p>
            <a:pPr marL="285750" indent="-285750">
              <a:buFont typeface="Arial" panose="020B0604020202020204" pitchFamily="34" charset="0"/>
              <a:buChar char="•"/>
            </a:pPr>
            <a:endParaRPr lang="en-US" altLang="zh-CN" sz="1200" dirty="0"/>
          </a:p>
          <a:p>
            <a:pPr marL="285750" indent="-285750">
              <a:buFont typeface="Arial" panose="020B0604020202020204" pitchFamily="34" charset="0"/>
              <a:buChar char="•"/>
            </a:pPr>
            <a:r>
              <a:rPr lang="en-US" altLang="zh-CN" sz="1200" dirty="0"/>
              <a:t>Using a Lambda Function to add the donation information to DynamoDB and OpenSearch.</a:t>
            </a:r>
          </a:p>
          <a:p>
            <a:pPr marL="285750" indent="-285750">
              <a:buFont typeface="Arial" panose="020B0604020202020204" pitchFamily="34" charset="0"/>
              <a:buChar char="•"/>
            </a:pPr>
            <a:endParaRPr lang="en-US" altLang="zh-CN" sz="1200" dirty="0"/>
          </a:p>
          <a:p>
            <a:pPr marL="285750" indent="-285750">
              <a:buFont typeface="Arial" panose="020B0604020202020204" pitchFamily="34" charset="0"/>
              <a:buChar char="•"/>
            </a:pPr>
            <a:r>
              <a:rPr lang="en-US" altLang="zh-CN" sz="1200" dirty="0"/>
              <a:t>The lambda function automatically generates the genre information for the donated book by using Open Library API. This can</a:t>
            </a:r>
            <a:r>
              <a:rPr lang="zh-CN" altLang="en-US" sz="1200" dirty="0"/>
              <a:t> </a:t>
            </a:r>
            <a:r>
              <a:rPr lang="en-US" altLang="zh-CN" sz="1200" dirty="0"/>
              <a:t>help other users find the book they want by genre.</a:t>
            </a:r>
            <a:endParaRPr lang="zh-CN" altLang="en-US" sz="1200" dirty="0"/>
          </a:p>
        </p:txBody>
      </p:sp>
      <p:pic>
        <p:nvPicPr>
          <p:cNvPr id="8"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9803" y="1510581"/>
            <a:ext cx="2798267" cy="2918828"/>
          </a:xfrm>
          <a:prstGeom prst="rect">
            <a:avLst/>
          </a:prstGeom>
        </p:spPr>
      </p:pic>
      <p:sp>
        <p:nvSpPr>
          <p:cNvPr id="12" name="Title 11">
            <a:extLst>
              <a:ext uri="{FF2B5EF4-FFF2-40B4-BE49-F238E27FC236}">
                <a16:creationId xmlns:a16="http://schemas.microsoft.com/office/drawing/2014/main" id="{2091E52E-7DE6-8BF5-0042-D6C73F041E07}"/>
              </a:ext>
            </a:extLst>
          </p:cNvPr>
          <p:cNvSpPr>
            <a:spLocks noGrp="1"/>
          </p:cNvSpPr>
          <p:nvPr>
            <p:ph type="title"/>
          </p:nvPr>
        </p:nvSpPr>
        <p:spPr>
          <a:xfrm>
            <a:off x="1156988" y="197047"/>
            <a:ext cx="8654580" cy="523360"/>
          </a:xfrm>
        </p:spPr>
        <p:txBody>
          <a:bodyPr>
            <a:noAutofit/>
          </a:bodyPr>
          <a:lstStyle/>
          <a:p>
            <a:r>
              <a:rPr lang="en-US" altLang="zh-CN" sz="4000" dirty="0"/>
              <a:t>Donate&amp; Request a second-hand book</a:t>
            </a:r>
            <a:endParaRPr lang="zh-CN" altLang="en-US" sz="4000" dirty="0"/>
          </a:p>
        </p:txBody>
      </p:sp>
      <p:sp>
        <p:nvSpPr>
          <p:cNvPr id="15" name="Text Box 5">
            <a:extLst>
              <a:ext uri="{FF2B5EF4-FFF2-40B4-BE49-F238E27FC236}">
                <a16:creationId xmlns:a16="http://schemas.microsoft.com/office/drawing/2014/main" id="{3D24274F-025C-5635-28AE-42A16DE3E39C}"/>
              </a:ext>
            </a:extLst>
          </p:cNvPr>
          <p:cNvSpPr txBox="1"/>
          <p:nvPr/>
        </p:nvSpPr>
        <p:spPr>
          <a:xfrm>
            <a:off x="887148" y="1003599"/>
            <a:ext cx="4440555" cy="460375"/>
          </a:xfrm>
          <a:prstGeom prst="rect">
            <a:avLst/>
          </a:prstGeom>
          <a:noFill/>
        </p:spPr>
        <p:txBody>
          <a:bodyPr wrap="square" rtlCol="0">
            <a:spAutoFit/>
          </a:bodyPr>
          <a:lstStyle/>
          <a:p>
            <a:pPr algn="ctr"/>
            <a:r>
              <a:rPr lang="en-US" sz="2400" b="1" i="1" dirty="0"/>
              <a:t>Donate</a:t>
            </a:r>
          </a:p>
        </p:txBody>
      </p:sp>
      <p:sp>
        <p:nvSpPr>
          <p:cNvPr id="16" name="Rectangle: Rounded Corners 7">
            <a:extLst>
              <a:ext uri="{FF2B5EF4-FFF2-40B4-BE49-F238E27FC236}">
                <a16:creationId xmlns:a16="http://schemas.microsoft.com/office/drawing/2014/main" id="{AFD33075-3176-21A6-0311-23B02AF9D7F2}"/>
              </a:ext>
            </a:extLst>
          </p:cNvPr>
          <p:cNvSpPr/>
          <p:nvPr/>
        </p:nvSpPr>
        <p:spPr>
          <a:xfrm>
            <a:off x="6433886" y="956992"/>
            <a:ext cx="4785307" cy="575259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9">
            <a:extLst>
              <a:ext uri="{FF2B5EF4-FFF2-40B4-BE49-F238E27FC236}">
                <a16:creationId xmlns:a16="http://schemas.microsoft.com/office/drawing/2014/main" id="{44EB95AA-A537-A694-F2BF-82F3DEAFB25B}"/>
              </a:ext>
            </a:extLst>
          </p:cNvPr>
          <p:cNvSpPr txBox="1"/>
          <p:nvPr/>
        </p:nvSpPr>
        <p:spPr>
          <a:xfrm>
            <a:off x="6716253" y="4631640"/>
            <a:ext cx="3948430" cy="1753235"/>
          </a:xfrm>
          <a:prstGeom prst="rect">
            <a:avLst/>
          </a:prstGeom>
          <a:noFill/>
        </p:spPr>
        <p:txBody>
          <a:bodyPr wrap="square" rtlCol="0">
            <a:spAutoFit/>
          </a:bodyPr>
          <a:lstStyle/>
          <a:p>
            <a:pPr marL="285750" indent="-285750">
              <a:buFont typeface="Arial" panose="020B0604020202020204" pitchFamily="34" charset="0"/>
              <a:buChar char="•"/>
            </a:pPr>
            <a:r>
              <a:rPr lang="en-US" altLang="zh-CN" sz="1200" dirty="0">
                <a:latin typeface="+mj-lt"/>
                <a:cs typeface="+mj-lt"/>
              </a:rPr>
              <a:t>Determine whether the user has enough credits to make request</a:t>
            </a:r>
          </a:p>
          <a:p>
            <a:pPr marL="285750" indent="-285750">
              <a:buFont typeface="Arial" panose="020B0604020202020204" pitchFamily="34" charset="0"/>
              <a:buChar char="•"/>
            </a:pPr>
            <a:endParaRPr lang="en-US" altLang="zh-CN" sz="1200" dirty="0">
              <a:latin typeface="+mj-lt"/>
              <a:cs typeface="+mj-lt"/>
            </a:endParaRPr>
          </a:p>
          <a:p>
            <a:pPr marL="285750" indent="-285750">
              <a:buFont typeface="Arial" panose="020B0604020202020204" pitchFamily="34" charset="0"/>
              <a:buChar char="•"/>
            </a:pPr>
            <a:r>
              <a:rPr lang="en-US" altLang="zh-CN" sz="1200" dirty="0">
                <a:latin typeface="+mj-lt"/>
                <a:cs typeface="+mj-lt"/>
              </a:rPr>
              <a:t>Once successful requested, update user history (add </a:t>
            </a:r>
            <a:r>
              <a:rPr lang="en-US" altLang="zh-CN" sz="1200" dirty="0" err="1">
                <a:latin typeface="+mj-lt"/>
                <a:cs typeface="+mj-lt"/>
              </a:rPr>
              <a:t>book_id</a:t>
            </a:r>
            <a:r>
              <a:rPr lang="en-US" altLang="zh-CN" sz="1200" dirty="0">
                <a:latin typeface="+mj-lt"/>
                <a:cs typeface="+mj-lt"/>
              </a:rPr>
              <a:t>)</a:t>
            </a:r>
          </a:p>
          <a:p>
            <a:pPr marL="285750" indent="-285750">
              <a:buFont typeface="Arial" panose="020B0604020202020204" pitchFamily="34" charset="0"/>
              <a:buChar char="•"/>
            </a:pPr>
            <a:endParaRPr lang="en-US" altLang="zh-CN" sz="1200" dirty="0">
              <a:latin typeface="+mj-lt"/>
              <a:cs typeface="+mj-lt"/>
            </a:endParaRPr>
          </a:p>
          <a:p>
            <a:pPr marL="285750" indent="-285750">
              <a:buFont typeface="Arial" panose="020B0604020202020204" pitchFamily="34" charset="0"/>
              <a:buChar char="•"/>
            </a:pPr>
            <a:r>
              <a:rPr lang="en-US" altLang="zh-CN" sz="1200" dirty="0">
                <a:latin typeface="+mj-lt"/>
                <a:cs typeface="+mj-lt"/>
              </a:rPr>
              <a:t>Update book information to set status=’unavailable’, so it will no longer be searched</a:t>
            </a:r>
          </a:p>
          <a:p>
            <a:pPr marL="285750" indent="-285750">
              <a:buFont typeface="Arial" panose="020B0604020202020204" pitchFamily="34" charset="0"/>
              <a:buChar char="•"/>
            </a:pPr>
            <a:endParaRPr lang="en-US" altLang="zh-CN" sz="1200" dirty="0">
              <a:solidFill>
                <a:schemeClr val="accent1"/>
              </a:solidFill>
              <a:latin typeface="+mj-lt"/>
              <a:cs typeface="+mj-lt"/>
            </a:endParaRPr>
          </a:p>
        </p:txBody>
      </p:sp>
      <p:pic>
        <p:nvPicPr>
          <p:cNvPr id="18" name="Picture 17">
            <a:extLst>
              <a:ext uri="{FF2B5EF4-FFF2-40B4-BE49-F238E27FC236}">
                <a16:creationId xmlns:a16="http://schemas.microsoft.com/office/drawing/2014/main" id="{251E7FA8-F61F-2388-0423-DC07E15DFAAE}"/>
              </a:ext>
            </a:extLst>
          </p:cNvPr>
          <p:cNvPicPr>
            <a:picLocks noChangeAspect="1"/>
          </p:cNvPicPr>
          <p:nvPr/>
        </p:nvPicPr>
        <p:blipFill>
          <a:blip r:embed="rId3"/>
          <a:stretch>
            <a:fillRect/>
          </a:stretch>
        </p:blipFill>
        <p:spPr>
          <a:xfrm>
            <a:off x="7153282" y="1632108"/>
            <a:ext cx="3346513" cy="2754799"/>
          </a:xfrm>
          <a:prstGeom prst="rect">
            <a:avLst/>
          </a:prstGeom>
        </p:spPr>
      </p:pic>
      <p:sp>
        <p:nvSpPr>
          <p:cNvPr id="19" name="Text Box 5">
            <a:extLst>
              <a:ext uri="{FF2B5EF4-FFF2-40B4-BE49-F238E27FC236}">
                <a16:creationId xmlns:a16="http://schemas.microsoft.com/office/drawing/2014/main" id="{E5E456A0-4A99-F8E8-94FD-E99F076C6443}"/>
              </a:ext>
            </a:extLst>
          </p:cNvPr>
          <p:cNvSpPr txBox="1"/>
          <p:nvPr/>
        </p:nvSpPr>
        <p:spPr>
          <a:xfrm>
            <a:off x="6606260" y="1064363"/>
            <a:ext cx="4440555" cy="460375"/>
          </a:xfrm>
          <a:prstGeom prst="rect">
            <a:avLst/>
          </a:prstGeom>
          <a:noFill/>
        </p:spPr>
        <p:txBody>
          <a:bodyPr wrap="square" rtlCol="0">
            <a:spAutoFit/>
          </a:bodyPr>
          <a:lstStyle/>
          <a:p>
            <a:pPr algn="ctr"/>
            <a:r>
              <a:rPr lang="en-US" sz="2400" b="1" i="1" dirty="0"/>
              <a:t>Request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3"/>
          <p:cNvSpPr/>
          <p:nvPr/>
        </p:nvSpPr>
        <p:spPr>
          <a:xfrm>
            <a:off x="519422" y="803940"/>
            <a:ext cx="4994356" cy="5710467"/>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6" name="图片 5"/>
          <p:cNvPicPr>
            <a:picLocks noChangeAspect="1"/>
          </p:cNvPicPr>
          <p:nvPr/>
        </p:nvPicPr>
        <p:blipFill>
          <a:blip r:embed="rId2"/>
          <a:stretch>
            <a:fillRect/>
          </a:stretch>
        </p:blipFill>
        <p:spPr>
          <a:xfrm>
            <a:off x="1315274" y="1201453"/>
            <a:ext cx="3679190" cy="2245360"/>
          </a:xfrm>
          <a:prstGeom prst="rect">
            <a:avLst/>
          </a:prstGeom>
        </p:spPr>
      </p:pic>
      <p:sp>
        <p:nvSpPr>
          <p:cNvPr id="12" name="文本框 11"/>
          <p:cNvSpPr txBox="1"/>
          <p:nvPr/>
        </p:nvSpPr>
        <p:spPr>
          <a:xfrm>
            <a:off x="359330" y="3520985"/>
            <a:ext cx="5062013" cy="2062103"/>
          </a:xfrm>
          <a:prstGeom prst="rect">
            <a:avLst/>
          </a:prstGeom>
          <a:noFill/>
        </p:spPr>
        <p:txBody>
          <a:bodyPr wrap="square">
            <a:spAutoFit/>
          </a:bodyPr>
          <a:lstStyle/>
          <a:p>
            <a:pPr marL="457200">
              <a:spcBef>
                <a:spcPts val="600"/>
              </a:spcBef>
              <a:spcAft>
                <a:spcPts val="600"/>
              </a:spcAft>
            </a:pPr>
            <a:r>
              <a:rPr lang="en-US" altLang="zh-CN" sz="1200" dirty="0">
                <a:latin typeface="Arial" panose="020B0604020202020204" pitchFamily="34" charset="0"/>
                <a:cs typeface="Arial" panose="020B0604020202020204" pitchFamily="34" charset="0"/>
              </a:rPr>
              <a:t>Every time the user selects a book they like, the system firstly will store this book’s id in Dynamo DB(user information) corresponding to the user. </a:t>
            </a:r>
          </a:p>
          <a:p>
            <a:pPr marL="457200">
              <a:spcBef>
                <a:spcPts val="600"/>
              </a:spcBef>
              <a:spcAft>
                <a:spcPts val="600"/>
              </a:spcAft>
            </a:pPr>
            <a:r>
              <a:rPr lang="en-US" altLang="zh-CN" sz="1200" dirty="0">
                <a:latin typeface="Arial" panose="020B0604020202020204" pitchFamily="34" charset="0"/>
                <a:cs typeface="Arial" panose="020B0604020202020204" pitchFamily="34" charset="0"/>
              </a:rPr>
              <a:t>When the user jumps to the favorite list page and want more information about these books, the system will search it in the DynamoDB(book info) by id</a:t>
            </a:r>
          </a:p>
          <a:p>
            <a:pPr marL="457200">
              <a:spcBef>
                <a:spcPts val="600"/>
              </a:spcBef>
              <a:spcAft>
                <a:spcPts val="600"/>
              </a:spcAft>
            </a:pPr>
            <a:r>
              <a:rPr lang="en-US" altLang="zh-CN" sz="1200" dirty="0">
                <a:latin typeface="Arial" panose="020B0604020202020204" pitchFamily="34" charset="0"/>
                <a:cs typeface="Arial" panose="020B0604020202020204" pitchFamily="34" charset="0"/>
              </a:rPr>
              <a:t>When the user chooses to add a book to their favorite list, the count of favorite’ for that book will increase by 1 and the book is removed when the user double click</a:t>
            </a:r>
          </a:p>
        </p:txBody>
      </p:sp>
      <p:sp>
        <p:nvSpPr>
          <p:cNvPr id="9" name="Text Box 5">
            <a:extLst>
              <a:ext uri="{FF2B5EF4-FFF2-40B4-BE49-F238E27FC236}">
                <a16:creationId xmlns:a16="http://schemas.microsoft.com/office/drawing/2014/main" id="{F3213083-BA80-D28C-C8DE-6457FE36929C}"/>
              </a:ext>
            </a:extLst>
          </p:cNvPr>
          <p:cNvSpPr txBox="1"/>
          <p:nvPr/>
        </p:nvSpPr>
        <p:spPr>
          <a:xfrm>
            <a:off x="811893" y="786207"/>
            <a:ext cx="4440555" cy="369332"/>
          </a:xfrm>
          <a:prstGeom prst="rect">
            <a:avLst/>
          </a:prstGeom>
          <a:noFill/>
        </p:spPr>
        <p:txBody>
          <a:bodyPr wrap="square" rtlCol="0">
            <a:spAutoFit/>
          </a:bodyPr>
          <a:lstStyle/>
          <a:p>
            <a:pPr algn="ctr"/>
            <a:r>
              <a:rPr lang="en-US" b="1" i="1" dirty="0"/>
              <a:t>Show user’s info &amp; add to favorite list</a:t>
            </a:r>
          </a:p>
        </p:txBody>
      </p:sp>
      <p:sp>
        <p:nvSpPr>
          <p:cNvPr id="15" name="TextBox 14">
            <a:extLst>
              <a:ext uri="{FF2B5EF4-FFF2-40B4-BE49-F238E27FC236}">
                <a16:creationId xmlns:a16="http://schemas.microsoft.com/office/drawing/2014/main" id="{2B527FE5-1EC1-0EFA-12C0-C887EF27B22E}"/>
              </a:ext>
            </a:extLst>
          </p:cNvPr>
          <p:cNvSpPr txBox="1"/>
          <p:nvPr/>
        </p:nvSpPr>
        <p:spPr>
          <a:xfrm>
            <a:off x="860261" y="5510567"/>
            <a:ext cx="6096912" cy="830997"/>
          </a:xfrm>
          <a:prstGeom prst="rect">
            <a:avLst/>
          </a:prstGeom>
          <a:noFill/>
        </p:spPr>
        <p:txBody>
          <a:bodyPr wrap="square">
            <a:spAutoFit/>
          </a:bodyPr>
          <a:lstStyle/>
          <a:p>
            <a:r>
              <a:rPr lang="en-US" altLang="zh-CN" sz="1200" dirty="0"/>
              <a:t>Associated API:</a:t>
            </a:r>
          </a:p>
          <a:p>
            <a:r>
              <a:rPr lang="zh-CN" altLang="en-US" sz="1200" dirty="0"/>
              <a:t>POST /request/</a:t>
            </a:r>
            <a:endParaRPr lang="en-US" altLang="zh-CN" sz="1200" dirty="0"/>
          </a:p>
          <a:p>
            <a:r>
              <a:rPr lang="zh-CN" altLang="en-US" sz="1200" dirty="0"/>
              <a:t>Body param: user_id, book_name</a:t>
            </a:r>
            <a:endParaRPr lang="en-US" altLang="zh-CN" sz="1200" dirty="0"/>
          </a:p>
          <a:p>
            <a:r>
              <a:rPr lang="zh-CN" altLang="en-US" sz="1200" dirty="0"/>
              <a:t>Description</a:t>
            </a:r>
            <a:r>
              <a:rPr lang="en-US" altLang="zh-CN" sz="1200" dirty="0"/>
              <a:t>: </a:t>
            </a:r>
            <a:r>
              <a:rPr lang="zh-CN" altLang="en-US" sz="1200" dirty="0"/>
              <a:t>Send a request for an used book posted.</a:t>
            </a:r>
          </a:p>
        </p:txBody>
      </p:sp>
      <p:sp>
        <p:nvSpPr>
          <p:cNvPr id="5" name="Title 4">
            <a:extLst>
              <a:ext uri="{FF2B5EF4-FFF2-40B4-BE49-F238E27FC236}">
                <a16:creationId xmlns:a16="http://schemas.microsoft.com/office/drawing/2014/main" id="{021730E6-A7ED-E351-1733-A70C6ECD08CD}"/>
              </a:ext>
            </a:extLst>
          </p:cNvPr>
          <p:cNvSpPr>
            <a:spLocks noGrp="1"/>
          </p:cNvSpPr>
          <p:nvPr>
            <p:ph type="title"/>
          </p:nvPr>
        </p:nvSpPr>
        <p:spPr>
          <a:xfrm>
            <a:off x="657510" y="-124110"/>
            <a:ext cx="10515600" cy="1325563"/>
          </a:xfrm>
        </p:spPr>
        <p:txBody>
          <a:bodyPr>
            <a:normAutofit/>
          </a:bodyPr>
          <a:lstStyle/>
          <a:p>
            <a:r>
              <a:rPr lang="en-US" altLang="zh-CN" sz="4000" dirty="0"/>
              <a:t>Other Functions</a:t>
            </a:r>
            <a:endParaRPr lang="zh-CN" altLang="en-US" sz="4000" dirty="0"/>
          </a:p>
        </p:txBody>
      </p:sp>
      <p:sp>
        <p:nvSpPr>
          <p:cNvPr id="19" name="Rectangle: Rounded Corners 3">
            <a:extLst>
              <a:ext uri="{FF2B5EF4-FFF2-40B4-BE49-F238E27FC236}">
                <a16:creationId xmlns:a16="http://schemas.microsoft.com/office/drawing/2014/main" id="{A750EA8F-748D-CEFD-496C-A15691DA562E}"/>
              </a:ext>
            </a:extLst>
          </p:cNvPr>
          <p:cNvSpPr/>
          <p:nvPr/>
        </p:nvSpPr>
        <p:spPr>
          <a:xfrm>
            <a:off x="6095996" y="184752"/>
            <a:ext cx="5707909" cy="2696241"/>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TextBox 17">
            <a:extLst>
              <a:ext uri="{FF2B5EF4-FFF2-40B4-BE49-F238E27FC236}">
                <a16:creationId xmlns:a16="http://schemas.microsoft.com/office/drawing/2014/main" id="{6BBC885B-AEB3-3882-54F7-1D8F25124322}"/>
              </a:ext>
            </a:extLst>
          </p:cNvPr>
          <p:cNvSpPr txBox="1"/>
          <p:nvPr/>
        </p:nvSpPr>
        <p:spPr>
          <a:xfrm>
            <a:off x="6537686" y="659428"/>
            <a:ext cx="4862859" cy="1938992"/>
          </a:xfrm>
          <a:prstGeom prst="rect">
            <a:avLst/>
          </a:prstGeom>
          <a:noFill/>
        </p:spPr>
        <p:txBody>
          <a:bodyPr wrap="square">
            <a:spAutoFit/>
          </a:bodyPr>
          <a:lstStyle/>
          <a:p>
            <a:r>
              <a:rPr lang="en-US" altLang="zh-CN" b="0" i="0" dirty="0">
                <a:effectLst/>
                <a:latin typeface="Arial" panose="020B0604020202020204" pitchFamily="34" charset="0"/>
              </a:rPr>
              <a:t>We use AWS Cognito to handle user management.</a:t>
            </a:r>
          </a:p>
          <a:p>
            <a:r>
              <a:rPr lang="en-US" altLang="zh-CN" sz="1200" b="0" i="0" dirty="0">
                <a:effectLst/>
                <a:latin typeface="Arial" panose="020B0604020202020204" pitchFamily="34" charset="0"/>
              </a:rPr>
              <a:t>When the user first register an account, the AWS Cognito will call a post-registration lambda function named "User Information Initializer", this lambda function will initialized the User information table to have empty list for </a:t>
            </a:r>
            <a:r>
              <a:rPr lang="en-US" altLang="zh-CN" sz="1200" b="0" i="0" dirty="0" err="1">
                <a:effectLst/>
                <a:latin typeface="Arial" panose="020B0604020202020204" pitchFamily="34" charset="0"/>
              </a:rPr>
              <a:t>request_history</a:t>
            </a:r>
            <a:r>
              <a:rPr lang="en-US" altLang="zh-CN" sz="1200" b="0" i="0" dirty="0">
                <a:effectLst/>
                <a:latin typeface="Arial" panose="020B0604020202020204" pitchFamily="34" charset="0"/>
              </a:rPr>
              <a:t>, </a:t>
            </a:r>
            <a:r>
              <a:rPr lang="en-US" altLang="zh-CN" sz="1200" b="0" i="0" dirty="0" err="1">
                <a:effectLst/>
                <a:latin typeface="Arial" panose="020B0604020202020204" pitchFamily="34" charset="0"/>
              </a:rPr>
              <a:t>donation_history</a:t>
            </a:r>
            <a:r>
              <a:rPr lang="en-US" altLang="zh-CN" sz="1200" b="0" i="0" dirty="0">
                <a:effectLst/>
                <a:latin typeface="Arial" panose="020B0604020202020204" pitchFamily="34" charset="0"/>
              </a:rPr>
              <a:t> ,.etc.</a:t>
            </a:r>
            <a:br>
              <a:rPr lang="en-US" altLang="zh-CN" sz="1200" dirty="0"/>
            </a:br>
            <a:r>
              <a:rPr lang="en-US" altLang="zh-CN" sz="1200" b="0" i="0" dirty="0">
                <a:effectLst/>
                <a:latin typeface="Arial" panose="020B0604020202020204" pitchFamily="34" charset="0"/>
              </a:rPr>
              <a:t>When the user have logged in, the AWS Cognito will handle</a:t>
            </a:r>
            <a:br>
              <a:rPr lang="en-US" altLang="zh-CN" sz="1200" dirty="0"/>
            </a:br>
            <a:r>
              <a:rPr lang="en-US" altLang="zh-CN" sz="1200" b="0" i="0" dirty="0">
                <a:effectLst/>
                <a:latin typeface="Arial" panose="020B0604020202020204" pitchFamily="34" charset="0"/>
              </a:rPr>
              <a:t>the process for validating the user and retrieving some the user’s personal information such as email.</a:t>
            </a:r>
            <a:endParaRPr lang="zh-CN" altLang="en-US" sz="1200" dirty="0"/>
          </a:p>
        </p:txBody>
      </p:sp>
      <p:sp>
        <p:nvSpPr>
          <p:cNvPr id="21" name="TextBox 20">
            <a:extLst>
              <a:ext uri="{FF2B5EF4-FFF2-40B4-BE49-F238E27FC236}">
                <a16:creationId xmlns:a16="http://schemas.microsoft.com/office/drawing/2014/main" id="{002BF8EE-1E73-B879-CB52-D1C98DDCA5B7}"/>
              </a:ext>
            </a:extLst>
          </p:cNvPr>
          <p:cNvSpPr txBox="1"/>
          <p:nvPr/>
        </p:nvSpPr>
        <p:spPr>
          <a:xfrm>
            <a:off x="7844309" y="169993"/>
            <a:ext cx="3164898" cy="369332"/>
          </a:xfrm>
          <a:prstGeom prst="rect">
            <a:avLst/>
          </a:prstGeom>
          <a:noFill/>
        </p:spPr>
        <p:txBody>
          <a:bodyPr wrap="square">
            <a:spAutoFit/>
          </a:bodyPr>
          <a:lstStyle>
            <a:defPPr>
              <a:defRPr lang="en-US"/>
            </a:defPPr>
            <a:lvl1pPr>
              <a:defRPr b="1" i="1"/>
            </a:lvl1pPr>
          </a:lstStyle>
          <a:p>
            <a:r>
              <a:rPr lang="en-US" altLang="zh-CN" dirty="0"/>
              <a:t>User Registration and Login</a:t>
            </a:r>
            <a:endParaRPr lang="zh-CN" altLang="en-US" dirty="0"/>
          </a:p>
        </p:txBody>
      </p:sp>
      <p:sp>
        <p:nvSpPr>
          <p:cNvPr id="25" name="Rectangle: Rounded Corners 3">
            <a:extLst>
              <a:ext uri="{FF2B5EF4-FFF2-40B4-BE49-F238E27FC236}">
                <a16:creationId xmlns:a16="http://schemas.microsoft.com/office/drawing/2014/main" id="{4511F938-B5C7-11C7-C00C-6319E6672836}"/>
              </a:ext>
            </a:extLst>
          </p:cNvPr>
          <p:cNvSpPr/>
          <p:nvPr/>
        </p:nvSpPr>
        <p:spPr>
          <a:xfrm>
            <a:off x="6058227" y="3090954"/>
            <a:ext cx="5783451" cy="342345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TextBox 23">
            <a:extLst>
              <a:ext uri="{FF2B5EF4-FFF2-40B4-BE49-F238E27FC236}">
                <a16:creationId xmlns:a16="http://schemas.microsoft.com/office/drawing/2014/main" id="{8937466D-E679-C2ED-1FD5-2AD2EFC0A875}"/>
              </a:ext>
            </a:extLst>
          </p:cNvPr>
          <p:cNvSpPr txBox="1"/>
          <p:nvPr/>
        </p:nvSpPr>
        <p:spPr>
          <a:xfrm>
            <a:off x="6301392" y="4001606"/>
            <a:ext cx="5297119" cy="2123658"/>
          </a:xfrm>
          <a:prstGeom prst="rect">
            <a:avLst/>
          </a:prstGeom>
          <a:noFill/>
        </p:spPr>
        <p:txBody>
          <a:bodyPr wrap="square">
            <a:spAutoFit/>
          </a:bodyPr>
          <a:lstStyle/>
          <a:p>
            <a:r>
              <a:rPr lang="en-US" altLang="zh-CN" sz="1200" b="0" i="0" dirty="0">
                <a:effectLst/>
                <a:latin typeface="Arial" panose="020B0604020202020204" pitchFamily="34" charset="0"/>
              </a:rPr>
              <a:t>After the front-end send the GET /message/ request through</a:t>
            </a:r>
            <a:br>
              <a:rPr lang="en-US" altLang="zh-CN" sz="1200" dirty="0"/>
            </a:br>
            <a:r>
              <a:rPr lang="en-US" altLang="zh-CN" sz="1200" b="0" i="0" dirty="0">
                <a:effectLst/>
                <a:latin typeface="Arial" panose="020B0604020202020204" pitchFamily="34" charset="0"/>
              </a:rPr>
              <a:t>the API, it will wake a lambda function named ’Message Manager’.</a:t>
            </a:r>
            <a:br>
              <a:rPr lang="en-US" altLang="zh-CN" sz="1200" dirty="0"/>
            </a:br>
            <a:r>
              <a:rPr lang="en-US" altLang="zh-CN" sz="1200" b="0" i="0" dirty="0">
                <a:effectLst/>
                <a:latin typeface="Arial" panose="020B0604020202020204" pitchFamily="34" charset="0"/>
              </a:rPr>
              <a:t>• If the request is a GET request, it will read the user’s message list from the DynamoDB table named ’Messages’, and return it to the front-end as an API response.</a:t>
            </a:r>
            <a:br>
              <a:rPr lang="en-US" altLang="zh-CN" sz="1200" dirty="0"/>
            </a:br>
            <a:r>
              <a:rPr lang="en-US" altLang="zh-CN" sz="1200" b="0" i="0" dirty="0">
                <a:effectLst/>
                <a:latin typeface="Arial" panose="020B0604020202020204" pitchFamily="34" charset="0"/>
              </a:rPr>
              <a:t>• If the request is a POST request, it will append the new message to message list of the receiver in the DynamoDB table, along with the sender information. After that, it will access the user’s email address through AWS Cognito and then use AWS Simple Email Service to send an email(containing the message content) to the email</a:t>
            </a:r>
            <a:br>
              <a:rPr lang="en-US" altLang="zh-CN" sz="1200" dirty="0"/>
            </a:br>
            <a:r>
              <a:rPr lang="en-US" altLang="zh-CN" sz="1200" b="0" i="0" dirty="0">
                <a:effectLst/>
                <a:latin typeface="Arial" panose="020B0604020202020204" pitchFamily="34" charset="0"/>
              </a:rPr>
              <a:t>address.</a:t>
            </a:r>
            <a:endParaRPr lang="zh-CN" altLang="en-US" sz="1200" dirty="0"/>
          </a:p>
        </p:txBody>
      </p:sp>
      <p:sp>
        <p:nvSpPr>
          <p:cNvPr id="27" name="TextBox 26">
            <a:extLst>
              <a:ext uri="{FF2B5EF4-FFF2-40B4-BE49-F238E27FC236}">
                <a16:creationId xmlns:a16="http://schemas.microsoft.com/office/drawing/2014/main" id="{5765D05C-7E34-A946-D277-38C9298AEDDB}"/>
              </a:ext>
            </a:extLst>
          </p:cNvPr>
          <p:cNvSpPr txBox="1"/>
          <p:nvPr/>
        </p:nvSpPr>
        <p:spPr>
          <a:xfrm>
            <a:off x="6437759" y="3336319"/>
            <a:ext cx="6096912" cy="369332"/>
          </a:xfrm>
          <a:prstGeom prst="rect">
            <a:avLst/>
          </a:prstGeom>
          <a:noFill/>
        </p:spPr>
        <p:txBody>
          <a:bodyPr wrap="square">
            <a:spAutoFit/>
          </a:bodyPr>
          <a:lstStyle/>
          <a:p>
            <a:r>
              <a:rPr lang="zh-CN" altLang="en-US" dirty="0"/>
              <a:t>Send and Receive Messages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09308" y="69303"/>
            <a:ext cx="9144000" cy="850900"/>
          </a:xfrm>
        </p:spPr>
        <p:txBody>
          <a:bodyPr>
            <a:normAutofit/>
          </a:bodyPr>
          <a:lstStyle/>
          <a:p>
            <a:r>
              <a:rPr lang="en-US" altLang="zh-CN" sz="4000" dirty="0"/>
              <a:t>Some interesting subtleties</a:t>
            </a:r>
          </a:p>
        </p:txBody>
      </p:sp>
      <p:sp>
        <p:nvSpPr>
          <p:cNvPr id="11" name="TextBox 10">
            <a:extLst>
              <a:ext uri="{FF2B5EF4-FFF2-40B4-BE49-F238E27FC236}">
                <a16:creationId xmlns:a16="http://schemas.microsoft.com/office/drawing/2014/main" id="{FF924C0D-3426-3569-6E59-1B9FD7A09B0F}"/>
              </a:ext>
            </a:extLst>
          </p:cNvPr>
          <p:cNvSpPr txBox="1"/>
          <p:nvPr/>
        </p:nvSpPr>
        <p:spPr>
          <a:xfrm>
            <a:off x="750136" y="799743"/>
            <a:ext cx="10074826" cy="5847755"/>
          </a:xfrm>
          <a:prstGeom prst="rect">
            <a:avLst/>
          </a:prstGeom>
          <a:noFill/>
        </p:spPr>
        <p:txBody>
          <a:bodyPr wrap="square">
            <a:spAutoFit/>
          </a:bodyPr>
          <a:lstStyle/>
          <a:p>
            <a:r>
              <a:rPr lang="en-US" altLang="zh-CN" sz="2000" dirty="0"/>
              <a:t>At first, we want to build this application for everyone on the internet and provide an way for them to exchanging books, but then we realized that would bring a lot of troubles which needs very careful plans and decisions. </a:t>
            </a:r>
          </a:p>
          <a:p>
            <a:r>
              <a:rPr lang="en-US" altLang="zh-CN" sz="1400" dirty="0">
                <a:solidFill>
                  <a:schemeClr val="tx1">
                    <a:lumMod val="85000"/>
                  </a:schemeClr>
                </a:solidFill>
              </a:rPr>
              <a:t>If the target users are all the people on the internet, then the problem of sending the books from one person to another would be a problem. There are a lot of problem:</a:t>
            </a:r>
          </a:p>
          <a:p>
            <a:pPr marL="285750" indent="-285750">
              <a:buFont typeface="Arial" panose="020B0604020202020204" pitchFamily="34" charset="0"/>
              <a:buChar char="•"/>
            </a:pPr>
            <a:r>
              <a:rPr lang="en-US" altLang="zh-CN" sz="1400" dirty="0">
                <a:solidFill>
                  <a:schemeClr val="tx1">
                    <a:lumMod val="85000"/>
                  </a:schemeClr>
                </a:solidFill>
              </a:rPr>
              <a:t>Should we let them use mail to exchange their books?</a:t>
            </a:r>
          </a:p>
          <a:p>
            <a:pPr marL="285750" indent="-285750">
              <a:buFont typeface="Arial" panose="020B0604020202020204" pitchFamily="34" charset="0"/>
              <a:buChar char="•"/>
            </a:pPr>
            <a:r>
              <a:rPr lang="en-US" altLang="zh-CN" sz="1400" dirty="0">
                <a:solidFill>
                  <a:schemeClr val="tx1">
                    <a:lumMod val="85000"/>
                  </a:schemeClr>
                </a:solidFill>
              </a:rPr>
              <a:t>Who should pay for the ship cost? </a:t>
            </a:r>
          </a:p>
          <a:p>
            <a:pPr marL="285750" indent="-285750">
              <a:buFont typeface="Arial" panose="020B0604020202020204" pitchFamily="34" charset="0"/>
              <a:buChar char="•"/>
            </a:pPr>
            <a:r>
              <a:rPr lang="en-US" altLang="zh-CN" sz="1400" dirty="0">
                <a:solidFill>
                  <a:schemeClr val="tx1">
                    <a:lumMod val="85000"/>
                  </a:schemeClr>
                </a:solidFill>
              </a:rPr>
              <a:t>How can we decrease the malicious behaviors? </a:t>
            </a:r>
          </a:p>
          <a:p>
            <a:pPr marL="285750" indent="-285750">
              <a:buFont typeface="Arial" panose="020B0604020202020204" pitchFamily="34" charset="0"/>
              <a:buChar char="•"/>
            </a:pPr>
            <a:r>
              <a:rPr lang="en-US" altLang="zh-CN" sz="1400" dirty="0">
                <a:solidFill>
                  <a:schemeClr val="tx1">
                    <a:lumMod val="85000"/>
                  </a:schemeClr>
                </a:solidFill>
              </a:rPr>
              <a:t>How can we make sure every request is for real need? </a:t>
            </a:r>
          </a:p>
          <a:p>
            <a:r>
              <a:rPr lang="en-US" altLang="zh-CN" sz="1400" dirty="0">
                <a:solidFill>
                  <a:schemeClr val="tx1">
                    <a:lumMod val="85000"/>
                  </a:schemeClr>
                </a:solidFill>
              </a:rPr>
              <a:t>As such design would need to ask more professional people and it is really relevant to our course material, we decided to put our focus on the students in Columbia University, as most of them would have the opportunity to meet in campus and we can efficiently limits the number of accounts everyone can have, to decrease the possibility of malicious use.</a:t>
            </a:r>
          </a:p>
          <a:p>
            <a:endParaRPr lang="en-US" altLang="zh-CN" sz="1200" dirty="0">
              <a:latin typeface="Arial" panose="020B0604020202020204" pitchFamily="34" charset="0"/>
              <a:cs typeface="Arial" panose="020B0604020202020204" pitchFamily="34" charset="0"/>
            </a:endParaRPr>
          </a:p>
          <a:p>
            <a:r>
              <a:rPr lang="en-US" altLang="zh-CN" sz="2000" dirty="0"/>
              <a:t>We want to auto-generate the cover photos based on the user’s input book name at first. However, we then realized that the user may not strictly input the book name and the API we used for book cover does not the covers for have all the books, so we decided to let the image shown for each book to be:</a:t>
            </a:r>
          </a:p>
          <a:p>
            <a:pPr marL="285750" indent="-285750">
              <a:buFont typeface="Arial" panose="020B0604020202020204" pitchFamily="34" charset="0"/>
              <a:buChar char="•"/>
            </a:pPr>
            <a:r>
              <a:rPr lang="en-US" altLang="zh-CN" sz="1600" dirty="0">
                <a:solidFill>
                  <a:schemeClr val="tx1">
                    <a:lumMod val="85000"/>
                  </a:schemeClr>
                </a:solidFill>
              </a:rPr>
              <a:t>If the donator uploaded a photo, then the image would just be the photo uploaded. This can be a cover picture gotten from Internet, or it is the photos of the real book.</a:t>
            </a:r>
          </a:p>
          <a:p>
            <a:pPr marL="285750" indent="-285750">
              <a:buFont typeface="Arial" panose="020B0604020202020204" pitchFamily="34" charset="0"/>
              <a:buChar char="•"/>
            </a:pPr>
            <a:r>
              <a:rPr lang="en-US" altLang="zh-CN" sz="1600" dirty="0">
                <a:solidFill>
                  <a:schemeClr val="tx1">
                    <a:lumMod val="85000"/>
                  </a:schemeClr>
                </a:solidFill>
              </a:rPr>
              <a:t>If the donator does not uploaded any photos, then we will use </a:t>
            </a:r>
            <a:r>
              <a:rPr lang="en-US" altLang="zh-CN" sz="1600" dirty="0" err="1">
                <a:solidFill>
                  <a:schemeClr val="tx1">
                    <a:lumMod val="85000"/>
                  </a:schemeClr>
                </a:solidFill>
              </a:rPr>
              <a:t>OpenLibrary</a:t>
            </a:r>
            <a:r>
              <a:rPr lang="en-US" altLang="zh-CN" sz="1600" dirty="0">
                <a:solidFill>
                  <a:schemeClr val="tx1">
                    <a:lumMod val="85000"/>
                  </a:schemeClr>
                </a:solidFill>
              </a:rPr>
              <a:t> API to search for the photo based on the donator’s input book name</a:t>
            </a:r>
          </a:p>
          <a:p>
            <a:pPr marL="285750" indent="-285750">
              <a:buFont typeface="Arial" panose="020B0604020202020204" pitchFamily="34" charset="0"/>
              <a:buChar char="•"/>
            </a:pPr>
            <a:r>
              <a:rPr lang="en-US" altLang="zh-CN" sz="1600" dirty="0">
                <a:solidFill>
                  <a:schemeClr val="tx1">
                    <a:lumMod val="85000"/>
                  </a:schemeClr>
                </a:solidFill>
              </a:rPr>
              <a:t>If the donator did not upload any photos and we cannot get the image from API, we would shown an image indicates "The image is not available</a:t>
            </a:r>
            <a:endParaRPr lang="zh-CN" altLang="en-US" sz="1600" dirty="0">
              <a:solidFill>
                <a:schemeClr val="tx1">
                  <a:lumMod val="85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28699" y="0"/>
            <a:ext cx="9144000" cy="947357"/>
          </a:xfrm>
        </p:spPr>
        <p:txBody>
          <a:bodyPr>
            <a:normAutofit/>
          </a:bodyPr>
          <a:lstStyle/>
          <a:p>
            <a:r>
              <a:rPr lang="en-US" altLang="zh-CN" sz="4000" dirty="0"/>
              <a:t>Some Design Choices</a:t>
            </a:r>
            <a:endParaRPr lang="zh-CN" altLang="en-US" sz="4000" dirty="0"/>
          </a:p>
        </p:txBody>
      </p:sp>
      <p:sp>
        <p:nvSpPr>
          <p:cNvPr id="5" name="TextBox 2"/>
          <p:cNvSpPr txBox="1"/>
          <p:nvPr/>
        </p:nvSpPr>
        <p:spPr>
          <a:xfrm>
            <a:off x="678787" y="924824"/>
            <a:ext cx="10681089" cy="5509200"/>
          </a:xfrm>
          <a:prstGeom prst="rect">
            <a:avLst/>
          </a:prstGeom>
          <a:noFill/>
        </p:spPr>
        <p:txBody>
          <a:bodyPr wrap="square" rtlCol="0">
            <a:spAutoFit/>
          </a:bodyPr>
          <a:lstStyle/>
          <a:p>
            <a:r>
              <a:rPr lang="en-US" altLang="zh-CN" sz="2400" dirty="0"/>
              <a:t>Although we can link user’s account and their information directly in Cognito (which is convenient and good for keeping user’s information secure!), we decided to use</a:t>
            </a:r>
            <a:r>
              <a:rPr lang="en-US" altLang="zh-CN" sz="2400" b="1" i="1" dirty="0"/>
              <a:t> DynamoDB</a:t>
            </a:r>
            <a:r>
              <a:rPr lang="en-US" altLang="zh-CN" sz="2400" dirty="0"/>
              <a:t> to store the users’ non-sensitive information, rather than storing them in</a:t>
            </a:r>
            <a:r>
              <a:rPr lang="en-US" altLang="zh-CN" sz="2400" b="1" i="1" dirty="0"/>
              <a:t> Cognito</a:t>
            </a:r>
            <a:r>
              <a:rPr lang="en-US" altLang="zh-CN" sz="2400" dirty="0"/>
              <a:t>.</a:t>
            </a:r>
          </a:p>
          <a:p>
            <a:endParaRPr lang="en-US" altLang="zh-CN" sz="1600" dirty="0"/>
          </a:p>
          <a:p>
            <a:r>
              <a:rPr lang="en-US" altLang="zh-CN" sz="1600" dirty="0">
                <a:solidFill>
                  <a:schemeClr val="tx1">
                    <a:lumMod val="85000"/>
                  </a:schemeClr>
                </a:solidFill>
              </a:rPr>
              <a:t>-   The attributes stored in Cognito has to be key-value(string) pair, not good for complicated data structures.</a:t>
            </a:r>
          </a:p>
          <a:p>
            <a:pPr marL="285750" indent="-285750">
              <a:buFontTx/>
              <a:buChar char="-"/>
            </a:pPr>
            <a:r>
              <a:rPr lang="en-US" altLang="zh-CN" sz="1600" dirty="0">
                <a:solidFill>
                  <a:schemeClr val="tx1">
                    <a:lumMod val="85000"/>
                  </a:schemeClr>
                </a:solidFill>
              </a:rPr>
              <a:t>We need to store many users’ requested/donate books, this list could be large and Cognito is not scalable as the DynamoDB.</a:t>
            </a:r>
          </a:p>
          <a:p>
            <a:pPr marL="285750" indent="-285750">
              <a:buFontTx/>
              <a:buChar char="-"/>
            </a:pPr>
            <a:r>
              <a:rPr lang="en-US" altLang="zh-CN" sz="1600" dirty="0">
                <a:solidFill>
                  <a:schemeClr val="tx1">
                    <a:lumMod val="85000"/>
                  </a:schemeClr>
                </a:solidFill>
              </a:rPr>
              <a:t>The DynamoDB can handle query much more efficient than Cognito</a:t>
            </a:r>
          </a:p>
          <a:p>
            <a:pPr marL="285750" indent="-285750">
              <a:buFontTx/>
              <a:buChar char="-"/>
            </a:pPr>
            <a:r>
              <a:rPr lang="en-US" altLang="zh-CN" sz="1600" dirty="0">
                <a:solidFill>
                  <a:schemeClr val="tx1">
                    <a:lumMod val="85000"/>
                  </a:schemeClr>
                </a:solidFill>
              </a:rPr>
              <a:t>We realized this is the pattern often done in the industry after searching the online information</a:t>
            </a:r>
          </a:p>
          <a:p>
            <a:pPr marL="285750" indent="-285750">
              <a:buFontTx/>
              <a:buChar char="-"/>
            </a:pPr>
            <a:endParaRPr lang="en-US" altLang="zh-CN" sz="1600" dirty="0"/>
          </a:p>
          <a:p>
            <a:r>
              <a:rPr lang="en-US" altLang="zh-CN" sz="2400" dirty="0"/>
              <a:t>We do not use OpenSearch to store the availability of the book (i.e. already rent/available for request)</a:t>
            </a:r>
          </a:p>
          <a:p>
            <a:pPr marL="285750" indent="-285750">
              <a:buFontTx/>
              <a:buChar char="-"/>
            </a:pPr>
            <a:r>
              <a:rPr lang="en-US" altLang="zh-CN" sz="1600" dirty="0">
                <a:solidFill>
                  <a:schemeClr val="tx1">
                    <a:lumMod val="85000"/>
                  </a:schemeClr>
                </a:solidFill>
              </a:rPr>
              <a:t>We stores the genres, book name, and donation id to the OpenSearch to improve the performance of searching.</a:t>
            </a:r>
          </a:p>
          <a:p>
            <a:pPr marL="285750" indent="-285750">
              <a:buFontTx/>
              <a:buChar char="-"/>
            </a:pPr>
            <a:r>
              <a:rPr lang="en-US" altLang="zh-CN" sz="1600" dirty="0">
                <a:solidFill>
                  <a:schemeClr val="tx1">
                    <a:lumMod val="85000"/>
                  </a:schemeClr>
                </a:solidFill>
              </a:rPr>
              <a:t>Storing availability can help us filter out those unavailable books for search.</a:t>
            </a:r>
          </a:p>
          <a:p>
            <a:pPr marL="285750" indent="-285750">
              <a:buFontTx/>
              <a:buChar char="-"/>
            </a:pPr>
            <a:r>
              <a:rPr lang="en-US" altLang="zh-CN" sz="1600" dirty="0">
                <a:solidFill>
                  <a:schemeClr val="tx1">
                    <a:lumMod val="85000"/>
                  </a:schemeClr>
                </a:solidFill>
              </a:rPr>
              <a:t>However, this would requires us to update OpenSearch each time there is a book was requested.</a:t>
            </a:r>
          </a:p>
          <a:p>
            <a:pPr marL="285750" indent="-285750">
              <a:buFontTx/>
              <a:buChar char="-"/>
            </a:pPr>
            <a:r>
              <a:rPr lang="en-US" altLang="zh-CN" sz="1600" dirty="0">
                <a:solidFill>
                  <a:schemeClr val="tx1">
                    <a:lumMod val="85000"/>
                  </a:schemeClr>
                </a:solidFill>
              </a:rPr>
              <a:t>Given the current expected number of users (~10000 users in total) is not too large, it seems okay to get all the books fulfilled the search request and then filter out those unavailable.</a:t>
            </a:r>
          </a:p>
          <a:p>
            <a:pPr marL="285750" indent="-285750">
              <a:buFontTx/>
              <a:buChar char="-"/>
            </a:pPr>
            <a:r>
              <a:rPr lang="en-US" altLang="zh-CN" sz="1600" dirty="0">
                <a:solidFill>
                  <a:schemeClr val="tx1">
                    <a:lumMod val="85000"/>
                  </a:schemeClr>
                </a:solidFill>
              </a:rPr>
              <a:t>This design may need to be changed when the expected number of user become larger.</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jAxNWI3YzFlYzE0N2ZkYzBlN2VjYmRmNTNiMjJjYmUifQ=="/>
</p:tagLst>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TM04033923[[fn=Depth]]</Template>
  <TotalTime>151</TotalTime>
  <Words>1482</Words>
  <Application>Microsoft Office PowerPoint</Application>
  <PresentationFormat>Widescreen</PresentationFormat>
  <Paragraphs>104</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Wingdings 3</vt:lpstr>
      <vt:lpstr>Times New Roman</vt:lpstr>
      <vt:lpstr>Corbel</vt:lpstr>
      <vt:lpstr>Arial</vt:lpstr>
      <vt:lpstr>Depth</vt:lpstr>
      <vt:lpstr>Book Exchange</vt:lpstr>
      <vt:lpstr>Structure Overview</vt:lpstr>
      <vt:lpstr>Front-End Overview</vt:lpstr>
      <vt:lpstr>Search for a second-hand book</vt:lpstr>
      <vt:lpstr>Donate&amp; Request a second-hand book</vt:lpstr>
      <vt:lpstr>Other Functions</vt:lpstr>
      <vt:lpstr>Some interesting subtleties</vt:lpstr>
      <vt:lpstr>Some Design Choices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 Exchange</dc:title>
  <dc:creator/>
  <cp:lastModifiedBy>AAA Albert</cp:lastModifiedBy>
  <cp:revision>20</cp:revision>
  <dcterms:created xsi:type="dcterms:W3CDTF">2022-05-10T16:03:00Z</dcterms:created>
  <dcterms:modified xsi:type="dcterms:W3CDTF">2022-05-14T05:25:05Z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E8BEEB51C96748D2A71447A82034886D</vt:lpwstr>
  </property>
  <property fmtid="{D5CDD505-2E9C-101B-9397-08002B2CF9AE}" pid="3" name="KSOProductBuildVer">
    <vt:lpwstr>1033-11.2.0.11074</vt:lpwstr>
  </property>
</Properties>
</file>