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1" r:id="rId5"/>
    <p:sldId id="262" r:id="rId6"/>
    <p:sldId id="263" r:id="rId7"/>
    <p:sldId id="264" r:id="rId8"/>
    <p:sldId id="265" r:id="rId9"/>
    <p:sldId id="267" r:id="rId10"/>
  </p:sldIdLst>
  <p:sldSz cx="9144000" cy="6858000"/>
  <p:notesSz cx="7010400" cy="9296400"/>
  <p:embeddedFontLst>
    <p:embeddedFont>
      <p:font typeface="SimSun" panose="02010600030101010101" pitchFamily="2" charset="-122"/>
      <p:regular r:id="rId14"/>
    </p:embeddedFont>
    <p:embeddedFont>
      <p:font typeface="Arial Black" panose="020B0A04020102020204" pitchFamily="34" charset="0"/>
      <p:bold r:id="rId15"/>
    </p:embeddedFont>
  </p:embeddedFontLst>
  <p:custDataLst>
    <p:tags r:id="rId1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970337"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701675" y="4416425"/>
            <a:ext cx="5607050" cy="41830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p:nvPr>
            <p:ph type="ftr" idx="11"/>
          </p:nvPr>
        </p:nvSpPr>
        <p:spPr>
          <a:xfrm>
            <a:off x="0" y="8829675"/>
            <a:ext cx="3038475" cy="46513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1279abe8913_0_16:notes"/>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79abe8913_0_16:notes"/>
          <p:cNvSpPr txBox="1"/>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 name="Google Shape;65;g1279abe8913_0_16:notes"/>
          <p:cNvSpPr txBox="1"/>
          <p:nvPr>
            <p:ph type="sldNum" idx="12"/>
          </p:nvPr>
        </p:nvSpPr>
        <p:spPr>
          <a:xfrm>
            <a:off x="3970337"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Only" matchingName="Content">
  <p:cSld name="OBJECT_ONLY">
    <p:spTree>
      <p:nvGrpSpPr>
        <p:cNvPr id="12" name="Shape 12"/>
        <p:cNvGrpSpPr/>
        <p:nvPr/>
      </p:nvGrpSpPr>
      <p:grpSpPr>
        <a:xfrm>
          <a:off x="0" y="0"/>
          <a:ext cx="0" cy="0"/>
          <a:chOff x="0" y="0"/>
          <a:chExt cx="0" cy="0"/>
        </a:xfrm>
      </p:grpSpPr>
      <p:sp>
        <p:nvSpPr>
          <p:cNvPr id="13" name="Google Shape;13;p2"/>
          <p:cNvSpPr txBox="1"/>
          <p:nvPr>
            <p:ph type="body" idx="1"/>
          </p:nvPr>
        </p:nvSpPr>
        <p:spPr>
          <a:xfrm>
            <a:off x="0" y="0"/>
            <a:ext cx="9144000" cy="61263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1" name="Shape 41"/>
        <p:cNvGrpSpPr/>
        <p:nvPr/>
      </p:nvGrpSpPr>
      <p:grpSpPr>
        <a:xfrm>
          <a:off x="0" y="0"/>
          <a:ext cx="0" cy="0"/>
          <a:chOff x="0" y="0"/>
          <a:chExt cx="0" cy="0"/>
        </a:xfrm>
      </p:grpSpPr>
      <p:sp>
        <p:nvSpPr>
          <p:cNvPr id="42" name="Google Shape;42;p11"/>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3" name="Shape 43"/>
        <p:cNvGrpSpPr/>
        <p:nvPr/>
      </p:nvGrpSpPr>
      <p:grpSpPr>
        <a:xfrm>
          <a:off x="0" y="0"/>
          <a:ext cx="0" cy="0"/>
          <a:chOff x="0" y="0"/>
          <a:chExt cx="0" cy="0"/>
        </a:xfrm>
      </p:grpSpPr>
      <p:sp>
        <p:nvSpPr>
          <p:cNvPr id="44" name="Google Shape;44;p12"/>
          <p:cNvSpPr txBox="1"/>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5" name="Google Shape;45;p12"/>
          <p:cNvSpPr txBox="1"/>
          <p:nvPr>
            <p:ph type="body" idx="1"/>
          </p:nvPr>
        </p:nvSpPr>
        <p:spPr>
          <a:xfrm>
            <a:off x="457200" y="1535113"/>
            <a:ext cx="40401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00"/>
              </a:spcBef>
              <a:spcAft>
                <a:spcPts val="0"/>
              </a:spcAft>
              <a:buClr>
                <a:schemeClr val="dk1"/>
              </a:buClr>
              <a:buSzPts val="14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Clr>
                <a:schemeClr val="dk1"/>
              </a:buClr>
              <a:buSzPts val="1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6" name="Google Shape;46;p12"/>
          <p:cNvSpPr txBox="1"/>
          <p:nvPr>
            <p:ph type="body" idx="2"/>
          </p:nvPr>
        </p:nvSpPr>
        <p:spPr>
          <a:xfrm>
            <a:off x="457200" y="2174875"/>
            <a:ext cx="40401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7" name="Google Shape;47;p12"/>
          <p:cNvSpPr txBox="1"/>
          <p:nvPr>
            <p:ph type="body" idx="3"/>
          </p:nvPr>
        </p:nvSpPr>
        <p:spPr>
          <a:xfrm>
            <a:off x="4645025" y="1535113"/>
            <a:ext cx="40419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00"/>
              </a:spcBef>
              <a:spcAft>
                <a:spcPts val="0"/>
              </a:spcAft>
              <a:buClr>
                <a:schemeClr val="dk1"/>
              </a:buClr>
              <a:buSzPts val="14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Clr>
                <a:schemeClr val="dk1"/>
              </a:buClr>
              <a:buSzPts val="1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8" name="Google Shape;48;p12"/>
          <p:cNvSpPr txBox="1"/>
          <p:nvPr>
            <p:ph type="body" idx="4"/>
          </p:nvPr>
        </p:nvSpPr>
        <p:spPr>
          <a:xfrm>
            <a:off x="4645025" y="2174875"/>
            <a:ext cx="40419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9" name="Shape 49"/>
        <p:cNvGrpSpPr/>
        <p:nvPr/>
      </p:nvGrpSpPr>
      <p:grpSpPr>
        <a:xfrm>
          <a:off x="0" y="0"/>
          <a:ext cx="0" cy="0"/>
          <a:chOff x="0" y="0"/>
          <a:chExt cx="0" cy="0"/>
        </a:xfrm>
      </p:grpSpPr>
      <p:sp>
        <p:nvSpPr>
          <p:cNvPr id="50" name="Google Shape;50;p13"/>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p13"/>
          <p:cNvSpPr txBox="1"/>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3" name="Shape 53"/>
        <p:cNvGrpSpPr/>
        <p:nvPr/>
      </p:nvGrpSpPr>
      <p:grpSpPr>
        <a:xfrm>
          <a:off x="0" y="0"/>
          <a:ext cx="0" cy="0"/>
          <a:chOff x="0" y="0"/>
          <a:chExt cx="0" cy="0"/>
        </a:xfrm>
      </p:grpSpPr>
      <p:sp>
        <p:nvSpPr>
          <p:cNvPr id="54" name="Google Shape;54;p14"/>
          <p:cNvSpPr txBox="1"/>
          <p:nvPr>
            <p:ph type="title"/>
          </p:nvPr>
        </p:nvSpPr>
        <p:spPr>
          <a:xfrm>
            <a:off x="722313" y="4406900"/>
            <a:ext cx="7772400" cy="1362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4"/>
          <p:cNvSpPr txBox="1"/>
          <p:nvPr>
            <p:ph type="body" idx="1"/>
          </p:nvPr>
        </p:nvSpPr>
        <p:spPr>
          <a:xfrm>
            <a:off x="722313" y="2906713"/>
            <a:ext cx="7772400" cy="15003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2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8" name="Google Shape;58;p15"/>
          <p:cNvSpPr txBox="1"/>
          <p:nvPr>
            <p:ph type="body" idx="1"/>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685800" y="2130425"/>
            <a:ext cx="7772400" cy="147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61" name="Google Shape;61;p16"/>
          <p:cNvSpPr txBox="1"/>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chemeClr val="dk1"/>
              </a:buClr>
              <a:buSzPts val="14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spcBef>
                <a:spcPts val="560"/>
              </a:spcBef>
              <a:spcAft>
                <a:spcPts val="0"/>
              </a:spcAft>
              <a:buClr>
                <a:schemeClr val="dk1"/>
              </a:buClr>
              <a:buSzPts val="14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spcBef>
                <a:spcPts val="48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3"/>
          <p:cNvSpPr txBox="1"/>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 name="Google Shape;17;p3"/>
          <p:cNvSpPr txBox="1"/>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matchingName="Title and 4 Content">
  <p:cSld name="FOUR_OBJECTS">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4"/>
          <p:cNvSpPr txBox="1"/>
          <p:nvPr>
            <p:ph type="body" idx="1"/>
          </p:nvPr>
        </p:nvSpPr>
        <p:spPr>
          <a:xfrm>
            <a:off x="457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1" name="Google Shape;21;p4"/>
          <p:cNvSpPr txBox="1"/>
          <p:nvPr>
            <p:ph type="body" idx="2"/>
          </p:nvPr>
        </p:nvSpPr>
        <p:spPr>
          <a:xfrm>
            <a:off x="4648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2" name="Google Shape;22;p4"/>
          <p:cNvSpPr txBox="1"/>
          <p:nvPr>
            <p:ph type="body" idx="3"/>
          </p:nvPr>
        </p:nvSpPr>
        <p:spPr>
          <a:xfrm>
            <a:off x="457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3" name="Google Shape;23;p4"/>
          <p:cNvSpPr txBox="1"/>
          <p:nvPr>
            <p:ph type="body" idx="4"/>
          </p:nvPr>
        </p:nvSpPr>
        <p:spPr>
          <a:xfrm>
            <a:off x="4648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matchingName="Title and Table">
  <p:cSld name="TABLE">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26" name="Shape 26"/>
        <p:cNvGrpSpPr/>
        <p:nvPr/>
      </p:nvGrpSpPr>
      <p:grpSpPr>
        <a:xfrm>
          <a:off x="0" y="0"/>
          <a:ext cx="0" cy="0"/>
          <a:chOff x="0" y="0"/>
          <a:chExt cx="0" cy="0"/>
        </a:xfrm>
      </p:grpSpPr>
      <p:sp>
        <p:nvSpPr>
          <p:cNvPr id="27" name="Google Shape;27;p6"/>
          <p:cNvSpPr txBox="1"/>
          <p:nvPr>
            <p:ph type="title"/>
          </p:nvPr>
        </p:nvSpPr>
        <p:spPr>
          <a:xfrm rot="5400000">
            <a:off x="4937850" y="1920150"/>
            <a:ext cx="6126300" cy="2286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8" name="Google Shape;28;p6"/>
          <p:cNvSpPr txBox="1"/>
          <p:nvPr>
            <p:ph type="body" idx="1"/>
          </p:nvPr>
        </p:nvSpPr>
        <p:spPr>
          <a:xfrm rot="5400000">
            <a:off x="289650" y="-289650"/>
            <a:ext cx="6126300" cy="6705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29" name="Shape 29"/>
        <p:cNvGrpSpPr/>
        <p:nvPr/>
      </p:nvGrpSpPr>
      <p:grpSpPr>
        <a:xfrm>
          <a:off x="0" y="0"/>
          <a:ext cx="0" cy="0"/>
          <a:chOff x="0" y="0"/>
          <a:chExt cx="0" cy="0"/>
        </a:xfrm>
      </p:grpSpPr>
      <p:sp>
        <p:nvSpPr>
          <p:cNvPr id="30" name="Google Shape;30;p7"/>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1" name="Google Shape;31;p7"/>
          <p:cNvSpPr txBox="1"/>
          <p:nvPr>
            <p:ph type="body" idx="1"/>
          </p:nvPr>
        </p:nvSpPr>
        <p:spPr>
          <a:xfrm rot="5400000">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2" name="Shape 32"/>
        <p:cNvGrpSpPr/>
        <p:nvPr/>
      </p:nvGrpSpPr>
      <p:grpSpPr>
        <a:xfrm>
          <a:off x="0" y="0"/>
          <a:ext cx="0" cy="0"/>
          <a:chOff x="0" y="0"/>
          <a:chExt cx="0" cy="0"/>
        </a:xfrm>
      </p:grpSpPr>
      <p:sp>
        <p:nvSpPr>
          <p:cNvPr id="33" name="Google Shape;33;p8"/>
          <p:cNvSpPr txBox="1"/>
          <p:nvPr>
            <p:ph type="title"/>
          </p:nvPr>
        </p:nvSpPr>
        <p:spPr>
          <a:xfrm>
            <a:off x="1792288" y="4800600"/>
            <a:ext cx="5486400" cy="566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4" name="Google Shape;34;p8"/>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560"/>
              </a:spcBef>
              <a:spcAft>
                <a:spcPts val="0"/>
              </a:spcAft>
              <a:buClr>
                <a:schemeClr val="dk1"/>
              </a:buClr>
              <a:buSzPts val="14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48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5" name="Google Shape;35;p8"/>
          <p:cNvSpPr txBox="1"/>
          <p:nvPr>
            <p:ph type="body" idx="1"/>
          </p:nvPr>
        </p:nvSpPr>
        <p:spPr>
          <a:xfrm>
            <a:off x="1792288" y="5367338"/>
            <a:ext cx="5486400" cy="804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240"/>
              </a:spcBef>
              <a:spcAft>
                <a:spcPts val="0"/>
              </a:spcAft>
              <a:buClr>
                <a:schemeClr val="dk1"/>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200"/>
              </a:spcBef>
              <a:spcAft>
                <a:spcPts val="0"/>
              </a:spcAft>
              <a:buClr>
                <a:schemeClr val="dk1"/>
              </a:buClr>
              <a:buSzPts val="14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457200" y="273050"/>
            <a:ext cx="3008400" cy="11619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8" name="Google Shape;38;p9"/>
          <p:cNvSpPr txBox="1"/>
          <p:nvPr>
            <p:ph type="body" idx="1"/>
          </p:nvPr>
        </p:nvSpPr>
        <p:spPr>
          <a:xfrm>
            <a:off x="3575050" y="273050"/>
            <a:ext cx="5111700" cy="5853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9" name="Google Shape;39;p9"/>
          <p:cNvSpPr txBox="1"/>
          <p:nvPr>
            <p:ph type="body" idx="2"/>
          </p:nvPr>
        </p:nvSpPr>
        <p:spPr>
          <a:xfrm>
            <a:off x="457200" y="1435100"/>
            <a:ext cx="3008400" cy="4691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240"/>
              </a:spcBef>
              <a:spcAft>
                <a:spcPts val="0"/>
              </a:spcAft>
              <a:buClr>
                <a:schemeClr val="dk1"/>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200"/>
              </a:spcBef>
              <a:spcAft>
                <a:spcPts val="0"/>
              </a:spcAft>
              <a:buClr>
                <a:schemeClr val="dk1"/>
              </a:buClr>
              <a:buSzPts val="14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9" name="Shape 9"/>
        <p:cNvGrpSpPr/>
        <p:nvPr/>
      </p:nvGrpSpPr>
      <p:grpSpPr>
        <a:xfrm>
          <a:off x="0" y="0"/>
          <a:ext cx="0" cy="0"/>
          <a:chOff x="0" y="0"/>
          <a:chExt cx="0" cy="0"/>
        </a:xfrm>
      </p:grpSpPr>
      <p:sp>
        <p:nvSpPr>
          <p:cNvPr id="10" name="Google Shape;10;p1"/>
          <p:cNvSpPr txBox="1"/>
          <p:nvPr/>
        </p:nvSpPr>
        <p:spPr>
          <a:xfrm>
            <a:off x="0" y="0"/>
            <a:ext cx="9144000" cy="861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1" name="Google Shape;11;p1" descr="approved_bluegrey.png"/>
          <p:cNvPicPr preferRelativeResize="0"/>
          <p:nvPr/>
        </p:nvPicPr>
        <p:blipFill rotWithShape="1">
          <a:blip r:embed="rId16"/>
          <a:srcRect/>
          <a:stretch>
            <a:fillRect/>
          </a:stretch>
        </p:blipFill>
        <p:spPr>
          <a:xfrm>
            <a:off x="381000" y="6330950"/>
            <a:ext cx="2013269" cy="298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2" name="Title 1"/>
          <p:cNvSpPr>
            <a:spLocks noGrp="1"/>
          </p:cNvSpPr>
          <p:nvPr>
            <p:ph type="ctrTitle"/>
          </p:nvPr>
        </p:nvSpPr>
        <p:spPr>
          <a:xfrm>
            <a:off x="-293" y="-14253"/>
            <a:ext cx="9144000" cy="848895"/>
          </a:xfrm>
        </p:spPr>
        <p:txBody>
          <a:bodyPr>
            <a:normAutofit fontScale="90000"/>
          </a:bodyPr>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1" y="834480"/>
            <a:ext cx="9144000" cy="564779"/>
          </a:xfrm>
        </p:spPr>
        <p:txBody>
          <a:bodyPr/>
          <a:p>
            <a:pPr algn="ctr"/>
            <a:r>
              <a:rPr lang="en-US" altLang="zh-CN" sz="1800" dirty="0"/>
              <a:t>A web service for exchanging second-hand books</a:t>
            </a:r>
            <a:endParaRPr lang="en-US" altLang="zh-CN" sz="1800" dirty="0"/>
          </a:p>
        </p:txBody>
      </p:sp>
      <p:sp>
        <p:nvSpPr>
          <p:cNvPr id="5" name="TextBox 4"/>
          <p:cNvSpPr txBox="1"/>
          <p:nvPr/>
        </p:nvSpPr>
        <p:spPr>
          <a:xfrm>
            <a:off x="35776" y="2637393"/>
            <a:ext cx="6096912" cy="369332"/>
          </a:xfrm>
          <a:prstGeom prst="rect">
            <a:avLst/>
          </a:prstGeom>
          <a:noFill/>
        </p:spPr>
        <p:txBody>
          <a:bodyPr wrap="square">
            <a:spAutoFit/>
          </a:bodyPr>
          <a:p>
            <a:r>
              <a:rPr lang="en-US" altLang="zh-CN" sz="1800" dirty="0"/>
              <a:t>Motivation &amp; Main Functions: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108585" y="0"/>
            <a:ext cx="9144000" cy="794044"/>
          </a:xfrm>
        </p:spPr>
        <p:txBody>
          <a:bodyPr>
            <a:noAutofit/>
          </a:bodyPr>
          <a:p>
            <a:r>
              <a:rPr lang="en-US" altLang="zh-CN" sz="4000" dirty="0"/>
              <a:t>Structure Overview</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830" y="-27304"/>
            <a:ext cx="9144000" cy="1023908"/>
          </a:xfrm>
        </p:spPr>
        <p:txBody>
          <a:bodyPr>
            <a:normAutofit/>
          </a:bodyPr>
          <a:p>
            <a:r>
              <a:rPr lang="en-US" altLang="zh-CN" sz="4000" dirty="0"/>
              <a:t>Front-End</a:t>
            </a:r>
            <a:endParaRPr lang="zh-CN" altLang="en-US" sz="4000" dirty="0"/>
          </a:p>
        </p:txBody>
      </p:sp>
      <p:sp>
        <p:nvSpPr>
          <p:cNvPr id="5" name="TextBox 2"/>
          <p:cNvSpPr txBox="1"/>
          <p:nvPr/>
        </p:nvSpPr>
        <p:spPr>
          <a:xfrm>
            <a:off x="232" y="908833"/>
            <a:ext cx="9669643" cy="646331"/>
          </a:xfrm>
          <a:prstGeom prst="rect">
            <a:avLst/>
          </a:prstGeom>
          <a:noFill/>
        </p:spPr>
        <p:txBody>
          <a:bodyPr wrap="square" rtlCol="0">
            <a:spAutoFit/>
          </a:bodyPr>
          <a:p>
            <a:r>
              <a:rPr lang="en-US" altLang="zh-CN" dirty="0"/>
              <a:t>Login/Registration Panel</a:t>
            </a:r>
            <a:endParaRPr lang="en-US" altLang="zh-CN" dirty="0"/>
          </a:p>
          <a:p>
            <a:r>
              <a:rPr lang="en-US" altLang="zh-CN" dirty="0"/>
              <a:t>Donation Panel: The user can only donate a book when they have logged in.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161" y="0"/>
            <a:ext cx="9144000" cy="947357"/>
          </a:xfrm>
        </p:spPr>
        <p:txBody>
          <a:bodyPr>
            <a:normAutofit/>
          </a:bodyPr>
          <a:p>
            <a:r>
              <a:rPr lang="en-US" altLang="zh-CN" sz="4000" dirty="0"/>
              <a:t>Donate &amp; Request a second-hand book</a:t>
            </a:r>
            <a:endParaRPr lang="zh-CN" altLang="en-US" sz="4000" dirty="0"/>
          </a:p>
        </p:txBody>
      </p:sp>
      <p:sp>
        <p:nvSpPr>
          <p:cNvPr id="6" name="Rectangle: Rounded Corners 3"/>
          <p:cNvSpPr/>
          <p:nvPr/>
        </p:nvSpPr>
        <p:spPr>
          <a:xfrm>
            <a:off x="117475" y="1257935"/>
            <a:ext cx="4105910" cy="534035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193675" y="4869180"/>
            <a:ext cx="3958590" cy="1568450"/>
          </a:xfrm>
          <a:prstGeom prst="rect">
            <a:avLst/>
          </a:prstGeom>
          <a:noFill/>
        </p:spPr>
        <p:txBody>
          <a:bodyPr wrap="square" rtlCol="0">
            <a:spAutoFit/>
          </a:bodyPr>
          <a:p>
            <a:pPr marL="285750" indent="-285750">
              <a:buFont typeface="Arial" panose="020B0604020202020204" pitchFamily="34" charset="0"/>
              <a:buChar char="•"/>
            </a:pPr>
            <a:r>
              <a:rPr lang="en-US" altLang="zh-CN" sz="1200" dirty="0">
                <a:solidFill>
                  <a:schemeClr val="bg1"/>
                </a:solidFill>
              </a:rPr>
              <a:t>Using API Gateway to pass the photos directly to a S3 bucket</a:t>
            </a:r>
            <a:endParaRPr lang="en-US" altLang="zh-CN" sz="1200" dirty="0">
              <a:solidFill>
                <a:schemeClr val="bg1"/>
              </a:solidFill>
            </a:endParaRPr>
          </a:p>
          <a:p>
            <a:pPr marL="285750" indent="-285750">
              <a:buFont typeface="Arial" panose="020B0604020202020204" pitchFamily="34" charset="0"/>
              <a:buChar char="•"/>
            </a:pPr>
            <a:r>
              <a:rPr lang="en-US" altLang="zh-CN" sz="1200" dirty="0">
                <a:solidFill>
                  <a:schemeClr val="bg1"/>
                </a:solidFill>
              </a:rPr>
              <a:t>Using a Lambda Function to add the donation information to DynamoDB and OpenSearch.</a:t>
            </a:r>
            <a:endParaRPr lang="en-US" altLang="zh-CN" sz="1200" dirty="0">
              <a:solidFill>
                <a:schemeClr val="bg1"/>
              </a:solidFill>
            </a:endParaRPr>
          </a:p>
          <a:p>
            <a:pPr marL="285750" indent="-285750">
              <a:buFont typeface="Arial" panose="020B060402020202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8"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2462" y="1719376"/>
            <a:ext cx="2968417" cy="3096309"/>
          </a:xfrm>
          <a:prstGeom prst="rect">
            <a:avLst/>
          </a:prstGeom>
        </p:spPr>
      </p:pic>
      <p:sp>
        <p:nvSpPr>
          <p:cNvPr id="9" name="TextBox 6"/>
          <p:cNvSpPr txBox="1"/>
          <p:nvPr/>
        </p:nvSpPr>
        <p:spPr>
          <a:xfrm>
            <a:off x="1475584" y="1258173"/>
            <a:ext cx="1394415" cy="46166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Donate</a:t>
            </a:r>
            <a:endParaRPr lang="zh-CN" altLang="en-US" sz="2400" dirty="0">
              <a:solidFill>
                <a:schemeClr val="bg1"/>
              </a:solidFill>
              <a:latin typeface="Arial Black" panose="020B0A04020102020204" pitchFamily="34" charset="0"/>
            </a:endParaRPr>
          </a:p>
        </p:txBody>
      </p:sp>
      <p:sp>
        <p:nvSpPr>
          <p:cNvPr id="2" name="Rectangle: Rounded Corners 7"/>
          <p:cNvSpPr/>
          <p:nvPr/>
        </p:nvSpPr>
        <p:spPr>
          <a:xfrm>
            <a:off x="4428490" y="1212215"/>
            <a:ext cx="4255770" cy="538607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TextBox 8"/>
          <p:cNvSpPr txBox="1"/>
          <p:nvPr/>
        </p:nvSpPr>
        <p:spPr>
          <a:xfrm>
            <a:off x="5142865" y="1257935"/>
            <a:ext cx="2826385" cy="46037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Request-Anni</a:t>
            </a:r>
            <a:endParaRPr lang="zh-CN" altLang="en-US" sz="2400" dirty="0">
              <a:solidFill>
                <a:schemeClr val="bg1"/>
              </a:solidFill>
              <a:latin typeface="Arial Black" panose="020B0A04020102020204" pitchFamily="34" charset="0"/>
            </a:endParaRPr>
          </a:p>
        </p:txBody>
      </p:sp>
      <p:pic>
        <p:nvPicPr>
          <p:cNvPr id="5" name="内容占位符 4"/>
          <p:cNvPicPr>
            <a:picLocks noChangeAspect="1"/>
          </p:cNvPicPr>
          <p:nvPr>
            <p:ph idx="1"/>
            <p:custDataLst>
              <p:tags r:id="rId2"/>
            </p:custDataLst>
          </p:nvPr>
        </p:nvPicPr>
        <p:blipFill>
          <a:blip r:embed="rId3"/>
          <a:srcRect l="4856" t="2435" b="12329"/>
          <a:stretch>
            <a:fillRect/>
          </a:stretch>
        </p:blipFill>
        <p:spPr>
          <a:xfrm>
            <a:off x="5004435" y="1916430"/>
            <a:ext cx="2998470" cy="2489200"/>
          </a:xfrm>
          <a:prstGeom prst="rect">
            <a:avLst/>
          </a:prstGeom>
        </p:spPr>
      </p:pic>
      <p:sp>
        <p:nvSpPr>
          <p:cNvPr id="10" name="文本框 9"/>
          <p:cNvSpPr txBox="1"/>
          <p:nvPr/>
        </p:nvSpPr>
        <p:spPr>
          <a:xfrm>
            <a:off x="4582160" y="4509135"/>
            <a:ext cx="3948430" cy="1753235"/>
          </a:xfrm>
          <a:prstGeom prst="rect">
            <a:avLst/>
          </a:prstGeom>
          <a:noFill/>
        </p:spPr>
        <p:txBody>
          <a:bodyPr wrap="square" rtlCol="0">
            <a:spAutoFit/>
          </a:bodyPr>
          <a:p>
            <a:pPr marL="285750" indent="-285750">
              <a:buFont typeface="Arial" panose="020B0604020202020204" pitchFamily="34" charset="0"/>
              <a:buChar char="•"/>
            </a:pPr>
            <a:r>
              <a:rPr lang="en-US" altLang="zh-CN" sz="1200"/>
              <a:t>Determine whether the user has enough credits to make request</a:t>
            </a:r>
            <a:endParaRPr lang="en-US" altLang="zh-CN" sz="1200"/>
          </a:p>
          <a:p>
            <a:pPr marL="285750" indent="-285750">
              <a:buFont typeface="Arial" panose="020B0604020202020204" pitchFamily="34" charset="0"/>
              <a:buChar char="•"/>
            </a:pPr>
            <a:endParaRPr lang="en-US" altLang="zh-CN" sz="1200"/>
          </a:p>
          <a:p>
            <a:pPr marL="285750" indent="-285750">
              <a:buFont typeface="Arial" panose="020B0604020202020204" pitchFamily="34" charset="0"/>
              <a:buChar char="•"/>
            </a:pPr>
            <a:r>
              <a:rPr lang="en-US" altLang="zh-CN" sz="1200"/>
              <a:t>Once successful requested, update user history (add book_id)</a:t>
            </a:r>
            <a:endParaRPr lang="en-US" altLang="zh-CN" sz="1200"/>
          </a:p>
          <a:p>
            <a:pPr marL="285750" indent="-285750">
              <a:buFont typeface="Arial" panose="020B0604020202020204" pitchFamily="34" charset="0"/>
              <a:buChar char="•"/>
            </a:pPr>
            <a:endParaRPr lang="en-US" altLang="zh-CN" sz="1200"/>
          </a:p>
          <a:p>
            <a:pPr marL="285750" indent="-285750">
              <a:buFont typeface="Arial" panose="020B0604020202020204" pitchFamily="34" charset="0"/>
              <a:buChar char="•"/>
            </a:pPr>
            <a:r>
              <a:rPr lang="en-US" altLang="zh-CN" sz="1200"/>
              <a:t>Update book information to set status=’unavailable’, so it will no longer be searched</a:t>
            </a:r>
            <a:endParaRPr lang="en-US" altLang="zh-CN" sz="1200"/>
          </a:p>
          <a:p>
            <a:pPr marL="285750" indent="-285750">
              <a:buFont typeface="Arial" panose="020B0604020202020204" pitchFamily="34" charset="0"/>
              <a:buChar char="•"/>
            </a:pPr>
            <a:endParaRPr lang="en-US" altLang="zh-C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195" y="-27305"/>
            <a:ext cx="9144000" cy="947357"/>
          </a:xfrm>
        </p:spPr>
        <p:txBody>
          <a:bodyPr>
            <a:normAutofit/>
          </a:bodyPr>
          <a:p>
            <a:r>
              <a:rPr lang="en-US" altLang="zh-CN" sz="4000" dirty="0"/>
              <a:t>Search for a donated book</a:t>
            </a:r>
            <a:endParaRPr lang="zh-CN" altLang="en-US" sz="4000" dirty="0"/>
          </a:p>
        </p:txBody>
      </p:sp>
      <p:sp>
        <p:nvSpPr>
          <p:cNvPr id="8" name="Rectangle: Rounded Corners 7"/>
          <p:cNvSpPr/>
          <p:nvPr/>
        </p:nvSpPr>
        <p:spPr>
          <a:xfrm>
            <a:off x="-53975" y="1239520"/>
            <a:ext cx="4221480" cy="537591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8"/>
          <p:cNvSpPr txBox="1"/>
          <p:nvPr/>
        </p:nvSpPr>
        <p:spPr>
          <a:xfrm>
            <a:off x="612140" y="1181100"/>
            <a:ext cx="3152140" cy="46037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Search-Zhenrui</a:t>
            </a:r>
            <a:endParaRPr lang="zh-CN" altLang="en-US" sz="2400" dirty="0">
              <a:solidFill>
                <a:schemeClr val="bg1"/>
              </a:solidFill>
              <a:latin typeface="Arial Black" panose="020B0A04020102020204" pitchFamily="34" charset="0"/>
            </a:endParaRPr>
          </a:p>
        </p:txBody>
      </p:sp>
      <p:sp>
        <p:nvSpPr>
          <p:cNvPr id="3" name="Text Box 2"/>
          <p:cNvSpPr txBox="1"/>
          <p:nvPr/>
        </p:nvSpPr>
        <p:spPr>
          <a:xfrm>
            <a:off x="2357755" y="1700530"/>
            <a:ext cx="1809750" cy="5077460"/>
          </a:xfrm>
          <a:prstGeom prst="rect">
            <a:avLst/>
          </a:prstGeom>
          <a:noFill/>
        </p:spPr>
        <p:txBody>
          <a:bodyPr wrap="square" rtlCol="0" anchor="t">
            <a:spAutoFit/>
          </a:bodyPr>
          <a:p>
            <a:pPr marL="285750" indent="-285750">
              <a:buFont typeface="Arial" panose="020B0604020202020204" pitchFamily="34" charset="0"/>
              <a:buChar char="•"/>
            </a:pPr>
            <a:r>
              <a:rPr lang="en-US" altLang="zh-CN" sz="1200" dirty="0">
                <a:solidFill>
                  <a:schemeClr val="bg1"/>
                </a:solidFill>
                <a:sym typeface="+mn-ea"/>
              </a:rPr>
              <a:t>Using API Gateway to pass the query infomation from frontend input to lambda function</a:t>
            </a:r>
            <a:endParaRPr lang="en-US" altLang="zh-CN" sz="1200" dirty="0">
              <a:solidFill>
                <a:schemeClr val="bg1"/>
              </a:solidFill>
              <a:sym typeface="+mn-ea"/>
            </a:endParaRPr>
          </a:p>
          <a:p>
            <a:pPr marL="285750" indent="-285750">
              <a:buFont typeface="Arial" panose="020B0604020202020204" pitchFamily="34" charset="0"/>
              <a:buChar char="•"/>
            </a:pPr>
            <a:endParaRPr lang="en-US" altLang="zh-CN" sz="1200" dirty="0">
              <a:solidFill>
                <a:schemeClr val="bg1"/>
              </a:solidFill>
              <a:sym typeface="+mn-ea"/>
            </a:endParaRPr>
          </a:p>
          <a:p>
            <a:pPr marL="285750" indent="-285750">
              <a:buFont typeface="Arial" panose="020B0604020202020204" pitchFamily="34" charset="0"/>
              <a:buChar char="•"/>
            </a:pPr>
            <a:r>
              <a:rPr lang="en-US" altLang="zh-CN" sz="1200" dirty="0">
                <a:solidFill>
                  <a:schemeClr val="bg1"/>
                </a:solidFill>
                <a:sym typeface="+mn-ea"/>
              </a:rPr>
              <a:t>Using a lambda function to query corrsponding available donation books ftom DynamoDB through OpenSearch.</a:t>
            </a:r>
            <a:endParaRPr lang="en-US" altLang="zh-CN" sz="1200" dirty="0">
              <a:solidFill>
                <a:schemeClr val="bg1"/>
              </a:solidFill>
              <a:sym typeface="+mn-ea"/>
            </a:endParaRPr>
          </a:p>
          <a:p>
            <a:pPr marL="285750" indent="-285750">
              <a:buFont typeface="Arial" panose="020B0604020202020204" pitchFamily="34" charset="0"/>
              <a:buChar char="•"/>
            </a:pPr>
            <a:endParaRPr lang="en-US" altLang="zh-CN" sz="1200" dirty="0">
              <a:solidFill>
                <a:schemeClr val="bg1"/>
              </a:solidFill>
              <a:sym typeface="+mn-ea"/>
            </a:endParaRPr>
          </a:p>
          <a:p>
            <a:pPr marL="285750" indent="-285750">
              <a:buFont typeface="Arial" panose="020B0604020202020204" pitchFamily="34" charset="0"/>
              <a:buChar char="•"/>
            </a:pPr>
            <a:r>
              <a:rPr lang="en-US" altLang="zh-CN" sz="1200" dirty="0">
                <a:solidFill>
                  <a:schemeClr val="bg1"/>
                </a:solidFill>
                <a:sym typeface="+mn-ea"/>
              </a:rPr>
              <a:t>The lambda function also automatically get the book cover by using Open Library API and upload pic from S3</a:t>
            </a:r>
            <a:endParaRPr lang="en-US" altLang="zh-CN" sz="1200" dirty="0">
              <a:solidFill>
                <a:schemeClr val="bg1"/>
              </a:solidFill>
              <a:sym typeface="+mn-ea"/>
            </a:endParaRPr>
          </a:p>
          <a:p>
            <a:pPr marL="285750" indent="-285750">
              <a:buFont typeface="Arial" panose="020B0604020202020204" pitchFamily="34" charset="0"/>
              <a:buChar char="•"/>
            </a:pPr>
            <a:endParaRPr lang="en-US" sz="1200">
              <a:solidFill>
                <a:schemeClr val="bg1"/>
              </a:solidFill>
            </a:endParaRPr>
          </a:p>
          <a:p>
            <a:pPr marL="285750" indent="-285750">
              <a:buFont typeface="Arial" panose="020B0604020202020204" pitchFamily="34" charset="0"/>
              <a:buChar char="•"/>
            </a:pPr>
            <a:r>
              <a:rPr lang="en-US" sz="1200">
                <a:solidFill>
                  <a:schemeClr val="bg1"/>
                </a:solidFill>
              </a:rPr>
              <a:t>Frontend get the response from the image and display it under the search bar</a:t>
            </a:r>
            <a:endParaRPr lang="en-US" sz="1200">
              <a:solidFill>
                <a:schemeClr val="bg1"/>
              </a:solidFill>
            </a:endParaRPr>
          </a:p>
        </p:txBody>
      </p:sp>
      <p:pic>
        <p:nvPicPr>
          <p:cNvPr id="5" name="Picture 4"/>
          <p:cNvPicPr>
            <a:picLocks noChangeAspect="1"/>
          </p:cNvPicPr>
          <p:nvPr/>
        </p:nvPicPr>
        <p:blipFill>
          <a:blip r:embed="rId1"/>
          <a:stretch>
            <a:fillRect/>
          </a:stretch>
        </p:blipFill>
        <p:spPr>
          <a:xfrm>
            <a:off x="4569460" y="1340485"/>
            <a:ext cx="4239260" cy="2229485"/>
          </a:xfrm>
          <a:prstGeom prst="rect">
            <a:avLst/>
          </a:prstGeom>
        </p:spPr>
      </p:pic>
      <p:pic>
        <p:nvPicPr>
          <p:cNvPr id="6" name="Picture 5"/>
          <p:cNvPicPr>
            <a:picLocks noChangeAspect="1"/>
          </p:cNvPicPr>
          <p:nvPr/>
        </p:nvPicPr>
        <p:blipFill>
          <a:blip r:embed="rId2"/>
          <a:stretch>
            <a:fillRect/>
          </a:stretch>
        </p:blipFill>
        <p:spPr>
          <a:xfrm>
            <a:off x="4572000" y="3716655"/>
            <a:ext cx="4236720" cy="2526665"/>
          </a:xfrm>
          <a:prstGeom prst="rect">
            <a:avLst/>
          </a:prstGeom>
        </p:spPr>
      </p:pic>
      <p:pic>
        <p:nvPicPr>
          <p:cNvPr id="11" name="Picture 10" descr="SearchService.drawio"/>
          <p:cNvPicPr>
            <a:picLocks noChangeAspect="1"/>
          </p:cNvPicPr>
          <p:nvPr/>
        </p:nvPicPr>
        <p:blipFill>
          <a:blip r:embed="rId3"/>
          <a:stretch>
            <a:fillRect/>
          </a:stretch>
        </p:blipFill>
        <p:spPr>
          <a:xfrm>
            <a:off x="35560" y="1816735"/>
            <a:ext cx="2218690" cy="4221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118" y="-297"/>
            <a:ext cx="9144000" cy="947357"/>
          </a:xfrm>
        </p:spPr>
        <p:txBody>
          <a:bodyPr>
            <a:normAutofit fontScale="90000"/>
          </a:bodyPr>
          <a:p>
            <a:r>
              <a:rPr lang="en-US" altLang="zh-CN" sz="4000" dirty="0"/>
              <a:t>Show user’s</a:t>
            </a:r>
            <a:r>
              <a:rPr lang="zh-CN" altLang="en-US" sz="4000" dirty="0"/>
              <a:t> </a:t>
            </a:r>
            <a:r>
              <a:rPr lang="en-US" altLang="zh-CN" sz="4000" dirty="0"/>
              <a:t>information &amp; add a book to a user’s favorite list</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5678" y="44153"/>
            <a:ext cx="9144000" cy="947357"/>
          </a:xfrm>
        </p:spPr>
        <p:txBody>
          <a:bodyPr>
            <a:normAutofit/>
          </a:bodyPr>
          <a:p>
            <a:r>
              <a:rPr lang="en-US" altLang="zh-CN" sz="4000" dirty="0"/>
              <a:t>Some Design Choice</a:t>
            </a:r>
            <a:endParaRPr lang="zh-CN" altLang="en-US" sz="4000" dirty="0"/>
          </a:p>
        </p:txBody>
      </p:sp>
      <p:sp>
        <p:nvSpPr>
          <p:cNvPr id="5" name="TextBox 2"/>
          <p:cNvSpPr txBox="1"/>
          <p:nvPr/>
        </p:nvSpPr>
        <p:spPr>
          <a:xfrm>
            <a:off x="301625" y="1412875"/>
            <a:ext cx="8540115" cy="2030095"/>
          </a:xfrm>
          <a:prstGeom prst="rect">
            <a:avLst/>
          </a:prstGeom>
          <a:noFill/>
        </p:spPr>
        <p:txBody>
          <a:bodyPr wrap="square" rtlCol="0">
            <a:spAutoFit/>
          </a:bodyPr>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endParaRPr lang="en-US" altLang="zh-CN" dirty="0"/>
          </a:p>
          <a:p>
            <a:r>
              <a:rPr lang="en-US" altLang="zh-CN" sz="1400" dirty="0"/>
              <a:t>-   The attributes stored in Cognito has to be key-value(string) pair, not good for complicated data structures.</a:t>
            </a:r>
            <a:endParaRPr lang="en-US" altLang="zh-CN" sz="1400" dirty="0"/>
          </a:p>
          <a:p>
            <a:pPr marL="285750" indent="-285750">
              <a:buFontTx/>
              <a:buChar char="-"/>
            </a:pPr>
            <a:r>
              <a:rPr lang="en-US" altLang="zh-CN" sz="1400" dirty="0"/>
              <a:t>We need to store many users’ requested/donate books, this list could be large and Cognito is not scalable as the DynamoDB.</a:t>
            </a:r>
            <a:endParaRPr lang="en-US" altLang="zh-CN" sz="1400" dirty="0"/>
          </a:p>
          <a:p>
            <a:pPr marL="285750" indent="-285750">
              <a:buFontTx/>
              <a:buChar char="-"/>
            </a:pPr>
            <a:r>
              <a:rPr lang="en-US" altLang="zh-CN" sz="1400" dirty="0"/>
              <a:t>The DynamoDB can handle query much more efficient than Cognito</a:t>
            </a:r>
            <a:endParaRPr lang="en-US" altLang="zh-CN" sz="1400" dirty="0"/>
          </a:p>
          <a:p>
            <a:pPr marL="285750" indent="-285750">
              <a:buFontTx/>
              <a:buChar char="-"/>
            </a:pPr>
            <a:r>
              <a:rPr lang="en-US" altLang="zh-CN" sz="1400" dirty="0"/>
              <a:t>We realized this is the pattern often done in the industry after searching the online information</a:t>
            </a:r>
            <a:endParaRPr lang="en-US" altLang="zh-CN" sz="1400" dirty="0"/>
          </a:p>
        </p:txBody>
      </p:sp>
    </p:spTree>
  </p:cSld>
  <p:clrMapOvr>
    <a:masterClrMapping/>
  </p:clrMapOvr>
</p:sld>
</file>

<file path=ppt/tags/tag1.xml><?xml version="1.0" encoding="utf-8"?>
<p:tagLst xmlns:p="http://schemas.openxmlformats.org/presentationml/2006/main">
  <p:tag name="KSO_WM_UNIT_PLACING_PICTURE_USER_VIEWPORT" val="{&quot;height&quot;:6853,&quot;width&quot;:7396}"/>
</p:tagLst>
</file>

<file path=ppt/tags/tag2.xml><?xml version="1.0" encoding="utf-8"?>
<p:tagLst xmlns:p="http://schemas.openxmlformats.org/presentationml/2006/main">
  <p:tag name="COMMONDATA" val="eyJoZGlkIjoiMjAxNWI3YzFlYzE0N2ZkYzBlN2VjYmRmNTNiMjJjYmUifQ=="/>
</p:tagLst>
</file>

<file path=ppt/theme/theme1.xml><?xml version="1.0" encoding="utf-8"?>
<a:theme xmlns:a="http://schemas.openxmlformats.org/drawingml/2006/main"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1928</Words>
  <Application>WPS 演示</Application>
  <PresentationFormat/>
  <Paragraphs>52</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vt:lpstr>
      <vt:lpstr>Arial Black</vt:lpstr>
      <vt:lpstr>Microsoft YaHei</vt:lpstr>
      <vt:lpstr>Arial Unicode MS</vt:lpstr>
      <vt:lpstr>Default Design</vt:lpstr>
      <vt:lpstr>Book Exchange</vt:lpstr>
      <vt:lpstr>Structure Overview</vt:lpstr>
      <vt:lpstr>Front-End</vt:lpstr>
      <vt:lpstr>Donate &amp; Request a second-hand book</vt:lpstr>
      <vt:lpstr>Search for a donated book</vt:lpstr>
      <vt:lpstr>Show user’s information &amp; add a book to a user’s favorite list</vt:lpstr>
      <vt:lpstr>Some Design Choice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
  <cp:lastModifiedBy>annie</cp:lastModifiedBy>
  <cp:revision>3</cp:revision>
  <dcterms:created xsi:type="dcterms:W3CDTF">2022-05-10T05:33:00Z</dcterms:created>
  <dcterms:modified xsi:type="dcterms:W3CDTF">2022-05-10T15:58:02Z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E8BEEB51C96748D2A71447A82034886D</vt:lpwstr>
  </property>
  <property fmtid="{D5CDD505-2E9C-101B-9397-08002B2CF9AE}" pid="3" name="KSOProductBuildVer">
    <vt:lpwstr>2052-11.1.0.11636</vt:lpwstr>
  </property>
</Properties>
</file>