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3" r:id="rId7"/>
    <p:sldId id="26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C497-15A6-4C11-A3FF-6B35F9E95F1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060F068-1DDE-4253-9B5A-6B60D1C90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68F537E-E623-40F2-B322-0E951934428A}"/>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5" name="Footer Placeholder 4">
            <a:extLst>
              <a:ext uri="{FF2B5EF4-FFF2-40B4-BE49-F238E27FC236}">
                <a16:creationId xmlns:a16="http://schemas.microsoft.com/office/drawing/2014/main" id="{54541E8E-D28A-43CF-BB16-6105187C26D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D78D4F2-AAD3-444B-A928-063994C22B1A}"/>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364711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AD69-D201-4987-9613-2E434542753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AAD4AB9-1DFF-4F70-AE55-E5D985556A6C}"/>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A98A9A7-94B4-435D-9118-F51C6715BF4D}"/>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5" name="Footer Placeholder 4">
            <a:extLst>
              <a:ext uri="{FF2B5EF4-FFF2-40B4-BE49-F238E27FC236}">
                <a16:creationId xmlns:a16="http://schemas.microsoft.com/office/drawing/2014/main" id="{FA2FDFBA-6C07-443F-8BD0-33B7249811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591114-8000-4AA7-8E88-917E70212C07}"/>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87994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F1D16-2A88-4465-BF4B-424686712A2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FC5738F-F00B-468D-B389-6108FC9A842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132C6C1-A378-403E-A267-B4737F2991EA}"/>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5" name="Footer Placeholder 4">
            <a:extLst>
              <a:ext uri="{FF2B5EF4-FFF2-40B4-BE49-F238E27FC236}">
                <a16:creationId xmlns:a16="http://schemas.microsoft.com/office/drawing/2014/main" id="{FF42A026-2E6A-49E7-AC9E-1477E1B4432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91B91C1-3720-4192-97C2-FD4CE6D1F563}"/>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54820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8AA9-FE9F-4A0C-8DA1-526A624E068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F38C7C2-5D4E-4228-BB9A-54D403C1932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26518-68AB-43AB-96E2-8C2160E37362}"/>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5" name="Footer Placeholder 4">
            <a:extLst>
              <a:ext uri="{FF2B5EF4-FFF2-40B4-BE49-F238E27FC236}">
                <a16:creationId xmlns:a16="http://schemas.microsoft.com/office/drawing/2014/main" id="{9DD63419-5856-40E2-AEA0-A0EE74D0A94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5BAC5FF-D5A1-4C60-9703-CA945F36B95B}"/>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54000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5A50-2DB6-4DC7-9BA6-6A1D21C8F6C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EDACE6-55C8-409C-9F15-A223B0789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7834FBA-02B0-4CCB-ADE2-40DE32808CA4}"/>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5" name="Footer Placeholder 4">
            <a:extLst>
              <a:ext uri="{FF2B5EF4-FFF2-40B4-BE49-F238E27FC236}">
                <a16:creationId xmlns:a16="http://schemas.microsoft.com/office/drawing/2014/main" id="{81700C30-09D2-4402-BBEC-6A136DDEABE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777910-1931-410A-8977-5CA89489D994}"/>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402848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9572-3ABA-4043-B78B-6ACA9108A5C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F9BBEB2-F60F-402E-83A8-A085CFCBE80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6A994DB-B2D5-495E-9248-081B64DB9A6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FCC3D0A-0A45-442D-B4E8-95CF25B7C797}"/>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6" name="Footer Placeholder 5">
            <a:extLst>
              <a:ext uri="{FF2B5EF4-FFF2-40B4-BE49-F238E27FC236}">
                <a16:creationId xmlns:a16="http://schemas.microsoft.com/office/drawing/2014/main" id="{F64760AC-62B2-4F48-8D34-07C15AC941F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B72FA07-70AF-4740-8AB6-C28EABAD98DE}"/>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04062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8620-AA2C-4185-A6BE-C0D189F49D1E}"/>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D5A1567-0B41-4B55-9476-91FD75A8A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74CE9D3C-660E-4128-B816-63FF485180E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2D97A1AA-DF34-4995-AD0A-68B8D323F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DA26CAB-DF4B-4E0D-93E6-66F14D5DD32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1AA75E3-97AC-4417-A915-74888DC02F2E}"/>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8" name="Footer Placeholder 7">
            <a:extLst>
              <a:ext uri="{FF2B5EF4-FFF2-40B4-BE49-F238E27FC236}">
                <a16:creationId xmlns:a16="http://schemas.microsoft.com/office/drawing/2014/main" id="{2F98AC7F-9C36-4EA8-9DDB-F6401841CCF6}"/>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8018D2D3-AD9D-4025-BCFC-086202107B48}"/>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37781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0954-3FA6-47D3-9AB1-7CE63AB1C82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1146694-132C-4C97-9256-E602BA5F800A}"/>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4" name="Footer Placeholder 3">
            <a:extLst>
              <a:ext uri="{FF2B5EF4-FFF2-40B4-BE49-F238E27FC236}">
                <a16:creationId xmlns:a16="http://schemas.microsoft.com/office/drawing/2014/main" id="{B77259C2-F33F-4EC7-BFA5-8A4F232B856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47BEC87-D149-4439-B834-1357F5DAADE2}"/>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25744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1404A-C02E-4AAC-8B2F-5DA8D0EF9479}"/>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3" name="Footer Placeholder 2">
            <a:extLst>
              <a:ext uri="{FF2B5EF4-FFF2-40B4-BE49-F238E27FC236}">
                <a16:creationId xmlns:a16="http://schemas.microsoft.com/office/drawing/2014/main" id="{FEBCC798-47BA-4B3A-BD14-C60541EF35D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4C0D6BA-A977-40E5-9BB3-1F30C13E1716}"/>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65988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22D3-009B-4FF4-A649-A55093C12F0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D8AD2E2-0B85-4B4C-A0D1-8B0DF50CF6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FC56236-4B04-431B-9E3B-A003FF5DA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F5FCA9B-C623-4DBF-A99E-E01C5A1EFCE7}"/>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6" name="Footer Placeholder 5">
            <a:extLst>
              <a:ext uri="{FF2B5EF4-FFF2-40B4-BE49-F238E27FC236}">
                <a16:creationId xmlns:a16="http://schemas.microsoft.com/office/drawing/2014/main" id="{18B89C00-739D-4910-8A23-443CCEAA32E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0D85984-82B5-4082-A5D9-F0DC6B627587}"/>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94541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469C-5595-47AF-861C-AABD316E42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47FFEA6A-4366-4C95-831F-C7373BD7D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1E344FB-0F54-4A93-B6C1-E84BAC1C2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EC3A9CD-75C7-4280-9180-5BC406121268}"/>
              </a:ext>
            </a:extLst>
          </p:cNvPr>
          <p:cNvSpPr>
            <a:spLocks noGrp="1"/>
          </p:cNvSpPr>
          <p:nvPr>
            <p:ph type="dt" sz="half" idx="10"/>
          </p:nvPr>
        </p:nvSpPr>
        <p:spPr/>
        <p:txBody>
          <a:bodyPr/>
          <a:lstStyle/>
          <a:p>
            <a:fld id="{1706A504-8EB3-452A-98D0-9F946B298832}" type="datetimeFigureOut">
              <a:rPr lang="zh-CN" altLang="en-US" smtClean="0"/>
              <a:t>2022/5/9</a:t>
            </a:fld>
            <a:endParaRPr lang="zh-CN" altLang="en-US"/>
          </a:p>
        </p:txBody>
      </p:sp>
      <p:sp>
        <p:nvSpPr>
          <p:cNvPr id="6" name="Footer Placeholder 5">
            <a:extLst>
              <a:ext uri="{FF2B5EF4-FFF2-40B4-BE49-F238E27FC236}">
                <a16:creationId xmlns:a16="http://schemas.microsoft.com/office/drawing/2014/main" id="{5FE334E7-E3DC-403A-99E0-DCF1AF01BDA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2B42696-0A2C-432F-B861-3B25200B54EF}"/>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192600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ADC11-F33B-48B9-976A-3420F02D9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1E18F6B-4F08-41CA-8AF5-D3DE9889C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6748B31-A5F5-4360-8B18-D98EE62EF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6A504-8EB3-452A-98D0-9F946B298832}" type="datetimeFigureOut">
              <a:rPr lang="zh-CN" altLang="en-US" smtClean="0"/>
              <a:t>2022/5/9</a:t>
            </a:fld>
            <a:endParaRPr lang="zh-CN" altLang="en-US"/>
          </a:p>
        </p:txBody>
      </p:sp>
      <p:sp>
        <p:nvSpPr>
          <p:cNvPr id="5" name="Footer Placeholder 4">
            <a:extLst>
              <a:ext uri="{FF2B5EF4-FFF2-40B4-BE49-F238E27FC236}">
                <a16:creationId xmlns:a16="http://schemas.microsoft.com/office/drawing/2014/main" id="{96DF1717-7514-4F81-9DDC-F6A3F036C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C032189-CC88-45FE-AE2F-AAF8C8A0B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1483753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124292" y="470887"/>
            <a:ext cx="9144000" cy="848895"/>
          </a:xfrm>
        </p:spPr>
        <p:txBody>
          <a:bodyPr>
            <a:normAutofit fontScale="90000"/>
          </a:bodyPr>
          <a:lstStyle/>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DB38CF5-4725-45FC-A0AA-1F66AC61ED14}"/>
              </a:ext>
            </a:extLst>
          </p:cNvPr>
          <p:cNvSpPr>
            <a:spLocks noGrp="1"/>
          </p:cNvSpPr>
          <p:nvPr>
            <p:ph type="subTitle" idx="1"/>
          </p:nvPr>
        </p:nvSpPr>
        <p:spPr>
          <a:xfrm>
            <a:off x="1458294" y="1734910"/>
            <a:ext cx="9144000" cy="564779"/>
          </a:xfrm>
        </p:spPr>
        <p:txBody>
          <a:bodyPr/>
          <a:lstStyle/>
          <a:p>
            <a:r>
              <a:rPr lang="en-US" altLang="zh-CN" dirty="0"/>
              <a:t>A web service for exchanging second-hand books</a:t>
            </a:r>
            <a:endParaRPr lang="zh-CN" altLang="en-US" dirty="0"/>
          </a:p>
        </p:txBody>
      </p:sp>
      <p:sp>
        <p:nvSpPr>
          <p:cNvPr id="5" name="TextBox 4">
            <a:extLst>
              <a:ext uri="{FF2B5EF4-FFF2-40B4-BE49-F238E27FC236}">
                <a16:creationId xmlns:a16="http://schemas.microsoft.com/office/drawing/2014/main" id="{8364F89D-F8DC-6482-FF7B-CB2E0773A04F}"/>
              </a:ext>
            </a:extLst>
          </p:cNvPr>
          <p:cNvSpPr txBox="1"/>
          <p:nvPr/>
        </p:nvSpPr>
        <p:spPr>
          <a:xfrm>
            <a:off x="1225131" y="3059668"/>
            <a:ext cx="6096912" cy="369332"/>
          </a:xfrm>
          <a:prstGeom prst="rect">
            <a:avLst/>
          </a:prstGeom>
          <a:noFill/>
        </p:spPr>
        <p:txBody>
          <a:bodyPr wrap="square">
            <a:spAutoFit/>
          </a:bodyPr>
          <a:lstStyle/>
          <a:p>
            <a:r>
              <a:rPr lang="en-US" altLang="zh-CN" sz="1800" dirty="0"/>
              <a:t>Motivation &amp; Main Functions:</a:t>
            </a:r>
            <a:endParaRPr lang="zh-CN" altLang="en-US" dirty="0"/>
          </a:p>
        </p:txBody>
      </p:sp>
    </p:spTree>
    <p:extLst>
      <p:ext uri="{BB962C8B-B14F-4D97-AF65-F5344CB8AC3E}">
        <p14:creationId xmlns:p14="http://schemas.microsoft.com/office/powerpoint/2010/main" val="187067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524000" y="0"/>
            <a:ext cx="9144000" cy="794044"/>
          </a:xfrm>
        </p:spPr>
        <p:txBody>
          <a:bodyPr>
            <a:noAutofit/>
          </a:bodyPr>
          <a:lstStyle/>
          <a:p>
            <a:r>
              <a:rPr lang="en-US" altLang="zh-CN" sz="4000" dirty="0"/>
              <a:t>Structure Overview-</a:t>
            </a:r>
            <a:r>
              <a:rPr lang="en-US" altLang="zh-CN" sz="4000" dirty="0" err="1"/>
              <a:t>Dantong</a:t>
            </a:r>
            <a:endParaRPr lang="zh-CN" altLang="en-US" sz="4000" dirty="0"/>
          </a:p>
        </p:txBody>
      </p:sp>
    </p:spTree>
    <p:extLst>
      <p:ext uri="{BB962C8B-B14F-4D97-AF65-F5344CB8AC3E}">
        <p14:creationId xmlns:p14="http://schemas.microsoft.com/office/powerpoint/2010/main" val="114626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524000" y="1"/>
            <a:ext cx="9144000" cy="1023908"/>
          </a:xfrm>
        </p:spPr>
        <p:txBody>
          <a:bodyPr>
            <a:normAutofit/>
          </a:bodyPr>
          <a:lstStyle/>
          <a:p>
            <a:r>
              <a:rPr lang="en-US" altLang="zh-CN" sz="4000" dirty="0"/>
              <a:t>Front-End-</a:t>
            </a:r>
            <a:r>
              <a:rPr lang="en-US" altLang="zh-CN" sz="4000" dirty="0" err="1"/>
              <a:t>Dantong</a:t>
            </a:r>
            <a:endParaRPr lang="zh-CN" altLang="en-US" sz="4000" dirty="0"/>
          </a:p>
        </p:txBody>
      </p:sp>
      <p:sp>
        <p:nvSpPr>
          <p:cNvPr id="3" name="TextBox 2">
            <a:extLst>
              <a:ext uri="{FF2B5EF4-FFF2-40B4-BE49-F238E27FC236}">
                <a16:creationId xmlns:a16="http://schemas.microsoft.com/office/drawing/2014/main" id="{4D1C98AB-98A7-D877-475F-F0D2ACC1DE01}"/>
              </a:ext>
            </a:extLst>
          </p:cNvPr>
          <p:cNvSpPr txBox="1"/>
          <p:nvPr/>
        </p:nvSpPr>
        <p:spPr>
          <a:xfrm>
            <a:off x="1242927" y="1259353"/>
            <a:ext cx="9669643" cy="646331"/>
          </a:xfrm>
          <a:prstGeom prst="rect">
            <a:avLst/>
          </a:prstGeom>
          <a:noFill/>
        </p:spPr>
        <p:txBody>
          <a:bodyPr wrap="square" rtlCol="0">
            <a:spAutoFit/>
          </a:bodyPr>
          <a:lstStyle/>
          <a:p>
            <a:r>
              <a:rPr lang="en-US" altLang="zh-CN" dirty="0"/>
              <a:t>Login/Registration Panel</a:t>
            </a:r>
          </a:p>
          <a:p>
            <a:r>
              <a:rPr lang="en-US" altLang="zh-CN" dirty="0"/>
              <a:t>Donation Panel: The user can only donate a book when they have logged in.</a:t>
            </a:r>
            <a:endParaRPr lang="zh-CN" altLang="en-US" dirty="0"/>
          </a:p>
        </p:txBody>
      </p:sp>
    </p:spTree>
    <p:extLst>
      <p:ext uri="{BB962C8B-B14F-4D97-AF65-F5344CB8AC3E}">
        <p14:creationId xmlns:p14="http://schemas.microsoft.com/office/powerpoint/2010/main" val="36787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5FE837D-E5DB-5919-FE04-44BF5226CA28}"/>
              </a:ext>
            </a:extLst>
          </p:cNvPr>
          <p:cNvSpPr/>
          <p:nvPr/>
        </p:nvSpPr>
        <p:spPr>
          <a:xfrm>
            <a:off x="498266"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392589" y="0"/>
            <a:ext cx="9144000" cy="947357"/>
          </a:xfrm>
        </p:spPr>
        <p:txBody>
          <a:bodyPr>
            <a:normAutofit/>
          </a:bodyPr>
          <a:lstStyle/>
          <a:p>
            <a:r>
              <a:rPr lang="en-US" altLang="zh-CN" sz="4000" dirty="0"/>
              <a:t>Donate &amp; Request a second-hand book</a:t>
            </a:r>
            <a:endParaRPr lang="zh-CN" altLang="en-US" sz="4000" dirty="0"/>
          </a:p>
        </p:txBody>
      </p:sp>
      <p:sp>
        <p:nvSpPr>
          <p:cNvPr id="3" name="TextBox 2">
            <a:extLst>
              <a:ext uri="{FF2B5EF4-FFF2-40B4-BE49-F238E27FC236}">
                <a16:creationId xmlns:a16="http://schemas.microsoft.com/office/drawing/2014/main" id="{17463EC7-20E1-9D15-BD5D-054D0462CA79}"/>
              </a:ext>
            </a:extLst>
          </p:cNvPr>
          <p:cNvSpPr txBox="1"/>
          <p:nvPr/>
        </p:nvSpPr>
        <p:spPr>
          <a:xfrm>
            <a:off x="665267" y="5161123"/>
            <a:ext cx="4796494"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solidFill>
                  <a:schemeClr val="bg1"/>
                </a:solidFill>
              </a:rPr>
              <a:t>Using API Gateway to pass the photos directly to a S3 bucket</a:t>
            </a:r>
          </a:p>
          <a:p>
            <a:pPr marL="285750" indent="-285750">
              <a:buFont typeface="Arial" panose="020B0604020202020204" pitchFamily="34" charset="0"/>
              <a:buChar char="•"/>
            </a:pPr>
            <a:r>
              <a:rPr lang="en-US" altLang="zh-CN" sz="1200" dirty="0">
                <a:solidFill>
                  <a:schemeClr val="bg1"/>
                </a:solidFill>
              </a:rPr>
              <a:t>Using a Lambda Function to add the donation information to DynamoDB and OpenSearch.</a:t>
            </a:r>
          </a:p>
          <a:p>
            <a:pPr marL="285750" indent="-285750">
              <a:buFont typeface="Arial" panose="020B060402020202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6" name="Picture 5">
            <a:extLst>
              <a:ext uri="{FF2B5EF4-FFF2-40B4-BE49-F238E27FC236}">
                <a16:creationId xmlns:a16="http://schemas.microsoft.com/office/drawing/2014/main" id="{CBDFCF6D-DC62-DED4-F273-DB87B144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222" y="1919401"/>
            <a:ext cx="2968417" cy="3096309"/>
          </a:xfrm>
          <a:prstGeom prst="rect">
            <a:avLst/>
          </a:prstGeom>
        </p:spPr>
      </p:pic>
      <p:sp>
        <p:nvSpPr>
          <p:cNvPr id="7" name="TextBox 6">
            <a:extLst>
              <a:ext uri="{FF2B5EF4-FFF2-40B4-BE49-F238E27FC236}">
                <a16:creationId xmlns:a16="http://schemas.microsoft.com/office/drawing/2014/main" id="{A379F5CD-A9D7-C52E-B67E-BFF5FD9A84F1}"/>
              </a:ext>
            </a:extLst>
          </p:cNvPr>
          <p:cNvSpPr txBox="1"/>
          <p:nvPr/>
        </p:nvSpPr>
        <p:spPr>
          <a:xfrm>
            <a:off x="2427449" y="1226423"/>
            <a:ext cx="2248585" cy="830997"/>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Donate-</a:t>
            </a:r>
            <a:r>
              <a:rPr lang="en-US" altLang="zh-CN" sz="2400" dirty="0" err="1">
                <a:solidFill>
                  <a:schemeClr val="bg1"/>
                </a:solidFill>
                <a:latin typeface="Arial Black" panose="020B0A04020102020204" pitchFamily="34" charset="0"/>
              </a:rPr>
              <a:t>Tianhang</a:t>
            </a:r>
            <a:endParaRPr lang="zh-CN" altLang="en-US" sz="2400" dirty="0">
              <a:solidFill>
                <a:schemeClr val="bg1"/>
              </a:solidFill>
              <a:latin typeface="Arial Black" panose="020B0A04020102020204" pitchFamily="34" charset="0"/>
            </a:endParaRPr>
          </a:p>
        </p:txBody>
      </p:sp>
      <p:sp>
        <p:nvSpPr>
          <p:cNvPr id="8" name="Rectangle: Rounded Corners 7">
            <a:extLst>
              <a:ext uri="{FF2B5EF4-FFF2-40B4-BE49-F238E27FC236}">
                <a16:creationId xmlns:a16="http://schemas.microsoft.com/office/drawing/2014/main" id="{CFC3787D-EC5F-B46B-D4C4-67B2E2632532}"/>
              </a:ext>
            </a:extLst>
          </p:cNvPr>
          <p:cNvSpPr/>
          <p:nvPr/>
        </p:nvSpPr>
        <p:spPr>
          <a:xfrm>
            <a:off x="5964589"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FB81A955-D5FD-E977-60EE-1C648DE151B6}"/>
              </a:ext>
            </a:extLst>
          </p:cNvPr>
          <p:cNvSpPr txBox="1"/>
          <p:nvPr/>
        </p:nvSpPr>
        <p:spPr>
          <a:xfrm>
            <a:off x="7622738" y="1274790"/>
            <a:ext cx="1822412" cy="830997"/>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Request-Anni</a:t>
            </a:r>
            <a:endParaRPr lang="zh-CN" altLang="en-US"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730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524000" y="0"/>
            <a:ext cx="9144000" cy="947357"/>
          </a:xfrm>
        </p:spPr>
        <p:txBody>
          <a:bodyPr>
            <a:normAutofit/>
          </a:bodyPr>
          <a:lstStyle/>
          <a:p>
            <a:r>
              <a:rPr lang="en-US" altLang="zh-CN" sz="4000" dirty="0"/>
              <a:t>Search for a donated book-</a:t>
            </a:r>
            <a:r>
              <a:rPr lang="en-US" altLang="zh-CN" sz="4000" dirty="0" err="1"/>
              <a:t>Zhenrui</a:t>
            </a:r>
            <a:endParaRPr lang="zh-CN" altLang="en-US" sz="4000" dirty="0"/>
          </a:p>
        </p:txBody>
      </p:sp>
    </p:spTree>
    <p:extLst>
      <p:ext uri="{BB962C8B-B14F-4D97-AF65-F5344CB8AC3E}">
        <p14:creationId xmlns:p14="http://schemas.microsoft.com/office/powerpoint/2010/main" val="346526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376163" y="224493"/>
            <a:ext cx="9144000" cy="947357"/>
          </a:xfrm>
        </p:spPr>
        <p:txBody>
          <a:bodyPr>
            <a:normAutofit fontScale="90000"/>
          </a:bodyPr>
          <a:lstStyle/>
          <a:p>
            <a:r>
              <a:rPr lang="en-US" altLang="zh-CN" sz="4000" dirty="0"/>
              <a:t>Show user’s</a:t>
            </a:r>
            <a:r>
              <a:rPr lang="zh-CN" altLang="en-US" sz="4000" dirty="0"/>
              <a:t> </a:t>
            </a:r>
            <a:r>
              <a:rPr lang="en-US" altLang="zh-CN" sz="4000" dirty="0"/>
              <a:t>information &amp; add a book to a user’s favorite list-Anni</a:t>
            </a:r>
            <a:endParaRPr lang="zh-CN" altLang="en-US" sz="4000" dirty="0"/>
          </a:p>
        </p:txBody>
      </p:sp>
    </p:spTree>
    <p:extLst>
      <p:ext uri="{BB962C8B-B14F-4D97-AF65-F5344CB8AC3E}">
        <p14:creationId xmlns:p14="http://schemas.microsoft.com/office/powerpoint/2010/main" val="412372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376163" y="224493"/>
            <a:ext cx="9144000" cy="947357"/>
          </a:xfrm>
        </p:spPr>
        <p:txBody>
          <a:bodyPr>
            <a:normAutofit/>
          </a:bodyPr>
          <a:lstStyle/>
          <a:p>
            <a:r>
              <a:rPr lang="en-US" altLang="zh-CN" sz="4000" dirty="0"/>
              <a:t>Some Design Choice-</a:t>
            </a:r>
            <a:r>
              <a:rPr lang="en-US" altLang="zh-CN" sz="4000" dirty="0" err="1"/>
              <a:t>Tianhang</a:t>
            </a:r>
            <a:endParaRPr lang="zh-CN" altLang="en-US" sz="4000" dirty="0"/>
          </a:p>
        </p:txBody>
      </p:sp>
      <p:sp>
        <p:nvSpPr>
          <p:cNvPr id="3" name="TextBox 2">
            <a:extLst>
              <a:ext uri="{FF2B5EF4-FFF2-40B4-BE49-F238E27FC236}">
                <a16:creationId xmlns:a16="http://schemas.microsoft.com/office/drawing/2014/main" id="{4FDAB2DD-1894-2C1D-36C0-D6CBC2D59FFE}"/>
              </a:ext>
            </a:extLst>
          </p:cNvPr>
          <p:cNvSpPr txBox="1"/>
          <p:nvPr/>
        </p:nvSpPr>
        <p:spPr>
          <a:xfrm>
            <a:off x="574922" y="1242927"/>
            <a:ext cx="10184335" cy="1785104"/>
          </a:xfrm>
          <a:prstGeom prst="rect">
            <a:avLst/>
          </a:prstGeom>
          <a:noFill/>
        </p:spPr>
        <p:txBody>
          <a:bodyPr wrap="square" rtlCol="0">
            <a:spAutoFit/>
          </a:bodyPr>
          <a:lstStyle/>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p>
          <a:p>
            <a:r>
              <a:rPr lang="en-US" altLang="zh-CN" sz="1400" dirty="0"/>
              <a:t>-   The attributes stored in Cognito has to be key-value(string) pair, not good for complicated data structures.</a:t>
            </a:r>
          </a:p>
          <a:p>
            <a:pPr marL="285750" indent="-285750">
              <a:buFontTx/>
              <a:buChar char="-"/>
            </a:pPr>
            <a:r>
              <a:rPr lang="en-US" altLang="zh-CN" sz="1400" dirty="0"/>
              <a:t>We need to store many users’ requested/donate books, this list could be large and Cognito is not scalable as the DynamoDB.</a:t>
            </a:r>
          </a:p>
          <a:p>
            <a:pPr marL="285750" indent="-285750">
              <a:buFontTx/>
              <a:buChar char="-"/>
            </a:pPr>
            <a:r>
              <a:rPr lang="en-US" altLang="zh-CN" sz="1400" dirty="0"/>
              <a:t>The DynamoDB can handle query much more efficient than Cognito</a:t>
            </a:r>
          </a:p>
          <a:p>
            <a:pPr marL="285750" indent="-285750">
              <a:buFontTx/>
              <a:buChar char="-"/>
            </a:pPr>
            <a:r>
              <a:rPr lang="en-US" altLang="zh-CN" sz="1400" dirty="0"/>
              <a:t>We realized this is the pattern often done in the industry after searching the online information</a:t>
            </a:r>
          </a:p>
        </p:txBody>
      </p:sp>
    </p:spTree>
    <p:extLst>
      <p:ext uri="{BB962C8B-B14F-4D97-AF65-F5344CB8AC3E}">
        <p14:creationId xmlns:p14="http://schemas.microsoft.com/office/powerpoint/2010/main" val="60145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240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等线</vt:lpstr>
      <vt:lpstr>等线 Light</vt:lpstr>
      <vt:lpstr>Arial</vt:lpstr>
      <vt:lpstr>Arial Black</vt:lpstr>
      <vt:lpstr>Office Theme</vt:lpstr>
      <vt:lpstr>Book Exchange</vt:lpstr>
      <vt:lpstr>Structure Overview-Dantong</vt:lpstr>
      <vt:lpstr>Front-End-Dantong</vt:lpstr>
      <vt:lpstr>Donate &amp; Request a second-hand book</vt:lpstr>
      <vt:lpstr>Search for a donated book-Zhenrui</vt:lpstr>
      <vt:lpstr>Show user’s information &amp; add a book to a user’s favorite list-Anni</vt:lpstr>
      <vt:lpstr>Some Design Choice-Tianhang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AAA Albert</dc:creator>
  <cp:lastModifiedBy>AAA Albert</cp:lastModifiedBy>
  <cp:revision>6</cp:revision>
  <dcterms:created xsi:type="dcterms:W3CDTF">2022-04-20T20:24:47Z</dcterms:created>
  <dcterms:modified xsi:type="dcterms:W3CDTF">2022-05-09T17:53:12Z</dcterms:modified>
</cp:coreProperties>
</file>