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60" r:id="rId6"/>
    <p:sldId id="263" r:id="rId7"/>
    <p:sldId id="264"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C497-15A6-4C11-A3FF-6B35F9E95F1B}"/>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E060F068-1DDE-4253-9B5A-6B60D1C90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68F537E-E623-40F2-B322-0E951934428A}"/>
              </a:ext>
            </a:extLst>
          </p:cNvPr>
          <p:cNvSpPr>
            <a:spLocks noGrp="1"/>
          </p:cNvSpPr>
          <p:nvPr>
            <p:ph type="dt" sz="half" idx="10"/>
          </p:nvPr>
        </p:nvSpPr>
        <p:spPr/>
        <p:txBody>
          <a:bodyPr/>
          <a:lstStyle/>
          <a:p>
            <a:fld id="{1706A504-8EB3-452A-98D0-9F946B298832}" type="datetimeFigureOut">
              <a:rPr lang="zh-CN" altLang="en-US" smtClean="0"/>
              <a:t>2022/5/6</a:t>
            </a:fld>
            <a:endParaRPr lang="zh-CN" altLang="en-US"/>
          </a:p>
        </p:txBody>
      </p:sp>
      <p:sp>
        <p:nvSpPr>
          <p:cNvPr id="5" name="Footer Placeholder 4">
            <a:extLst>
              <a:ext uri="{FF2B5EF4-FFF2-40B4-BE49-F238E27FC236}">
                <a16:creationId xmlns:a16="http://schemas.microsoft.com/office/drawing/2014/main" id="{54541E8E-D28A-43CF-BB16-6105187C26D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D78D4F2-AAD3-444B-A928-063994C22B1A}"/>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364711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AD69-D201-4987-9613-2E434542753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AAD4AB9-1DFF-4F70-AE55-E5D985556A6C}"/>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A98A9A7-94B4-435D-9118-F51C6715BF4D}"/>
              </a:ext>
            </a:extLst>
          </p:cNvPr>
          <p:cNvSpPr>
            <a:spLocks noGrp="1"/>
          </p:cNvSpPr>
          <p:nvPr>
            <p:ph type="dt" sz="half" idx="10"/>
          </p:nvPr>
        </p:nvSpPr>
        <p:spPr/>
        <p:txBody>
          <a:bodyPr/>
          <a:lstStyle/>
          <a:p>
            <a:fld id="{1706A504-8EB3-452A-98D0-9F946B298832}" type="datetimeFigureOut">
              <a:rPr lang="zh-CN" altLang="en-US" smtClean="0"/>
              <a:t>2022/5/6</a:t>
            </a:fld>
            <a:endParaRPr lang="zh-CN" altLang="en-US"/>
          </a:p>
        </p:txBody>
      </p:sp>
      <p:sp>
        <p:nvSpPr>
          <p:cNvPr id="5" name="Footer Placeholder 4">
            <a:extLst>
              <a:ext uri="{FF2B5EF4-FFF2-40B4-BE49-F238E27FC236}">
                <a16:creationId xmlns:a16="http://schemas.microsoft.com/office/drawing/2014/main" id="{FA2FDFBA-6C07-443F-8BD0-33B72498117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1591114-8000-4AA7-8E88-917E70212C07}"/>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2879947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9F1D16-2A88-4465-BF4B-424686712A2F}"/>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FFC5738F-F00B-468D-B389-6108FC9A8421}"/>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132C6C1-A378-403E-A267-B4737F2991EA}"/>
              </a:ext>
            </a:extLst>
          </p:cNvPr>
          <p:cNvSpPr>
            <a:spLocks noGrp="1"/>
          </p:cNvSpPr>
          <p:nvPr>
            <p:ph type="dt" sz="half" idx="10"/>
          </p:nvPr>
        </p:nvSpPr>
        <p:spPr/>
        <p:txBody>
          <a:bodyPr/>
          <a:lstStyle/>
          <a:p>
            <a:fld id="{1706A504-8EB3-452A-98D0-9F946B298832}" type="datetimeFigureOut">
              <a:rPr lang="zh-CN" altLang="en-US" smtClean="0"/>
              <a:t>2022/5/6</a:t>
            </a:fld>
            <a:endParaRPr lang="zh-CN" altLang="en-US"/>
          </a:p>
        </p:txBody>
      </p:sp>
      <p:sp>
        <p:nvSpPr>
          <p:cNvPr id="5" name="Footer Placeholder 4">
            <a:extLst>
              <a:ext uri="{FF2B5EF4-FFF2-40B4-BE49-F238E27FC236}">
                <a16:creationId xmlns:a16="http://schemas.microsoft.com/office/drawing/2014/main" id="{FF42A026-2E6A-49E7-AC9E-1477E1B4432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91B91C1-3720-4192-97C2-FD4CE6D1F563}"/>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254820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8AA9-FE9F-4A0C-8DA1-526A624E0686}"/>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0F38C7C2-5D4E-4228-BB9A-54D403C1932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3426518-68AB-43AB-96E2-8C2160E37362}"/>
              </a:ext>
            </a:extLst>
          </p:cNvPr>
          <p:cNvSpPr>
            <a:spLocks noGrp="1"/>
          </p:cNvSpPr>
          <p:nvPr>
            <p:ph type="dt" sz="half" idx="10"/>
          </p:nvPr>
        </p:nvSpPr>
        <p:spPr/>
        <p:txBody>
          <a:bodyPr/>
          <a:lstStyle/>
          <a:p>
            <a:fld id="{1706A504-8EB3-452A-98D0-9F946B298832}" type="datetimeFigureOut">
              <a:rPr lang="zh-CN" altLang="en-US" smtClean="0"/>
              <a:t>2022/5/6</a:t>
            </a:fld>
            <a:endParaRPr lang="zh-CN" altLang="en-US"/>
          </a:p>
        </p:txBody>
      </p:sp>
      <p:sp>
        <p:nvSpPr>
          <p:cNvPr id="5" name="Footer Placeholder 4">
            <a:extLst>
              <a:ext uri="{FF2B5EF4-FFF2-40B4-BE49-F238E27FC236}">
                <a16:creationId xmlns:a16="http://schemas.microsoft.com/office/drawing/2014/main" id="{9DD63419-5856-40E2-AEA0-A0EE74D0A94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5BAC5FF-D5A1-4C60-9703-CA945F36B95B}"/>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540002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5A50-2DB6-4DC7-9BA6-6A1D21C8F6CD}"/>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8EDACE6-55C8-409C-9F15-A223B07899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D7834FBA-02B0-4CCB-ADE2-40DE32808CA4}"/>
              </a:ext>
            </a:extLst>
          </p:cNvPr>
          <p:cNvSpPr>
            <a:spLocks noGrp="1"/>
          </p:cNvSpPr>
          <p:nvPr>
            <p:ph type="dt" sz="half" idx="10"/>
          </p:nvPr>
        </p:nvSpPr>
        <p:spPr/>
        <p:txBody>
          <a:bodyPr/>
          <a:lstStyle/>
          <a:p>
            <a:fld id="{1706A504-8EB3-452A-98D0-9F946B298832}" type="datetimeFigureOut">
              <a:rPr lang="zh-CN" altLang="en-US" smtClean="0"/>
              <a:t>2022/5/6</a:t>
            </a:fld>
            <a:endParaRPr lang="zh-CN" altLang="en-US"/>
          </a:p>
        </p:txBody>
      </p:sp>
      <p:sp>
        <p:nvSpPr>
          <p:cNvPr id="5" name="Footer Placeholder 4">
            <a:extLst>
              <a:ext uri="{FF2B5EF4-FFF2-40B4-BE49-F238E27FC236}">
                <a16:creationId xmlns:a16="http://schemas.microsoft.com/office/drawing/2014/main" id="{81700C30-09D2-4402-BBEC-6A136DDEABE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8777910-1931-410A-8977-5CA89489D994}"/>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4028483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B9572-3ABA-4043-B78B-6ACA9108A5C8}"/>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F9BBEB2-F60F-402E-83A8-A085CFCBE80E}"/>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F6A994DB-B2D5-495E-9248-081B64DB9A63}"/>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2FCC3D0A-0A45-442D-B4E8-95CF25B7C797}"/>
              </a:ext>
            </a:extLst>
          </p:cNvPr>
          <p:cNvSpPr>
            <a:spLocks noGrp="1"/>
          </p:cNvSpPr>
          <p:nvPr>
            <p:ph type="dt" sz="half" idx="10"/>
          </p:nvPr>
        </p:nvSpPr>
        <p:spPr/>
        <p:txBody>
          <a:bodyPr/>
          <a:lstStyle/>
          <a:p>
            <a:fld id="{1706A504-8EB3-452A-98D0-9F946B298832}" type="datetimeFigureOut">
              <a:rPr lang="zh-CN" altLang="en-US" smtClean="0"/>
              <a:t>2022/5/6</a:t>
            </a:fld>
            <a:endParaRPr lang="zh-CN" altLang="en-US"/>
          </a:p>
        </p:txBody>
      </p:sp>
      <p:sp>
        <p:nvSpPr>
          <p:cNvPr id="6" name="Footer Placeholder 5">
            <a:extLst>
              <a:ext uri="{FF2B5EF4-FFF2-40B4-BE49-F238E27FC236}">
                <a16:creationId xmlns:a16="http://schemas.microsoft.com/office/drawing/2014/main" id="{F64760AC-62B2-4F48-8D34-07C15AC941F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B72FA07-70AF-4740-8AB6-C28EABAD98DE}"/>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2040627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48620-AA2C-4185-A6BE-C0D189F49D1E}"/>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D5A1567-0B41-4B55-9476-91FD75A8A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74CE9D3C-660E-4128-B816-63FF485180EF}"/>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2D97A1AA-DF34-4995-AD0A-68B8D323F6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DDA26CAB-DF4B-4E0D-93E6-66F14D5DD32A}"/>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61AA75E3-97AC-4417-A915-74888DC02F2E}"/>
              </a:ext>
            </a:extLst>
          </p:cNvPr>
          <p:cNvSpPr>
            <a:spLocks noGrp="1"/>
          </p:cNvSpPr>
          <p:nvPr>
            <p:ph type="dt" sz="half" idx="10"/>
          </p:nvPr>
        </p:nvSpPr>
        <p:spPr/>
        <p:txBody>
          <a:bodyPr/>
          <a:lstStyle/>
          <a:p>
            <a:fld id="{1706A504-8EB3-452A-98D0-9F946B298832}" type="datetimeFigureOut">
              <a:rPr lang="zh-CN" altLang="en-US" smtClean="0"/>
              <a:t>2022/5/6</a:t>
            </a:fld>
            <a:endParaRPr lang="zh-CN" altLang="en-US"/>
          </a:p>
        </p:txBody>
      </p:sp>
      <p:sp>
        <p:nvSpPr>
          <p:cNvPr id="8" name="Footer Placeholder 7">
            <a:extLst>
              <a:ext uri="{FF2B5EF4-FFF2-40B4-BE49-F238E27FC236}">
                <a16:creationId xmlns:a16="http://schemas.microsoft.com/office/drawing/2014/main" id="{2F98AC7F-9C36-4EA8-9DDB-F6401841CCF6}"/>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8018D2D3-AD9D-4025-BCFC-086202107B48}"/>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237781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10954-3FA6-47D3-9AB1-7CE63AB1C822}"/>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81146694-132C-4C97-9256-E602BA5F800A}"/>
              </a:ext>
            </a:extLst>
          </p:cNvPr>
          <p:cNvSpPr>
            <a:spLocks noGrp="1"/>
          </p:cNvSpPr>
          <p:nvPr>
            <p:ph type="dt" sz="half" idx="10"/>
          </p:nvPr>
        </p:nvSpPr>
        <p:spPr/>
        <p:txBody>
          <a:bodyPr/>
          <a:lstStyle/>
          <a:p>
            <a:fld id="{1706A504-8EB3-452A-98D0-9F946B298832}" type="datetimeFigureOut">
              <a:rPr lang="zh-CN" altLang="en-US" smtClean="0"/>
              <a:t>2022/5/6</a:t>
            </a:fld>
            <a:endParaRPr lang="zh-CN" altLang="en-US"/>
          </a:p>
        </p:txBody>
      </p:sp>
      <p:sp>
        <p:nvSpPr>
          <p:cNvPr id="4" name="Footer Placeholder 3">
            <a:extLst>
              <a:ext uri="{FF2B5EF4-FFF2-40B4-BE49-F238E27FC236}">
                <a16:creationId xmlns:a16="http://schemas.microsoft.com/office/drawing/2014/main" id="{B77259C2-F33F-4EC7-BFA5-8A4F232B8563}"/>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E47BEC87-D149-4439-B834-1357F5DAADE2}"/>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2257442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F1404A-C02E-4AAC-8B2F-5DA8D0EF9479}"/>
              </a:ext>
            </a:extLst>
          </p:cNvPr>
          <p:cNvSpPr>
            <a:spLocks noGrp="1"/>
          </p:cNvSpPr>
          <p:nvPr>
            <p:ph type="dt" sz="half" idx="10"/>
          </p:nvPr>
        </p:nvSpPr>
        <p:spPr/>
        <p:txBody>
          <a:bodyPr/>
          <a:lstStyle/>
          <a:p>
            <a:fld id="{1706A504-8EB3-452A-98D0-9F946B298832}" type="datetimeFigureOut">
              <a:rPr lang="zh-CN" altLang="en-US" smtClean="0"/>
              <a:t>2022/5/6</a:t>
            </a:fld>
            <a:endParaRPr lang="zh-CN" altLang="en-US"/>
          </a:p>
        </p:txBody>
      </p:sp>
      <p:sp>
        <p:nvSpPr>
          <p:cNvPr id="3" name="Footer Placeholder 2">
            <a:extLst>
              <a:ext uri="{FF2B5EF4-FFF2-40B4-BE49-F238E27FC236}">
                <a16:creationId xmlns:a16="http://schemas.microsoft.com/office/drawing/2014/main" id="{FEBCC798-47BA-4B3A-BD14-C60541EF35D4}"/>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64C0D6BA-A977-40E5-9BB3-1F30C13E1716}"/>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265988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22D3-009B-4FF4-A649-A55093C12F0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D8AD2E2-0B85-4B4C-A0D1-8B0DF50CF6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3FC56236-4B04-431B-9E3B-A003FF5DA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CF5FCA9B-C623-4DBF-A99E-E01C5A1EFCE7}"/>
              </a:ext>
            </a:extLst>
          </p:cNvPr>
          <p:cNvSpPr>
            <a:spLocks noGrp="1"/>
          </p:cNvSpPr>
          <p:nvPr>
            <p:ph type="dt" sz="half" idx="10"/>
          </p:nvPr>
        </p:nvSpPr>
        <p:spPr/>
        <p:txBody>
          <a:bodyPr/>
          <a:lstStyle/>
          <a:p>
            <a:fld id="{1706A504-8EB3-452A-98D0-9F946B298832}" type="datetimeFigureOut">
              <a:rPr lang="zh-CN" altLang="en-US" smtClean="0"/>
              <a:t>2022/5/6</a:t>
            </a:fld>
            <a:endParaRPr lang="zh-CN" altLang="en-US"/>
          </a:p>
        </p:txBody>
      </p:sp>
      <p:sp>
        <p:nvSpPr>
          <p:cNvPr id="6" name="Footer Placeholder 5">
            <a:extLst>
              <a:ext uri="{FF2B5EF4-FFF2-40B4-BE49-F238E27FC236}">
                <a16:creationId xmlns:a16="http://schemas.microsoft.com/office/drawing/2014/main" id="{18B89C00-739D-4910-8A23-443CCEAA32E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0D85984-82B5-4082-A5D9-F0DC6B627587}"/>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945412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469C-5595-47AF-861C-AABD316E42E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47FFEA6A-4366-4C95-831F-C7373BD7D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41E344FB-0F54-4A93-B6C1-E84BAC1C2C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EC3A9CD-75C7-4280-9180-5BC406121268}"/>
              </a:ext>
            </a:extLst>
          </p:cNvPr>
          <p:cNvSpPr>
            <a:spLocks noGrp="1"/>
          </p:cNvSpPr>
          <p:nvPr>
            <p:ph type="dt" sz="half" idx="10"/>
          </p:nvPr>
        </p:nvSpPr>
        <p:spPr/>
        <p:txBody>
          <a:bodyPr/>
          <a:lstStyle/>
          <a:p>
            <a:fld id="{1706A504-8EB3-452A-98D0-9F946B298832}" type="datetimeFigureOut">
              <a:rPr lang="zh-CN" altLang="en-US" smtClean="0"/>
              <a:t>2022/5/6</a:t>
            </a:fld>
            <a:endParaRPr lang="zh-CN" altLang="en-US"/>
          </a:p>
        </p:txBody>
      </p:sp>
      <p:sp>
        <p:nvSpPr>
          <p:cNvPr id="6" name="Footer Placeholder 5">
            <a:extLst>
              <a:ext uri="{FF2B5EF4-FFF2-40B4-BE49-F238E27FC236}">
                <a16:creationId xmlns:a16="http://schemas.microsoft.com/office/drawing/2014/main" id="{5FE334E7-E3DC-403A-99E0-DCF1AF01BDA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2B42696-0A2C-432F-B861-3B25200B54EF}"/>
              </a:ext>
            </a:extLst>
          </p:cNvPr>
          <p:cNvSpPr>
            <a:spLocks noGrp="1"/>
          </p:cNvSpPr>
          <p:nvPr>
            <p:ph type="sldNum" sz="quarter" idx="12"/>
          </p:nvPr>
        </p:nvSpPr>
        <p:spPr/>
        <p:txBody>
          <a:body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192600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0ADC11-F33B-48B9-976A-3420F02D90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1E18F6B-4F08-41CA-8AF5-D3DE9889C6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6748B31-A5F5-4360-8B18-D98EE62EF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6A504-8EB3-452A-98D0-9F946B298832}" type="datetimeFigureOut">
              <a:rPr lang="zh-CN" altLang="en-US" smtClean="0"/>
              <a:t>2022/5/6</a:t>
            </a:fld>
            <a:endParaRPr lang="zh-CN" altLang="en-US"/>
          </a:p>
        </p:txBody>
      </p:sp>
      <p:sp>
        <p:nvSpPr>
          <p:cNvPr id="5" name="Footer Placeholder 4">
            <a:extLst>
              <a:ext uri="{FF2B5EF4-FFF2-40B4-BE49-F238E27FC236}">
                <a16:creationId xmlns:a16="http://schemas.microsoft.com/office/drawing/2014/main" id="{96DF1717-7514-4F81-9DDC-F6A3F036CF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0C032189-CC88-45FE-AE2F-AAF8C8A0B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A26F6-AC47-4D2A-8C6F-B74EB619C868}" type="slidenum">
              <a:rPr lang="zh-CN" altLang="en-US" smtClean="0"/>
              <a:t>‹#›</a:t>
            </a:fld>
            <a:endParaRPr lang="zh-CN" altLang="en-US"/>
          </a:p>
        </p:txBody>
      </p:sp>
    </p:spTree>
    <p:extLst>
      <p:ext uri="{BB962C8B-B14F-4D97-AF65-F5344CB8AC3E}">
        <p14:creationId xmlns:p14="http://schemas.microsoft.com/office/powerpoint/2010/main" val="1483753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4422-890A-4ACF-BA33-FE39F4EAEF58}"/>
              </a:ext>
            </a:extLst>
          </p:cNvPr>
          <p:cNvSpPr>
            <a:spLocks noGrp="1"/>
          </p:cNvSpPr>
          <p:nvPr>
            <p:ph type="ctrTitle"/>
          </p:nvPr>
        </p:nvSpPr>
        <p:spPr>
          <a:xfrm>
            <a:off x="1124292" y="470887"/>
            <a:ext cx="9144000" cy="848895"/>
          </a:xfrm>
        </p:spPr>
        <p:txBody>
          <a:bodyPr>
            <a:normAutofit fontScale="90000"/>
          </a:bodyPr>
          <a:lstStyle/>
          <a:p>
            <a:r>
              <a:rPr lang="en-US" altLang="zh-CN" b="1" dirty="0">
                <a:effectLst>
                  <a:outerShdw blurRad="38100" dist="38100" dir="2700000" algn="tl">
                    <a:srgbClr val="000000">
                      <a:alpha val="43137"/>
                    </a:srgbClr>
                  </a:outerShdw>
                </a:effectLst>
              </a:rPr>
              <a:t>Book </a:t>
            </a:r>
            <a:r>
              <a:rPr lang="en-US" altLang="zh-CN" b="1" i="1" dirty="0">
                <a:effectLst>
                  <a:outerShdw blurRad="38100" dist="38100" dir="2700000" algn="tl">
                    <a:srgbClr val="000000">
                      <a:alpha val="43137"/>
                    </a:srgbClr>
                  </a:outerShdw>
                </a:effectLst>
              </a:rPr>
              <a:t>Exchange</a:t>
            </a:r>
            <a:endParaRPr lang="zh-CN" altLang="en-US" b="1" i="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5DB38CF5-4725-45FC-A0AA-1F66AC61ED14}"/>
              </a:ext>
            </a:extLst>
          </p:cNvPr>
          <p:cNvSpPr>
            <a:spLocks noGrp="1"/>
          </p:cNvSpPr>
          <p:nvPr>
            <p:ph type="subTitle" idx="1"/>
          </p:nvPr>
        </p:nvSpPr>
        <p:spPr>
          <a:xfrm>
            <a:off x="1458294" y="1734910"/>
            <a:ext cx="9144000" cy="564779"/>
          </a:xfrm>
        </p:spPr>
        <p:txBody>
          <a:bodyPr/>
          <a:lstStyle/>
          <a:p>
            <a:r>
              <a:rPr lang="en-US" altLang="zh-CN" dirty="0"/>
              <a:t>A web service for exchanging second-hand books</a:t>
            </a:r>
            <a:endParaRPr lang="zh-CN" altLang="en-US" dirty="0"/>
          </a:p>
        </p:txBody>
      </p:sp>
      <p:sp>
        <p:nvSpPr>
          <p:cNvPr id="5" name="TextBox 4">
            <a:extLst>
              <a:ext uri="{FF2B5EF4-FFF2-40B4-BE49-F238E27FC236}">
                <a16:creationId xmlns:a16="http://schemas.microsoft.com/office/drawing/2014/main" id="{8364F89D-F8DC-6482-FF7B-CB2E0773A04F}"/>
              </a:ext>
            </a:extLst>
          </p:cNvPr>
          <p:cNvSpPr txBox="1"/>
          <p:nvPr/>
        </p:nvSpPr>
        <p:spPr>
          <a:xfrm>
            <a:off x="1225131" y="3059668"/>
            <a:ext cx="6096912" cy="369332"/>
          </a:xfrm>
          <a:prstGeom prst="rect">
            <a:avLst/>
          </a:prstGeom>
          <a:noFill/>
        </p:spPr>
        <p:txBody>
          <a:bodyPr wrap="square">
            <a:spAutoFit/>
          </a:bodyPr>
          <a:lstStyle/>
          <a:p>
            <a:r>
              <a:rPr lang="en-US" altLang="zh-CN" sz="1800" dirty="0"/>
              <a:t>Motivation &amp; Main Functions:</a:t>
            </a:r>
            <a:endParaRPr lang="zh-CN" altLang="en-US" dirty="0"/>
          </a:p>
        </p:txBody>
      </p:sp>
    </p:spTree>
    <p:extLst>
      <p:ext uri="{BB962C8B-B14F-4D97-AF65-F5344CB8AC3E}">
        <p14:creationId xmlns:p14="http://schemas.microsoft.com/office/powerpoint/2010/main" val="187067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4422-890A-4ACF-BA33-FE39F4EAEF58}"/>
              </a:ext>
            </a:extLst>
          </p:cNvPr>
          <p:cNvSpPr>
            <a:spLocks noGrp="1"/>
          </p:cNvSpPr>
          <p:nvPr>
            <p:ph type="ctrTitle"/>
          </p:nvPr>
        </p:nvSpPr>
        <p:spPr>
          <a:xfrm>
            <a:off x="1524000" y="0"/>
            <a:ext cx="9144000" cy="794044"/>
          </a:xfrm>
        </p:spPr>
        <p:txBody>
          <a:bodyPr>
            <a:noAutofit/>
          </a:bodyPr>
          <a:lstStyle/>
          <a:p>
            <a:r>
              <a:rPr lang="en-US" altLang="zh-CN" sz="4000" dirty="0"/>
              <a:t>Structure Overview</a:t>
            </a:r>
            <a:endParaRPr lang="zh-CN" altLang="en-US" sz="4000" dirty="0"/>
          </a:p>
        </p:txBody>
      </p:sp>
    </p:spTree>
    <p:extLst>
      <p:ext uri="{BB962C8B-B14F-4D97-AF65-F5344CB8AC3E}">
        <p14:creationId xmlns:p14="http://schemas.microsoft.com/office/powerpoint/2010/main" val="114626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4422-890A-4ACF-BA33-FE39F4EAEF58}"/>
              </a:ext>
            </a:extLst>
          </p:cNvPr>
          <p:cNvSpPr>
            <a:spLocks noGrp="1"/>
          </p:cNvSpPr>
          <p:nvPr>
            <p:ph type="ctrTitle"/>
          </p:nvPr>
        </p:nvSpPr>
        <p:spPr>
          <a:xfrm>
            <a:off x="1524000" y="1"/>
            <a:ext cx="9144000" cy="1023908"/>
          </a:xfrm>
        </p:spPr>
        <p:txBody>
          <a:bodyPr>
            <a:normAutofit/>
          </a:bodyPr>
          <a:lstStyle/>
          <a:p>
            <a:r>
              <a:rPr lang="en-US" altLang="zh-CN" sz="4000" dirty="0"/>
              <a:t>Front-End</a:t>
            </a:r>
            <a:endParaRPr lang="zh-CN" altLang="en-US" sz="4000" dirty="0"/>
          </a:p>
        </p:txBody>
      </p:sp>
      <p:sp>
        <p:nvSpPr>
          <p:cNvPr id="3" name="TextBox 2">
            <a:extLst>
              <a:ext uri="{FF2B5EF4-FFF2-40B4-BE49-F238E27FC236}">
                <a16:creationId xmlns:a16="http://schemas.microsoft.com/office/drawing/2014/main" id="{4D1C98AB-98A7-D877-475F-F0D2ACC1DE01}"/>
              </a:ext>
            </a:extLst>
          </p:cNvPr>
          <p:cNvSpPr txBox="1"/>
          <p:nvPr/>
        </p:nvSpPr>
        <p:spPr>
          <a:xfrm>
            <a:off x="1242927" y="1259353"/>
            <a:ext cx="9669643" cy="646331"/>
          </a:xfrm>
          <a:prstGeom prst="rect">
            <a:avLst/>
          </a:prstGeom>
          <a:noFill/>
        </p:spPr>
        <p:txBody>
          <a:bodyPr wrap="square" rtlCol="0">
            <a:spAutoFit/>
          </a:bodyPr>
          <a:lstStyle/>
          <a:p>
            <a:r>
              <a:rPr lang="en-US" altLang="zh-CN" dirty="0"/>
              <a:t>Login/Registration Panel</a:t>
            </a:r>
          </a:p>
          <a:p>
            <a:r>
              <a:rPr lang="en-US" altLang="zh-CN" dirty="0"/>
              <a:t>Donation Panel: The user can only donate a book when they have logged in.</a:t>
            </a:r>
            <a:endParaRPr lang="zh-CN" altLang="en-US" dirty="0"/>
          </a:p>
        </p:txBody>
      </p:sp>
    </p:spTree>
    <p:extLst>
      <p:ext uri="{BB962C8B-B14F-4D97-AF65-F5344CB8AC3E}">
        <p14:creationId xmlns:p14="http://schemas.microsoft.com/office/powerpoint/2010/main" val="367874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5FE837D-E5DB-5919-FE04-44BF5226CA28}"/>
              </a:ext>
            </a:extLst>
          </p:cNvPr>
          <p:cNvSpPr/>
          <p:nvPr/>
        </p:nvSpPr>
        <p:spPr>
          <a:xfrm>
            <a:off x="498266" y="947358"/>
            <a:ext cx="5130496" cy="565055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290B4422-890A-4ACF-BA33-FE39F4EAEF58}"/>
              </a:ext>
            </a:extLst>
          </p:cNvPr>
          <p:cNvSpPr>
            <a:spLocks noGrp="1"/>
          </p:cNvSpPr>
          <p:nvPr>
            <p:ph type="ctrTitle"/>
          </p:nvPr>
        </p:nvSpPr>
        <p:spPr>
          <a:xfrm>
            <a:off x="1392589" y="0"/>
            <a:ext cx="9144000" cy="947357"/>
          </a:xfrm>
        </p:spPr>
        <p:txBody>
          <a:bodyPr>
            <a:normAutofit/>
          </a:bodyPr>
          <a:lstStyle/>
          <a:p>
            <a:r>
              <a:rPr lang="en-US" altLang="zh-CN" sz="4000" dirty="0"/>
              <a:t>Donate &amp; Request a second-hand book</a:t>
            </a:r>
            <a:endParaRPr lang="zh-CN" altLang="en-US" sz="4000" dirty="0"/>
          </a:p>
        </p:txBody>
      </p:sp>
      <p:sp>
        <p:nvSpPr>
          <p:cNvPr id="3" name="TextBox 2">
            <a:extLst>
              <a:ext uri="{FF2B5EF4-FFF2-40B4-BE49-F238E27FC236}">
                <a16:creationId xmlns:a16="http://schemas.microsoft.com/office/drawing/2014/main" id="{17463EC7-20E1-9D15-BD5D-054D0462CA79}"/>
              </a:ext>
            </a:extLst>
          </p:cNvPr>
          <p:cNvSpPr txBox="1"/>
          <p:nvPr/>
        </p:nvSpPr>
        <p:spPr>
          <a:xfrm>
            <a:off x="665267" y="5161123"/>
            <a:ext cx="4796494"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solidFill>
                  <a:schemeClr val="bg1"/>
                </a:solidFill>
              </a:rPr>
              <a:t>Using API Gateway to pass the photos directly to a S3 bucket</a:t>
            </a:r>
          </a:p>
          <a:p>
            <a:pPr marL="285750" indent="-285750">
              <a:buFont typeface="Arial" panose="020B0604020202020204" pitchFamily="34" charset="0"/>
              <a:buChar char="•"/>
            </a:pPr>
            <a:r>
              <a:rPr lang="en-US" altLang="zh-CN" sz="1200" dirty="0">
                <a:solidFill>
                  <a:schemeClr val="bg1"/>
                </a:solidFill>
              </a:rPr>
              <a:t>Using a Lambda Function to add the donation information to DynamoDB and OpenSearch.</a:t>
            </a:r>
          </a:p>
          <a:p>
            <a:pPr marL="285750" indent="-285750">
              <a:buFont typeface="Arial" panose="020B0604020202020204" pitchFamily="34" charset="0"/>
              <a:buChar char="•"/>
            </a:pPr>
            <a:r>
              <a:rPr lang="en-US" altLang="zh-CN" sz="1200" dirty="0">
                <a:solidFill>
                  <a:schemeClr val="bg1"/>
                </a:solidFill>
              </a:rPr>
              <a:t>The lambda function automatically generates the genre information for the donated book by using Open Library API. This can</a:t>
            </a:r>
            <a:r>
              <a:rPr lang="zh-CN" altLang="en-US" sz="1200" dirty="0">
                <a:solidFill>
                  <a:schemeClr val="bg1"/>
                </a:solidFill>
              </a:rPr>
              <a:t> </a:t>
            </a:r>
            <a:r>
              <a:rPr lang="en-US" altLang="zh-CN" sz="1200" dirty="0">
                <a:solidFill>
                  <a:schemeClr val="bg1"/>
                </a:solidFill>
              </a:rPr>
              <a:t>help other users find the book they want by genre.</a:t>
            </a:r>
            <a:endParaRPr lang="zh-CN" altLang="en-US" sz="1200" dirty="0">
              <a:solidFill>
                <a:schemeClr val="bg1"/>
              </a:solidFill>
            </a:endParaRPr>
          </a:p>
        </p:txBody>
      </p:sp>
      <p:pic>
        <p:nvPicPr>
          <p:cNvPr id="6" name="Picture 5">
            <a:extLst>
              <a:ext uri="{FF2B5EF4-FFF2-40B4-BE49-F238E27FC236}">
                <a16:creationId xmlns:a16="http://schemas.microsoft.com/office/drawing/2014/main" id="{CBDFCF6D-DC62-DED4-F273-DB87B144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222" y="1919401"/>
            <a:ext cx="2968417" cy="3096309"/>
          </a:xfrm>
          <a:prstGeom prst="rect">
            <a:avLst/>
          </a:prstGeom>
        </p:spPr>
      </p:pic>
      <p:sp>
        <p:nvSpPr>
          <p:cNvPr id="7" name="TextBox 6">
            <a:extLst>
              <a:ext uri="{FF2B5EF4-FFF2-40B4-BE49-F238E27FC236}">
                <a16:creationId xmlns:a16="http://schemas.microsoft.com/office/drawing/2014/main" id="{A379F5CD-A9D7-C52E-B67E-BFF5FD9A84F1}"/>
              </a:ext>
            </a:extLst>
          </p:cNvPr>
          <p:cNvSpPr txBox="1"/>
          <p:nvPr/>
        </p:nvSpPr>
        <p:spPr>
          <a:xfrm>
            <a:off x="2427449" y="1226423"/>
            <a:ext cx="1394415" cy="461665"/>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Donate</a:t>
            </a:r>
            <a:endParaRPr lang="zh-CN" altLang="en-US" sz="2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7305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4422-890A-4ACF-BA33-FE39F4EAEF58}"/>
              </a:ext>
            </a:extLst>
          </p:cNvPr>
          <p:cNvSpPr>
            <a:spLocks noGrp="1"/>
          </p:cNvSpPr>
          <p:nvPr>
            <p:ph type="ctrTitle"/>
          </p:nvPr>
        </p:nvSpPr>
        <p:spPr>
          <a:xfrm>
            <a:off x="1524000" y="0"/>
            <a:ext cx="9144000" cy="947357"/>
          </a:xfrm>
        </p:spPr>
        <p:txBody>
          <a:bodyPr>
            <a:normAutofit/>
          </a:bodyPr>
          <a:lstStyle/>
          <a:p>
            <a:r>
              <a:rPr lang="en-US" altLang="zh-CN" sz="4000" dirty="0"/>
              <a:t>Search for a donated book</a:t>
            </a:r>
            <a:endParaRPr lang="zh-CN" altLang="en-US" sz="4000" dirty="0"/>
          </a:p>
        </p:txBody>
      </p:sp>
    </p:spTree>
    <p:extLst>
      <p:ext uri="{BB962C8B-B14F-4D97-AF65-F5344CB8AC3E}">
        <p14:creationId xmlns:p14="http://schemas.microsoft.com/office/powerpoint/2010/main" val="3465263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4422-890A-4ACF-BA33-FE39F4EAEF58}"/>
              </a:ext>
            </a:extLst>
          </p:cNvPr>
          <p:cNvSpPr>
            <a:spLocks noGrp="1"/>
          </p:cNvSpPr>
          <p:nvPr>
            <p:ph type="ctrTitle"/>
          </p:nvPr>
        </p:nvSpPr>
        <p:spPr>
          <a:xfrm>
            <a:off x="1376163" y="224493"/>
            <a:ext cx="9144000" cy="947357"/>
          </a:xfrm>
        </p:spPr>
        <p:txBody>
          <a:bodyPr>
            <a:normAutofit fontScale="90000"/>
          </a:bodyPr>
          <a:lstStyle/>
          <a:p>
            <a:r>
              <a:rPr lang="en-US" altLang="zh-CN" sz="4000" dirty="0"/>
              <a:t>Show user’s</a:t>
            </a:r>
            <a:r>
              <a:rPr lang="zh-CN" altLang="en-US" sz="4000" dirty="0"/>
              <a:t> </a:t>
            </a:r>
            <a:r>
              <a:rPr lang="en-US" altLang="zh-CN" sz="4000" dirty="0"/>
              <a:t>information &amp; add a book to a user’s favorite list</a:t>
            </a:r>
            <a:endParaRPr lang="zh-CN" altLang="en-US" sz="4000" dirty="0"/>
          </a:p>
        </p:txBody>
      </p:sp>
    </p:spTree>
    <p:extLst>
      <p:ext uri="{BB962C8B-B14F-4D97-AF65-F5344CB8AC3E}">
        <p14:creationId xmlns:p14="http://schemas.microsoft.com/office/powerpoint/2010/main" val="412372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B4422-890A-4ACF-BA33-FE39F4EAEF58}"/>
              </a:ext>
            </a:extLst>
          </p:cNvPr>
          <p:cNvSpPr>
            <a:spLocks noGrp="1"/>
          </p:cNvSpPr>
          <p:nvPr>
            <p:ph type="ctrTitle"/>
          </p:nvPr>
        </p:nvSpPr>
        <p:spPr>
          <a:xfrm>
            <a:off x="1376163" y="224493"/>
            <a:ext cx="9144000" cy="947357"/>
          </a:xfrm>
        </p:spPr>
        <p:txBody>
          <a:bodyPr>
            <a:normAutofit/>
          </a:bodyPr>
          <a:lstStyle/>
          <a:p>
            <a:r>
              <a:rPr lang="en-US" altLang="zh-CN" sz="4000" dirty="0"/>
              <a:t>Some Design Choice</a:t>
            </a:r>
            <a:endParaRPr lang="zh-CN" altLang="en-US" sz="4000" dirty="0"/>
          </a:p>
        </p:txBody>
      </p:sp>
      <p:sp>
        <p:nvSpPr>
          <p:cNvPr id="3" name="TextBox 2">
            <a:extLst>
              <a:ext uri="{FF2B5EF4-FFF2-40B4-BE49-F238E27FC236}">
                <a16:creationId xmlns:a16="http://schemas.microsoft.com/office/drawing/2014/main" id="{4FDAB2DD-1894-2C1D-36C0-D6CBC2D59FFE}"/>
              </a:ext>
            </a:extLst>
          </p:cNvPr>
          <p:cNvSpPr txBox="1"/>
          <p:nvPr/>
        </p:nvSpPr>
        <p:spPr>
          <a:xfrm>
            <a:off x="574922" y="1242927"/>
            <a:ext cx="10184335" cy="1785104"/>
          </a:xfrm>
          <a:prstGeom prst="rect">
            <a:avLst/>
          </a:prstGeom>
          <a:noFill/>
        </p:spPr>
        <p:txBody>
          <a:bodyPr wrap="square" rtlCol="0">
            <a:spAutoFit/>
          </a:bodyPr>
          <a:lstStyle/>
          <a:p>
            <a:r>
              <a:rPr lang="en-US" altLang="zh-CN" dirty="0"/>
              <a:t>Although we can link user’s account and their information directly in Cognito (which is convenient and good for keeping user’s information secure!), we decided to use DynamoDB to store the users’ non-sensitive information, rather than storing them in Cognito.</a:t>
            </a:r>
          </a:p>
          <a:p>
            <a:r>
              <a:rPr lang="en-US" altLang="zh-CN" sz="1400" dirty="0"/>
              <a:t>-   The attributes stored in Cognito has to be key-value(string) pair, not good for complicated data structures.</a:t>
            </a:r>
          </a:p>
          <a:p>
            <a:pPr marL="285750" indent="-285750">
              <a:buFontTx/>
              <a:buChar char="-"/>
            </a:pPr>
            <a:r>
              <a:rPr lang="en-US" altLang="zh-CN" sz="1400" dirty="0"/>
              <a:t>We need to store many users’ requested/donate books, this list could be large and Cognito is not scalable as the DynamoDB.</a:t>
            </a:r>
          </a:p>
          <a:p>
            <a:pPr marL="285750" indent="-285750">
              <a:buFontTx/>
              <a:buChar char="-"/>
            </a:pPr>
            <a:r>
              <a:rPr lang="en-US" altLang="zh-CN" sz="1400" dirty="0"/>
              <a:t>The DynamoDB can handle query much more efficient than Cognito</a:t>
            </a:r>
          </a:p>
          <a:p>
            <a:pPr marL="285750" indent="-285750">
              <a:buFontTx/>
              <a:buChar char="-"/>
            </a:pPr>
            <a:r>
              <a:rPr lang="en-US" altLang="zh-CN" sz="1400" dirty="0"/>
              <a:t>We realized this is the pattern often done in the industry after searching the online information</a:t>
            </a:r>
          </a:p>
        </p:txBody>
      </p:sp>
    </p:spTree>
    <p:extLst>
      <p:ext uri="{BB962C8B-B14F-4D97-AF65-F5344CB8AC3E}">
        <p14:creationId xmlns:p14="http://schemas.microsoft.com/office/powerpoint/2010/main" val="601453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239</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等线</vt:lpstr>
      <vt:lpstr>等线 Light</vt:lpstr>
      <vt:lpstr>Arial</vt:lpstr>
      <vt:lpstr>Arial Black</vt:lpstr>
      <vt:lpstr>Office Theme</vt:lpstr>
      <vt:lpstr>Book Exchange</vt:lpstr>
      <vt:lpstr>Structure Overview</vt:lpstr>
      <vt:lpstr>Front-End</vt:lpstr>
      <vt:lpstr>Donate &amp; Request a second-hand book</vt:lpstr>
      <vt:lpstr>Search for a donated book</vt:lpstr>
      <vt:lpstr>Show user’s information &amp; add a book to a user’s favorite list</vt:lpstr>
      <vt:lpstr>Some Design Choice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Exchange</dc:title>
  <dc:creator>AAA Albert</dc:creator>
  <cp:lastModifiedBy>AAA Albert</cp:lastModifiedBy>
  <cp:revision>5</cp:revision>
  <dcterms:created xsi:type="dcterms:W3CDTF">2022-04-20T20:24:47Z</dcterms:created>
  <dcterms:modified xsi:type="dcterms:W3CDTF">2022-05-07T02:25:46Z</dcterms:modified>
</cp:coreProperties>
</file>