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660" r:id="rId1"/>
  </p:sldMasterIdLst>
  <p:notesMasterIdLst>
    <p:notesMasterId r:id="rId3"/>
  </p:notesMasterIdLst>
  <p:sldIdLst>
    <p:sldId id="271" r:id="rId2"/>
  </p:sldIdLst>
  <p:sldSz cx="9906000" cy="6858000" type="A4"/>
  <p:notesSz cx="6797675" cy="992822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3315"/>
    <a:srgbClr val="EBECF2"/>
    <a:srgbClr val="D3D3D4"/>
    <a:srgbClr val="F5F6FC"/>
    <a:srgbClr val="FFBD00"/>
    <a:srgbClr val="D7DCFA"/>
    <a:srgbClr val="162CA6"/>
    <a:srgbClr val="FFFFFF"/>
    <a:srgbClr val="4665F0"/>
    <a:srgbClr val="4767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03447BB-5D67-496B-8E87-E561075AD55C}" styleName="어두운 스타일 1 - 강조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58" autoAdjust="0"/>
    <p:restoredTop sz="94694"/>
  </p:normalViewPr>
  <p:slideViewPr>
    <p:cSldViewPr snapToGrid="0" snapToObjects="1">
      <p:cViewPr varScale="1">
        <p:scale>
          <a:sx n="81" d="100"/>
          <a:sy n="81" d="100"/>
        </p:scale>
        <p:origin x="1531" y="53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4B8F5B-5E33-3A4D-B5DD-DBB39E83336B}" type="datetimeFigureOut">
              <a:rPr kumimoji="1" lang="ko-Kore-KR" altLang="en-US" smtClean="0"/>
              <a:t>09/28/2022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81075" y="1241425"/>
            <a:ext cx="48355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96C687-EA18-284E-AC39-902A3D4509D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017563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B76CC2CF-D8B2-4729-9E28-DF0D845F6404}"/>
              </a:ext>
            </a:extLst>
          </p:cNvPr>
          <p:cNvSpPr/>
          <p:nvPr userDrawn="1"/>
        </p:nvSpPr>
        <p:spPr>
          <a:xfrm>
            <a:off x="0" y="0"/>
            <a:ext cx="9906000" cy="720000"/>
          </a:xfrm>
          <a:prstGeom prst="rect">
            <a:avLst/>
          </a:prstGeom>
          <a:solidFill>
            <a:srgbClr val="162D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3990A051-84B5-4849-B695-57872BEEF727}"/>
              </a:ext>
            </a:extLst>
          </p:cNvPr>
          <p:cNvSpPr txBox="1">
            <a:spLocks/>
          </p:cNvSpPr>
          <p:nvPr userDrawn="1"/>
        </p:nvSpPr>
        <p:spPr>
          <a:xfrm>
            <a:off x="3581400" y="6548282"/>
            <a:ext cx="2743200" cy="24070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73BFA2-45FF-424F-ADFE-DF3B9EC9232B}" type="slidenum">
              <a:rPr lang="ko-KR" altLang="en-US" sz="1000" b="1" spc="-20" baseline="0" smtClean="0">
                <a:solidFill>
                  <a:schemeClr val="bg1">
                    <a:lumMod val="50000"/>
                  </a:schemeClr>
                </a:solidFill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ko-KR" altLang="en-US" sz="1000" b="0" spc="-20" baseline="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4844707-8EFB-5D12-45D5-B287D53DB9B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2019" y="6548282"/>
            <a:ext cx="1073218" cy="216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68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[R] 24">
            <a:extLst>
              <a:ext uri="{FF2B5EF4-FFF2-40B4-BE49-F238E27FC236}">
                <a16:creationId xmlns:a16="http://schemas.microsoft.com/office/drawing/2014/main" id="{4E7C0035-880C-46F6-A227-CE682555CEA7}"/>
              </a:ext>
            </a:extLst>
          </p:cNvPr>
          <p:cNvCxnSpPr>
            <a:cxnSpLocks/>
          </p:cNvCxnSpPr>
          <p:nvPr userDrawn="1"/>
        </p:nvCxnSpPr>
        <p:spPr>
          <a:xfrm>
            <a:off x="431800" y="850900"/>
            <a:ext cx="9224075" cy="0"/>
          </a:xfrm>
          <a:prstGeom prst="line">
            <a:avLst/>
          </a:prstGeom>
          <a:ln w="6350">
            <a:solidFill>
              <a:srgbClr val="D0D0D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7" name="그룹 6">
            <a:extLst>
              <a:ext uri="{FF2B5EF4-FFF2-40B4-BE49-F238E27FC236}">
                <a16:creationId xmlns:a16="http://schemas.microsoft.com/office/drawing/2014/main" id="{BCAFE82A-15F4-4066-86FC-ABD2B689E727}"/>
              </a:ext>
            </a:extLst>
          </p:cNvPr>
          <p:cNvGrpSpPr/>
          <p:nvPr userDrawn="1"/>
        </p:nvGrpSpPr>
        <p:grpSpPr>
          <a:xfrm>
            <a:off x="0" y="3"/>
            <a:ext cx="177800" cy="6857997"/>
            <a:chOff x="-5451" y="-3847"/>
            <a:chExt cx="177800" cy="6857997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737FBEA0-BC89-4C54-835B-BB063FC7DD76}"/>
                </a:ext>
              </a:extLst>
            </p:cNvPr>
            <p:cNvSpPr/>
            <p:nvPr/>
          </p:nvSpPr>
          <p:spPr>
            <a:xfrm>
              <a:off x="-5451" y="0"/>
              <a:ext cx="176713" cy="6854150"/>
            </a:xfrm>
            <a:prstGeom prst="rect">
              <a:avLst/>
            </a:prstGeom>
            <a:solidFill>
              <a:srgbClr val="314F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9" name="자유형 180">
              <a:extLst>
                <a:ext uri="{FF2B5EF4-FFF2-40B4-BE49-F238E27FC236}">
                  <a16:creationId xmlns:a16="http://schemas.microsoft.com/office/drawing/2014/main" id="{5D35B14A-9E4C-46C0-AB8F-B8DC1DD2AC52}"/>
                </a:ext>
              </a:extLst>
            </p:cNvPr>
            <p:cNvSpPr/>
            <p:nvPr/>
          </p:nvSpPr>
          <p:spPr>
            <a:xfrm>
              <a:off x="-5451" y="-3847"/>
              <a:ext cx="177800" cy="829168"/>
            </a:xfrm>
            <a:custGeom>
              <a:avLst/>
              <a:gdLst>
                <a:gd name="connsiteX0" fmla="*/ 0 w 177800"/>
                <a:gd name="connsiteY0" fmla="*/ 0 h 829168"/>
                <a:gd name="connsiteX1" fmla="*/ 177800 w 177800"/>
                <a:gd name="connsiteY1" fmla="*/ 0 h 829168"/>
                <a:gd name="connsiteX2" fmla="*/ 177800 w 177800"/>
                <a:gd name="connsiteY2" fmla="*/ 829168 h 829168"/>
                <a:gd name="connsiteX3" fmla="*/ 0 w 177800"/>
                <a:gd name="connsiteY3" fmla="*/ 592229 h 829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7800" h="829168">
                  <a:moveTo>
                    <a:pt x="0" y="0"/>
                  </a:moveTo>
                  <a:lnTo>
                    <a:pt x="177800" y="0"/>
                  </a:lnTo>
                  <a:lnTo>
                    <a:pt x="177800" y="829168"/>
                  </a:lnTo>
                  <a:lnTo>
                    <a:pt x="0" y="592229"/>
                  </a:lnTo>
                  <a:close/>
                </a:path>
              </a:pathLst>
            </a:custGeom>
            <a:solidFill>
              <a:srgbClr val="162D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0" name="자유형 181">
              <a:extLst>
                <a:ext uri="{FF2B5EF4-FFF2-40B4-BE49-F238E27FC236}">
                  <a16:creationId xmlns:a16="http://schemas.microsoft.com/office/drawing/2014/main" id="{F3358993-4E57-4465-AC21-07C7ED79EC81}"/>
                </a:ext>
              </a:extLst>
            </p:cNvPr>
            <p:cNvSpPr/>
            <p:nvPr/>
          </p:nvSpPr>
          <p:spPr>
            <a:xfrm>
              <a:off x="-5451" y="576200"/>
              <a:ext cx="177800" cy="378661"/>
            </a:xfrm>
            <a:custGeom>
              <a:avLst/>
              <a:gdLst>
                <a:gd name="connsiteX0" fmla="*/ 0 w 177800"/>
                <a:gd name="connsiteY0" fmla="*/ 0 h 378661"/>
                <a:gd name="connsiteX1" fmla="*/ 177800 w 177800"/>
                <a:gd name="connsiteY1" fmla="*/ 236940 h 378661"/>
                <a:gd name="connsiteX2" fmla="*/ 177800 w 177800"/>
                <a:gd name="connsiteY2" fmla="*/ 378661 h 378661"/>
                <a:gd name="connsiteX3" fmla="*/ 0 w 177800"/>
                <a:gd name="connsiteY3" fmla="*/ 141721 h 378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7800" h="378661">
                  <a:moveTo>
                    <a:pt x="0" y="0"/>
                  </a:moveTo>
                  <a:lnTo>
                    <a:pt x="177800" y="236940"/>
                  </a:lnTo>
                  <a:lnTo>
                    <a:pt x="177800" y="378661"/>
                  </a:lnTo>
                  <a:lnTo>
                    <a:pt x="0" y="141721"/>
                  </a:lnTo>
                  <a:close/>
                </a:path>
              </a:pathLst>
            </a:custGeom>
            <a:solidFill>
              <a:srgbClr val="4767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ko-Kore-KR" altLang="en-US" dirty="0"/>
            </a:p>
          </p:txBody>
        </p:sp>
      </p:grpSp>
      <p:pic>
        <p:nvPicPr>
          <p:cNvPr id="15" name="그림 14" descr="텍스트, 시계, 클립아트이(가) 표시된 사진&#10;&#10;자동 생성된 설명">
            <a:extLst>
              <a:ext uri="{FF2B5EF4-FFF2-40B4-BE49-F238E27FC236}">
                <a16:creationId xmlns:a16="http://schemas.microsoft.com/office/drawing/2014/main" id="{52495E4D-0FDF-49ED-B433-DE0BC38E002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957275" y="316799"/>
            <a:ext cx="673200" cy="286110"/>
          </a:xfrm>
          <a:prstGeom prst="rect">
            <a:avLst/>
          </a:prstGeom>
        </p:spPr>
      </p:pic>
      <p:sp>
        <p:nvSpPr>
          <p:cNvPr id="18" name="슬라이드 번호 개체 틀 5">
            <a:extLst>
              <a:ext uri="{FF2B5EF4-FFF2-40B4-BE49-F238E27FC236}">
                <a16:creationId xmlns:a16="http://schemas.microsoft.com/office/drawing/2014/main" id="{18B8DD5C-1FE4-4BA0-9A6F-1C31899B9DA8}"/>
              </a:ext>
            </a:extLst>
          </p:cNvPr>
          <p:cNvSpPr txBox="1">
            <a:spLocks/>
          </p:cNvSpPr>
          <p:nvPr userDrawn="1"/>
        </p:nvSpPr>
        <p:spPr>
          <a:xfrm>
            <a:off x="3581400" y="6548282"/>
            <a:ext cx="2743200" cy="24070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73BFA2-45FF-424F-ADFE-DF3B9EC9232B}" type="slidenum">
              <a:rPr lang="ko-KR" altLang="en-US" sz="1000" b="1" spc="-20" baseline="0" smtClean="0">
                <a:solidFill>
                  <a:schemeClr val="bg1">
                    <a:lumMod val="50000"/>
                  </a:schemeClr>
                </a:solidFill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ko-KR" altLang="en-US" sz="1000" b="0" spc="-20" baseline="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4351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62E719-EA99-8640-BA06-8005D83215FC}" type="datetimeFigureOut">
              <a:rPr kumimoji="1" lang="ko-Kore-KR" altLang="en-US" smtClean="0"/>
              <a:t>09/28/2022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26F6BC-592A-D642-AC33-7E3927747EA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21431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7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Box 62">
            <a:extLst>
              <a:ext uri="{FF2B5EF4-FFF2-40B4-BE49-F238E27FC236}">
                <a16:creationId xmlns:a16="http://schemas.microsoft.com/office/drawing/2014/main" id="{84EC5DE8-AB09-8245-BA81-FAFBB7B59E07}"/>
              </a:ext>
            </a:extLst>
          </p:cNvPr>
          <p:cNvSpPr txBox="1"/>
          <p:nvPr/>
        </p:nvSpPr>
        <p:spPr>
          <a:xfrm>
            <a:off x="115891" y="217481"/>
            <a:ext cx="36808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Pretendard SemiBold" panose="02000503000000020004" pitchFamily="2" charset="-127"/>
              </a:rPr>
              <a:t>■  </a:t>
            </a:r>
            <a:r>
              <a:rPr lang="en-US" altLang="ko-KR" sz="2000" b="1" dirty="0">
                <a:solidFill>
                  <a:schemeClr val="bg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Pretendard SemiBold" panose="02000503000000020004" pitchFamily="2" charset="-127"/>
              </a:rPr>
              <a:t>(</a:t>
            </a:r>
            <a:r>
              <a:rPr lang="ko-KR" altLang="en-US" sz="2000" b="1" dirty="0">
                <a:solidFill>
                  <a:schemeClr val="bg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Pretendard SemiBold" panose="02000503000000020004" pitchFamily="2" charset="-127"/>
              </a:rPr>
              <a:t>개인별</a:t>
            </a:r>
            <a:r>
              <a:rPr lang="en-US" altLang="ko-KR" sz="2000" b="1" dirty="0">
                <a:solidFill>
                  <a:schemeClr val="bg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Pretendard SemiBold" panose="02000503000000020004" pitchFamily="2" charset="-127"/>
              </a:rPr>
              <a:t>) </a:t>
            </a:r>
            <a:r>
              <a:rPr lang="ko-KR" altLang="en-US" sz="2000" b="1" dirty="0">
                <a:solidFill>
                  <a:schemeClr val="bg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Pretendard SemiBold" panose="02000503000000020004" pitchFamily="2" charset="-127"/>
              </a:rPr>
              <a:t>데이터분석 사례 탐색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D79AAF-45BF-61B0-64BD-2AC6E415B367}"/>
              </a:ext>
            </a:extLst>
          </p:cNvPr>
          <p:cNvSpPr txBox="1"/>
          <p:nvPr/>
        </p:nvSpPr>
        <p:spPr>
          <a:xfrm>
            <a:off x="6513514" y="287256"/>
            <a:ext cx="33043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bg1">
                    <a:lumMod val="9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Remote Internship Program PBL</a:t>
            </a:r>
            <a:r>
              <a:rPr lang="ko-KR" altLang="en-US" sz="1400" b="1" dirty="0">
                <a:solidFill>
                  <a:schemeClr val="bg1">
                    <a:lumMod val="9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템플릿</a:t>
            </a: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75EB4B4E-079F-B7C8-1B2E-BC16CF24F6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0416857"/>
              </p:ext>
            </p:extLst>
          </p:nvPr>
        </p:nvGraphicFramePr>
        <p:xfrm>
          <a:off x="115891" y="835477"/>
          <a:ext cx="9472463" cy="5536938"/>
        </p:xfrm>
        <a:graphic>
          <a:graphicData uri="http://schemas.openxmlformats.org/drawingml/2006/table">
            <a:tbl>
              <a:tblPr/>
              <a:tblGrid>
                <a:gridCol w="1660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1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071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38100" marR="3810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1200" spc="-150" dirty="0" err="1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사례명</a:t>
                      </a:r>
                      <a:endParaRPr lang="ko-KR" altLang="en-US" sz="1000" b="1" kern="1200" spc="-15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rgbClr val="312C2E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38100" marR="3810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보스턴시의 도로파손 감지 시스템</a:t>
                      </a:r>
                      <a:r>
                        <a:rPr lang="en-US" altLang="ko-KR" sz="900" b="1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(Street Bump)</a:t>
                      </a:r>
                      <a:endParaRPr lang="ko-KR" altLang="en-US" sz="900" b="1" kern="1200" spc="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071">
                <a:tc>
                  <a:txBody>
                    <a:bodyPr/>
                    <a:lstStyle/>
                    <a:p>
                      <a:pPr marL="0" marR="38100" lvl="0" indent="0" algn="ctr" defTabSz="91397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None/>
                      </a:pPr>
                      <a:r>
                        <a:rPr lang="ko-KR" altLang="en-US" sz="1000" b="1" kern="1200" spc="-15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멘토링 팀</a:t>
                      </a:r>
                      <a:r>
                        <a:rPr lang="en-US" altLang="ko-KR" sz="1000" b="1" kern="1200" spc="-15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/</a:t>
                      </a:r>
                      <a:r>
                        <a:rPr lang="ko-KR" altLang="en-US" sz="1000" b="1" kern="1200" spc="-15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조</a:t>
                      </a:r>
                      <a:r>
                        <a:rPr lang="en-US" altLang="ko-KR" sz="1000" b="1" kern="1200" spc="-15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/</a:t>
                      </a:r>
                      <a:r>
                        <a:rPr lang="ko-KR" altLang="en-US" sz="1000" b="1" kern="1200" spc="-15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성명</a:t>
                      </a:r>
                    </a:p>
                  </a:txBody>
                  <a:tcPr marL="64770" marR="64770" marT="17907" marB="17907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38100" lvl="0" indent="0" algn="ctr" defTabSz="913970" rtl="0" eaLnBrk="1" fontAlgn="base" latinLnBrk="0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None/>
                        <a:tabLst/>
                        <a:defRPr/>
                      </a:pPr>
                      <a:r>
                        <a:rPr lang="ko-KR" altLang="en-US" sz="900" b="1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예시</a:t>
                      </a:r>
                      <a:r>
                        <a:rPr lang="en-US" altLang="ko-KR" sz="900" b="1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) Expert 3</a:t>
                      </a:r>
                      <a:r>
                        <a:rPr lang="ko-KR" altLang="en-US" sz="900" b="1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팀</a:t>
                      </a:r>
                      <a:r>
                        <a:rPr lang="en-US" altLang="ko-KR" sz="900" b="1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/1</a:t>
                      </a:r>
                      <a:r>
                        <a:rPr lang="ko-KR" altLang="en-US" sz="900" b="1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조</a:t>
                      </a:r>
                      <a:r>
                        <a:rPr lang="en-US" altLang="ko-KR" sz="900" b="1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/</a:t>
                      </a:r>
                      <a:r>
                        <a:rPr lang="ko-KR" altLang="en-US" sz="900" b="1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송민지</a:t>
                      </a:r>
                      <a:endParaRPr lang="en-US" altLang="ko-KR" sz="900" b="1" kern="1200" spc="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513833"/>
                  </a:ext>
                </a:extLst>
              </a:tr>
              <a:tr h="59655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38100" lvl="0" indent="0" algn="ctr" defTabSz="91397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None/>
                      </a:pPr>
                      <a:r>
                        <a:rPr lang="ko-KR" altLang="en-US" sz="1000" b="1" kern="1200" spc="-15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활용 데이터</a:t>
                      </a:r>
                    </a:p>
                  </a:txBody>
                  <a:tcPr marL="64770" marR="64770" marT="17907" marB="17907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38100" lvl="0" indent="0" algn="l" defTabSz="913970" rtl="0" eaLnBrk="1" fontAlgn="base" latinLnBrk="0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None/>
                      </a:pPr>
                      <a:r>
                        <a:rPr lang="ko-KR" altLang="en-US" sz="800" b="0" kern="1200" spc="5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나눔바른고딕OTF" panose="02020603020101020101" pitchFamily="18" charset="-127"/>
                          <a:cs typeface="+mn-cs"/>
                        </a:rPr>
                        <a:t>스마트폰의 센서 데이터</a:t>
                      </a:r>
                      <a:endParaRPr lang="en-US" sz="800" b="0" kern="1200" spc="5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marL="64770" marR="64770" marT="17907" marB="17907" anchor="ctr">
                    <a:lnL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2918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38100" lvl="0" indent="0" algn="ctr" defTabSz="91397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None/>
                      </a:pPr>
                      <a:r>
                        <a:rPr lang="ko-KR" altLang="en-US" sz="1000" b="1" kern="1200" spc="-15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데이터분석</a:t>
                      </a:r>
                      <a:endParaRPr lang="en-US" altLang="ko-KR" sz="1000" b="1" kern="1200" spc="-15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rgbClr val="312C2E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  <a:p>
                      <a:pPr marL="0" marR="38100" lvl="0" indent="0" algn="ctr" defTabSz="91397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None/>
                      </a:pPr>
                      <a:r>
                        <a:rPr lang="ko-KR" altLang="en-US" sz="1000" b="1" kern="1200" spc="-15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준비</a:t>
                      </a:r>
                      <a:r>
                        <a:rPr lang="en-US" altLang="ko-KR" sz="1000" b="1" kern="1200" spc="-15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/</a:t>
                      </a:r>
                      <a:r>
                        <a:rPr lang="ko-KR" altLang="en-US" sz="1000" b="1" kern="1200" spc="-15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과정</a:t>
                      </a:r>
                      <a:r>
                        <a:rPr lang="en-US" altLang="ko-KR" sz="1000" b="1" kern="1200" spc="-15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/</a:t>
                      </a:r>
                      <a:r>
                        <a:rPr lang="ko-KR" altLang="en-US" sz="1000" b="1" kern="1200" spc="-15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절차</a:t>
                      </a:r>
                      <a:endParaRPr lang="ko-KR" altLang="en-US" sz="600" kern="0" dirty="0">
                        <a:solidFill>
                          <a:prstClr val="black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38100" lvl="0" indent="0" algn="l" defTabSz="913970" rtl="0" eaLnBrk="1" fontAlgn="base" latinLnBrk="0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en-US" altLang="ko-KR" sz="800" b="0" kern="1200" spc="50" baseline="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나눔바른고딕OTF" panose="02020603020101020101" pitchFamily="18" charset="-127"/>
                        <a:cs typeface="+mn-cs"/>
                      </a:endParaRPr>
                    </a:p>
                    <a:p>
                      <a:pPr marL="0" marR="38100" lvl="0" indent="0" algn="l" defTabSz="913970" rtl="0" eaLnBrk="1" fontAlgn="base" latinLnBrk="0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800" b="0" kern="1200" spc="50" baseline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나눔바른고딕OTF" panose="02020603020101020101" pitchFamily="18" charset="-127"/>
                          <a:cs typeface="+mn-cs"/>
                        </a:rPr>
                        <a:t>보스턴시의 수많은 도로에서 발생하는 도로파손은 예측하기 힘들고</a:t>
                      </a:r>
                      <a:r>
                        <a:rPr lang="en-US" altLang="ko-KR" sz="800" b="0" kern="1200" spc="50" baseline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Cambria" panose="02040503050406030204" pitchFamily="18" charset="0"/>
                          <a:cs typeface="+mn-cs"/>
                        </a:rPr>
                        <a:t>,</a:t>
                      </a:r>
                      <a:r>
                        <a:rPr lang="ko-KR" altLang="en-US" sz="800" b="0" kern="1200" spc="50" baseline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나눔바른고딕OTF" panose="02020603020101020101" pitchFamily="18" charset="-127"/>
                          <a:cs typeface="+mn-cs"/>
                        </a:rPr>
                        <a:t> 도로파손을 직접 눈으로 확인하고 정보를 수집하는데 소요되는 인력과 예산 또한 만만치 않다</a:t>
                      </a:r>
                      <a:r>
                        <a:rPr lang="en-US" altLang="ko-KR" sz="800" b="0" kern="1200" spc="50" baseline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Cambria" panose="02040503050406030204" pitchFamily="18" charset="0"/>
                          <a:cs typeface="+mn-cs"/>
                        </a:rPr>
                        <a:t>. </a:t>
                      </a:r>
                      <a:r>
                        <a:rPr lang="ko-KR" altLang="en-US" sz="800" b="0" kern="1200" spc="50" baseline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나눔바른고딕OTF" panose="02020603020101020101" pitchFamily="18" charset="-127"/>
                          <a:cs typeface="+mn-cs"/>
                        </a:rPr>
                        <a:t>이를 개선하기 위해 </a:t>
                      </a:r>
                      <a:r>
                        <a:rPr lang="en-US" altLang="ko-KR" sz="800" b="0" kern="1200" spc="50" baseline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Cambria" panose="02040503050406030204" pitchFamily="18" charset="0"/>
                          <a:cs typeface="+mn-cs"/>
                        </a:rPr>
                        <a:t>GPS</a:t>
                      </a:r>
                      <a:r>
                        <a:rPr lang="ko-KR" altLang="en-US" sz="800" b="0" kern="1200" spc="50" baseline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나눔바른고딕OTF" panose="02020603020101020101" pitchFamily="18" charset="-127"/>
                          <a:cs typeface="+mn-cs"/>
                        </a:rPr>
                        <a:t>와 센서 등을 활용하여 자동으로 도로파손을 감지하는 스마트폰 어플리케이션 시스템을 활용하고자 하였다</a:t>
                      </a:r>
                      <a:r>
                        <a:rPr lang="en-US" altLang="ko-KR" sz="800" b="0" kern="1200" spc="50" baseline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Cambria" panose="02040503050406030204" pitchFamily="18" charset="0"/>
                          <a:cs typeface="+mn-cs"/>
                        </a:rPr>
                        <a:t>. </a:t>
                      </a:r>
                    </a:p>
                    <a:p>
                      <a:pPr marL="0" marR="38100" lvl="0" indent="0" algn="l" defTabSz="913970" rtl="0" eaLnBrk="1" fontAlgn="base" latinLnBrk="0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800" b="0" kern="1200" spc="50" baseline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Cambria" panose="02040503050406030204" pitchFamily="18" charset="0"/>
                          <a:cs typeface="+mn-cs"/>
                        </a:rPr>
                        <a:t> </a:t>
                      </a:r>
                      <a:r>
                        <a:rPr lang="ko-KR" altLang="en-US" sz="800" b="0" kern="1200" spc="50" baseline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나눔바른고딕OTF" panose="02020603020101020101" pitchFamily="18" charset="-127"/>
                          <a:cs typeface="+mn-cs"/>
                        </a:rPr>
                        <a:t>미국의 벤처회사에서 개발된 </a:t>
                      </a:r>
                      <a:r>
                        <a:rPr lang="en-US" altLang="ko-KR" sz="800" b="0" kern="1200" spc="50" baseline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Cambria" panose="02040503050406030204" pitchFamily="18" charset="0"/>
                          <a:cs typeface="+mn-cs"/>
                        </a:rPr>
                        <a:t>Street Bump</a:t>
                      </a:r>
                      <a:r>
                        <a:rPr lang="ko-KR" altLang="en-US" sz="800" b="0" kern="1200" spc="50" baseline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나눔바른고딕OTF" panose="02020603020101020101" pitchFamily="18" charset="-127"/>
                          <a:cs typeface="+mn-cs"/>
                        </a:rPr>
                        <a:t>라는 모바일 앱을 시민들에게 무료로 제공하여</a:t>
                      </a:r>
                      <a:r>
                        <a:rPr lang="en-US" altLang="ko-KR" sz="800" b="0" kern="1200" spc="50" baseline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Cambria" panose="02040503050406030204" pitchFamily="18" charset="0"/>
                          <a:cs typeface="+mn-cs"/>
                        </a:rPr>
                        <a:t>,</a:t>
                      </a:r>
                      <a:r>
                        <a:rPr lang="ko-KR" altLang="en-US" sz="800" b="0" kern="1200" spc="50" baseline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나눔바른고딕OTF" panose="02020603020101020101" pitchFamily="18" charset="-127"/>
                          <a:cs typeface="+mn-cs"/>
                        </a:rPr>
                        <a:t> 운전자가 직접 주변 환경의 데이터를 수집하고 전송하는 </a:t>
                      </a:r>
                      <a:r>
                        <a:rPr lang="en-US" altLang="ko-KR" sz="800" b="0" kern="1200" spc="50" baseline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Cambria" panose="02040503050406030204" pitchFamily="18" charset="0"/>
                          <a:cs typeface="+mn-cs"/>
                        </a:rPr>
                        <a:t>‘</a:t>
                      </a:r>
                      <a:r>
                        <a:rPr lang="ko-KR" altLang="en-US" sz="800" b="0" kern="1200" spc="50" baseline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나눔바른고딕OTF" panose="02020603020101020101" pitchFamily="18" charset="-127"/>
                          <a:cs typeface="+mn-cs"/>
                        </a:rPr>
                        <a:t>인간 센서</a:t>
                      </a:r>
                      <a:r>
                        <a:rPr lang="en-US" altLang="ko-KR" sz="800" b="0" kern="1200" spc="50" baseline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Cambria" panose="02040503050406030204" pitchFamily="18" charset="0"/>
                          <a:cs typeface="+mn-cs"/>
                        </a:rPr>
                        <a:t>’</a:t>
                      </a:r>
                      <a:r>
                        <a:rPr lang="ko-KR" altLang="en-US" sz="800" b="0" kern="1200" spc="50" baseline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나눔바른고딕OTF" panose="02020603020101020101" pitchFamily="18" charset="-127"/>
                          <a:cs typeface="+mn-cs"/>
                        </a:rPr>
                        <a:t> 역할을 하게 되는 것이다</a:t>
                      </a:r>
                      <a:r>
                        <a:rPr lang="en-US" altLang="ko-KR" sz="800" b="0" kern="1200" spc="50" baseline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Cambria" panose="02040503050406030204" pitchFamily="18" charset="0"/>
                          <a:cs typeface="+mn-cs"/>
                        </a:rPr>
                        <a:t>. Street Bump</a:t>
                      </a:r>
                      <a:r>
                        <a:rPr lang="ko-KR" altLang="en-US" sz="800" b="0" kern="1200" spc="50" baseline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나눔바른고딕OTF" panose="02020603020101020101" pitchFamily="18" charset="-127"/>
                          <a:cs typeface="+mn-cs"/>
                        </a:rPr>
                        <a:t>는 차가 도로가 파손된 곳을 지나가게 되면 스마트폰의 </a:t>
                      </a:r>
                      <a:r>
                        <a:rPr lang="en-US" altLang="ko-KR" sz="800" b="0" kern="1200" spc="50" baseline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Cambria" panose="02040503050406030204" pitchFamily="18" charset="0"/>
                          <a:cs typeface="+mn-cs"/>
                        </a:rPr>
                        <a:t>GPS</a:t>
                      </a:r>
                      <a:r>
                        <a:rPr lang="ko-KR" altLang="en-US" sz="800" b="0" kern="1200" spc="50" baseline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나눔바른고딕OTF" panose="02020603020101020101" pitchFamily="18" charset="-127"/>
                          <a:cs typeface="+mn-cs"/>
                        </a:rPr>
                        <a:t>와 센서 등을 활용해 진동을 감지하게 되며</a:t>
                      </a:r>
                      <a:r>
                        <a:rPr lang="en-US" altLang="ko-KR" sz="800" b="0" kern="1200" spc="50" baseline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Cambria" panose="02040503050406030204" pitchFamily="18" charset="0"/>
                          <a:cs typeface="+mn-cs"/>
                        </a:rPr>
                        <a:t>, </a:t>
                      </a:r>
                      <a:r>
                        <a:rPr lang="ko-KR" altLang="en-US" sz="800" b="0" kern="1200" spc="50" baseline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나눔바른고딕OTF" panose="02020603020101020101" pitchFamily="18" charset="-127"/>
                          <a:cs typeface="+mn-cs"/>
                        </a:rPr>
                        <a:t>이러한 진동이 감지될 경우 이를 도로관리국 도로정보 수집 서버에 전송하고</a:t>
                      </a:r>
                      <a:r>
                        <a:rPr lang="en-US" altLang="ko-KR" sz="800" b="0" kern="1200" spc="50" baseline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Cambria" panose="02040503050406030204" pitchFamily="18" charset="0"/>
                          <a:cs typeface="+mn-cs"/>
                        </a:rPr>
                        <a:t>, </a:t>
                      </a:r>
                      <a:r>
                        <a:rPr lang="ko-KR" altLang="en-US" sz="800" b="0" kern="1200" spc="50" baseline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나눔바른고딕OTF" panose="02020603020101020101" pitchFamily="18" charset="-127"/>
                          <a:cs typeface="+mn-cs"/>
                        </a:rPr>
                        <a:t>수집된 정보는 시청의 인터랙티브 지도상에 파손 위치 등이 기록되어 시는 곧바로 도로파손 보수를 실시하게 되는 것이다</a:t>
                      </a:r>
                      <a:r>
                        <a:rPr lang="en-US" altLang="ko-KR" sz="800" b="0" kern="1200" spc="50" baseline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Cambria" panose="02040503050406030204" pitchFamily="18" charset="0"/>
                          <a:cs typeface="+mn-cs"/>
                        </a:rPr>
                        <a:t>. </a:t>
                      </a:r>
                    </a:p>
                  </a:txBody>
                  <a:tcPr marL="64770" marR="64770" marT="17907" marB="17907">
                    <a:lnL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862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38100" lvl="0" indent="0" algn="ctr" defTabSz="913970" rtl="0" eaLnBrk="1" fontAlgn="base" latinLnBrk="0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spc="-150" normalizeH="0" baseline="0" noProof="0" dirty="0">
                          <a:ln>
                            <a:solidFill>
                              <a:prstClr val="white">
                                <a:lumMod val="65000"/>
                                <a:alpha val="0"/>
                              </a:prstClr>
                            </a:solidFill>
                          </a:ln>
                          <a:solidFill>
                            <a:srgbClr val="312C2E"/>
                          </a:solidFill>
                          <a:effectLst/>
                          <a:uLnTx/>
                          <a:uFillTx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데이터분석 결과</a:t>
                      </a:r>
                      <a:endParaRPr kumimoji="0" lang="en-US" altLang="ko-KR" sz="1000" b="1" i="0" u="none" strike="noStrike" kern="1200" cap="none" spc="-150" normalizeH="0" baseline="0" noProof="0" dirty="0">
                        <a:ln>
                          <a:solidFill>
                            <a:prstClr val="white">
                              <a:lumMod val="65000"/>
                              <a:alpha val="0"/>
                            </a:prstClr>
                          </a:solidFill>
                        </a:ln>
                        <a:solidFill>
                          <a:srgbClr val="312C2E"/>
                        </a:solidFill>
                        <a:effectLst/>
                        <a:uLnTx/>
                        <a:uFillTx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indent="0" algn="l" defTabSz="913970" rtl="0" eaLnBrk="1" latinLnBrk="1" hangingPunct="1">
                        <a:lnSpc>
                          <a:spcPct val="12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800" b="0" kern="1200" spc="50" baseline="0" dirty="0">
                        <a:solidFill>
                          <a:schemeClr val="tx1"/>
                        </a:solidFill>
                        <a:latin typeface="+mn-lt"/>
                        <a:ea typeface="Cambria" panose="02040503050406030204" pitchFamily="18" charset="0"/>
                        <a:cs typeface="+mn-cs"/>
                        <a:sym typeface="Wingdings"/>
                      </a:endParaRPr>
                    </a:p>
                    <a:p>
                      <a:pPr marL="0" indent="0" algn="l" defTabSz="913970" rtl="0" eaLnBrk="1" latinLnBrk="1" hangingPunct="1">
                        <a:lnSpc>
                          <a:spcPct val="12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800" b="0" kern="1200" spc="50" baseline="0" dirty="0">
                          <a:solidFill>
                            <a:schemeClr val="tx1"/>
                          </a:solidFill>
                          <a:latin typeface="+mn-lt"/>
                          <a:ea typeface="Cambria" panose="02040503050406030204" pitchFamily="18" charset="0"/>
                          <a:cs typeface="+mn-cs"/>
                          <a:sym typeface="Wingdings"/>
                        </a:rPr>
                        <a:t>Street Bump </a:t>
                      </a:r>
                      <a:r>
                        <a:rPr lang="ko-KR" altLang="en-US" sz="800" b="0" kern="1200" spc="50" baseline="0" dirty="0">
                          <a:solidFill>
                            <a:schemeClr val="tx1"/>
                          </a:solidFill>
                          <a:latin typeface="+mn-lt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어플리케이션이 설치된 스마트폰을 자동차에 올려놓고 운전하면</a:t>
                      </a:r>
                      <a:r>
                        <a:rPr lang="en-US" altLang="ko-KR" sz="800" b="0" kern="1200" spc="50" baseline="0" dirty="0">
                          <a:solidFill>
                            <a:schemeClr val="tx1"/>
                          </a:solidFill>
                          <a:latin typeface="+mn-lt"/>
                          <a:ea typeface="Cambria" panose="02040503050406030204" pitchFamily="18" charset="0"/>
                          <a:cs typeface="+mn-cs"/>
                          <a:sym typeface="Wingdings"/>
                        </a:rPr>
                        <a:t>, </a:t>
                      </a:r>
                      <a:r>
                        <a:rPr lang="ko-KR" altLang="en-US" sz="800" b="0" kern="1200" spc="50" baseline="0" dirty="0">
                          <a:solidFill>
                            <a:schemeClr val="tx1"/>
                          </a:solidFill>
                          <a:latin typeface="+mn-lt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도로의 파인 곳을 지날 때 발생하는 진동을 이 앱이 감지하여</a:t>
                      </a:r>
                      <a:r>
                        <a:rPr lang="en-US" altLang="ko-KR" sz="800" b="0" kern="1200" spc="50" baseline="0" dirty="0">
                          <a:solidFill>
                            <a:schemeClr val="tx1"/>
                          </a:solidFill>
                          <a:latin typeface="+mn-lt"/>
                          <a:ea typeface="Cambria" panose="02040503050406030204" pitchFamily="18" charset="0"/>
                          <a:cs typeface="+mn-cs"/>
                          <a:sym typeface="Wingdings"/>
                        </a:rPr>
                        <a:t>,</a:t>
                      </a:r>
                      <a:r>
                        <a:rPr lang="ko-KR" altLang="en-US" sz="800" b="0" kern="1200" spc="50" baseline="0" dirty="0">
                          <a:solidFill>
                            <a:schemeClr val="tx1"/>
                          </a:solidFill>
                          <a:latin typeface="+mn-lt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 위치정보와 함께 서버에 전송하고</a:t>
                      </a:r>
                      <a:r>
                        <a:rPr lang="en-US" altLang="ko-KR" sz="800" b="0" kern="1200" spc="50" baseline="0" dirty="0">
                          <a:solidFill>
                            <a:schemeClr val="tx1"/>
                          </a:solidFill>
                          <a:latin typeface="+mn-lt"/>
                          <a:ea typeface="Cambria" panose="02040503050406030204" pitchFamily="18" charset="0"/>
                          <a:cs typeface="+mn-cs"/>
                          <a:sym typeface="Wingdings"/>
                        </a:rPr>
                        <a:t>, </a:t>
                      </a:r>
                      <a:r>
                        <a:rPr lang="ko-KR" altLang="en-US" sz="800" b="0" kern="1200" spc="50" baseline="0" dirty="0">
                          <a:solidFill>
                            <a:schemeClr val="tx1"/>
                          </a:solidFill>
                          <a:latin typeface="+mn-lt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서버에서 분석을 통해</a:t>
                      </a:r>
                      <a:r>
                        <a:rPr lang="en-US" altLang="ko-KR" sz="800" b="0" kern="1200" spc="50" baseline="0" dirty="0">
                          <a:solidFill>
                            <a:schemeClr val="tx1"/>
                          </a:solidFill>
                          <a:latin typeface="+mn-lt"/>
                          <a:ea typeface="Cambria" panose="02040503050406030204" pitchFamily="18" charset="0"/>
                          <a:cs typeface="+mn-cs"/>
                          <a:sym typeface="Wingdings"/>
                        </a:rPr>
                        <a:t>, </a:t>
                      </a:r>
                      <a:r>
                        <a:rPr lang="ko-KR" altLang="en-US" sz="800" b="0" kern="1200" spc="50" baseline="0" dirty="0">
                          <a:solidFill>
                            <a:schemeClr val="tx1"/>
                          </a:solidFill>
                          <a:latin typeface="+mn-lt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파인 위치를 도로 작업자에게 알려 수리할 수 있게 한다</a:t>
                      </a:r>
                      <a:r>
                        <a:rPr lang="en-US" altLang="ko-KR" sz="800" b="0" kern="1200" spc="50" baseline="0" dirty="0">
                          <a:solidFill>
                            <a:schemeClr val="tx1"/>
                          </a:solidFill>
                          <a:latin typeface="+mn-lt"/>
                          <a:ea typeface="Cambria" panose="02040503050406030204" pitchFamily="18" charset="0"/>
                          <a:cs typeface="+mn-cs"/>
                          <a:sym typeface="Wingdings"/>
                        </a:rPr>
                        <a:t>. </a:t>
                      </a:r>
                    </a:p>
                  </a:txBody>
                  <a:tcPr marL="64770" marR="64770" marT="17907" marB="17907">
                    <a:lnL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78351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38100" lvl="0" indent="0" algn="ctr" defTabSz="913970" rtl="0" eaLnBrk="1" fontAlgn="base" latinLnBrk="0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spc="-150" normalizeH="0" baseline="0" noProof="0" dirty="0">
                          <a:ln>
                            <a:solidFill>
                              <a:prstClr val="white">
                                <a:lumMod val="65000"/>
                                <a:alpha val="0"/>
                              </a:prstClr>
                            </a:solidFill>
                          </a:ln>
                          <a:solidFill>
                            <a:srgbClr val="312C2E"/>
                          </a:solidFill>
                          <a:effectLst/>
                          <a:uLnTx/>
                          <a:uFillTx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효과</a:t>
                      </a:r>
                      <a:r>
                        <a:rPr kumimoji="0" lang="en-US" altLang="ko-KR" sz="1000" b="1" i="0" u="none" strike="noStrike" kern="1200" cap="none" spc="-150" normalizeH="0" baseline="0" noProof="0" dirty="0">
                          <a:ln>
                            <a:solidFill>
                              <a:prstClr val="white">
                                <a:lumMod val="65000"/>
                                <a:alpha val="0"/>
                              </a:prstClr>
                            </a:solidFill>
                          </a:ln>
                          <a:solidFill>
                            <a:srgbClr val="312C2E"/>
                          </a:solidFill>
                          <a:effectLst/>
                          <a:uLnTx/>
                          <a:uFillTx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1000" b="1" i="0" u="none" strike="noStrike" kern="1200" cap="none" spc="-150" normalizeH="0" baseline="0" noProof="0" dirty="0">
                          <a:ln>
                            <a:solidFill>
                              <a:prstClr val="white">
                                <a:lumMod val="65000"/>
                                <a:alpha val="0"/>
                              </a:prstClr>
                            </a:solidFill>
                          </a:ln>
                          <a:solidFill>
                            <a:srgbClr val="312C2E"/>
                          </a:solidFill>
                          <a:effectLst/>
                          <a:uLnTx/>
                          <a:uFillTx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성과</a:t>
                      </a:r>
                      <a:endParaRPr kumimoji="0" lang="en-US" altLang="ko-KR" sz="1000" b="1" i="0" u="none" strike="noStrike" kern="1200" cap="none" spc="-150" normalizeH="0" baseline="0" noProof="0" dirty="0">
                        <a:ln>
                          <a:solidFill>
                            <a:prstClr val="white">
                              <a:lumMod val="65000"/>
                              <a:alpha val="0"/>
                            </a:prstClr>
                          </a:solidFill>
                        </a:ln>
                        <a:solidFill>
                          <a:srgbClr val="312C2E"/>
                        </a:solidFill>
                        <a:effectLst/>
                        <a:uLnTx/>
                        <a:uFillTx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38100" lvl="0" indent="0" algn="l" defTabSz="913970" rtl="0" eaLnBrk="1" fontAlgn="base" latinLnBrk="0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en-US" altLang="ko-KR" sz="800" b="0" i="0" kern="1200" spc="5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38100" lvl="0" indent="0" algn="l" defTabSz="913970" rtl="0" eaLnBrk="1" fontAlgn="base" latinLnBrk="0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800" b="0" i="0" kern="1200" spc="5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실시간으로 수집되는 막대한 양의 도로 정보를 기반으로 한 빅데이터 분석은 신속한 도로 유지 보수를 가능하게 하였고</a:t>
                      </a:r>
                      <a:r>
                        <a:rPr lang="en-US" altLang="ko-KR" sz="800" b="0" i="0" kern="1200" spc="5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mbria" panose="02040503050406030204" pitchFamily="18" charset="0"/>
                          <a:cs typeface="+mn-cs"/>
                        </a:rPr>
                        <a:t>, </a:t>
                      </a:r>
                      <a:r>
                        <a:rPr lang="ko-KR" altLang="en-US" sz="800" b="0" i="0" kern="1200" spc="5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더 나아가 인력 및 예산 절감을 이끌었을 뿐만 아니라</a:t>
                      </a:r>
                      <a:r>
                        <a:rPr lang="en-US" altLang="ko-KR" sz="800" b="0" i="0" kern="1200" spc="5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mbria" panose="02040503050406030204" pitchFamily="18" charset="0"/>
                          <a:cs typeface="+mn-cs"/>
                        </a:rPr>
                        <a:t>, </a:t>
                      </a:r>
                      <a:r>
                        <a:rPr lang="ko-KR" altLang="en-US" sz="800" b="0" i="0" kern="1200" spc="5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장기적으로는</a:t>
                      </a:r>
                      <a:r>
                        <a:rPr lang="en-US" altLang="ko-KR" sz="800" b="0" i="0" kern="1200" spc="5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mbria" panose="02040503050406030204" pitchFamily="18" charset="0"/>
                          <a:cs typeface="+mn-cs"/>
                        </a:rPr>
                        <a:t>,</a:t>
                      </a:r>
                      <a:r>
                        <a:rPr lang="ko-KR" altLang="en-US" sz="800" b="0" i="0" kern="1200" spc="5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파인 곳에 대한 정보가 누적됨에 따라</a:t>
                      </a:r>
                      <a:r>
                        <a:rPr lang="en-US" altLang="ko-KR" sz="800" b="0" i="0" kern="1200" spc="5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mbria" panose="02040503050406030204" pitchFamily="18" charset="0"/>
                          <a:cs typeface="+mn-cs"/>
                        </a:rPr>
                        <a:t>,</a:t>
                      </a:r>
                      <a:r>
                        <a:rPr lang="ko-KR" altLang="en-US" sz="800" b="0" i="0" kern="1200" spc="5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패턴 분석을 통해</a:t>
                      </a:r>
                      <a:r>
                        <a:rPr lang="en-US" altLang="ko-KR" sz="800" b="0" i="0" kern="1200" spc="5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mbria" panose="02040503050406030204" pitchFamily="18" charset="0"/>
                          <a:cs typeface="+mn-cs"/>
                        </a:rPr>
                        <a:t>, </a:t>
                      </a:r>
                      <a:r>
                        <a:rPr lang="ko-KR" altLang="en-US" sz="800" b="0" i="0" kern="1200" spc="5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도로 손상에 대한 예측 또한 가능할 것이다</a:t>
                      </a:r>
                      <a:r>
                        <a:rPr lang="en-US" altLang="ko-KR" sz="800" b="0" i="0" kern="1200" spc="5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mbria" panose="02040503050406030204" pitchFamily="18" charset="0"/>
                          <a:cs typeface="+mn-cs"/>
                        </a:rPr>
                        <a:t>.</a:t>
                      </a:r>
                    </a:p>
                    <a:p>
                      <a:pPr marL="0" marR="38100" lvl="0" indent="0" algn="l" defTabSz="913970" rtl="0" eaLnBrk="1" fontAlgn="base" latinLnBrk="0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0" lang="ko-KR" altLang="en-US" sz="800" b="0" i="0" u="none" strike="noStrike" kern="1200" cap="none" spc="5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/>
                        </a:rPr>
                        <a:t>또</a:t>
                      </a:r>
                      <a:r>
                        <a:rPr kumimoji="0" lang="en-US" altLang="ko-KR" sz="800" b="0" i="0" u="none" strike="noStrike" kern="1200" cap="none" spc="5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Cambria" panose="02040503050406030204" pitchFamily="18" charset="0"/>
                          <a:cs typeface="+mn-cs"/>
                          <a:sym typeface="Wingdings"/>
                        </a:rPr>
                        <a:t>, </a:t>
                      </a:r>
                      <a:r>
                        <a:rPr kumimoji="0" lang="ko-KR" altLang="en-US" sz="800" b="0" i="0" u="none" strike="noStrike" kern="1200" cap="none" spc="5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/>
                        </a:rPr>
                        <a:t>의도치 않게 간접적인 효과도 얻게 되었다</a:t>
                      </a:r>
                      <a:r>
                        <a:rPr kumimoji="0" lang="en-US" altLang="ko-KR" sz="800" b="0" i="0" u="none" strike="noStrike" kern="1200" cap="none" spc="5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Cambria" panose="02040503050406030204" pitchFamily="18" charset="0"/>
                          <a:cs typeface="+mn-cs"/>
                          <a:sym typeface="Wingdings"/>
                        </a:rPr>
                        <a:t>. </a:t>
                      </a:r>
                      <a:r>
                        <a:rPr kumimoji="0" lang="ko-KR" altLang="en-US" sz="800" b="0" i="0" u="none" strike="noStrike" kern="1200" cap="none" spc="5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/>
                        </a:rPr>
                        <a:t>예를 들어 </a:t>
                      </a:r>
                      <a:r>
                        <a:rPr kumimoji="0" lang="en-US" altLang="ko-KR" sz="800" b="0" i="0" u="none" strike="noStrike" kern="1200" cap="none" spc="5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Cambria" panose="02040503050406030204" pitchFamily="18" charset="0"/>
                          <a:cs typeface="+mn-cs"/>
                          <a:sym typeface="Wingdings"/>
                        </a:rPr>
                        <a:t>Streep Bump</a:t>
                      </a:r>
                      <a:r>
                        <a:rPr kumimoji="0" lang="ko-KR" altLang="en-US" sz="800" b="0" i="0" u="none" strike="noStrike" kern="1200" cap="none" spc="5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/>
                        </a:rPr>
                        <a:t>는 정확도 향상을 위해 도로의 다양한 장애물에 대한 자료를 수집하였고</a:t>
                      </a:r>
                      <a:r>
                        <a:rPr kumimoji="0" lang="en-US" altLang="ko-KR" sz="800" b="0" i="0" u="none" strike="noStrike" kern="1200" cap="none" spc="5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Cambria" panose="02040503050406030204" pitchFamily="18" charset="0"/>
                          <a:cs typeface="+mn-cs"/>
                          <a:sym typeface="Wingdings"/>
                        </a:rPr>
                        <a:t>, </a:t>
                      </a:r>
                      <a:r>
                        <a:rPr kumimoji="0" lang="ko-KR" altLang="en-US" sz="800" b="0" i="0" u="none" strike="noStrike" kern="1200" cap="none" spc="5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/>
                        </a:rPr>
                        <a:t>그 결과 도로공사 관리 대상이 아닌</a:t>
                      </a:r>
                      <a:r>
                        <a:rPr kumimoji="0" lang="en-US" altLang="ko-KR" sz="800" b="0" i="0" u="none" strike="noStrike" kern="1200" cap="none" spc="5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Cambria" panose="02040503050406030204" pitchFamily="18" charset="0"/>
                          <a:cs typeface="+mn-cs"/>
                          <a:sym typeface="Wingdings"/>
                        </a:rPr>
                        <a:t>, </a:t>
                      </a:r>
                      <a:r>
                        <a:rPr kumimoji="0" lang="ko-KR" altLang="en-US" sz="800" b="0" i="0" u="none" strike="noStrike" kern="1200" cap="none" spc="5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/>
                        </a:rPr>
                        <a:t>맨홀처럼 수도나 전기회사 등의 관리 대상인 시설이 장애물이 되는 경우도 많다는 것을 알게 되었다</a:t>
                      </a:r>
                      <a:r>
                        <a:rPr kumimoji="0" lang="en-US" altLang="ko-KR" sz="800" b="0" i="0" u="none" strike="noStrike" kern="1200" cap="none" spc="5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Cambria" panose="02040503050406030204" pitchFamily="18" charset="0"/>
                          <a:cs typeface="+mn-cs"/>
                          <a:sym typeface="Wingdings"/>
                        </a:rPr>
                        <a:t>. </a:t>
                      </a:r>
                      <a:r>
                        <a:rPr kumimoji="0" lang="ko-KR" altLang="en-US" sz="800" b="0" i="0" u="none" strike="noStrike" kern="1200" cap="none" spc="5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/>
                        </a:rPr>
                        <a:t>이를 통해 여러 회사들과 정기적인 협의 회의를 통해 정보를 공유하고 더 효율적인 관리가 </a:t>
                      </a:r>
                      <a:r>
                        <a:rPr kumimoji="0" lang="ko-KR" altLang="en-US" sz="800" b="0" i="0" u="none" strike="noStrike" kern="1200" cap="none" spc="5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/>
                        </a:rPr>
                        <a:t>가능해졌다</a:t>
                      </a:r>
                      <a:r>
                        <a:rPr kumimoji="0" lang="en-US" altLang="ko-KR" sz="800" b="0" i="0" u="none" strike="noStrike" kern="1200" cap="none" spc="5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Cambria" panose="02040503050406030204" pitchFamily="18" charset="0"/>
                          <a:cs typeface="+mn-cs"/>
                          <a:sym typeface="Wingdings"/>
                        </a:rPr>
                        <a:t>.</a:t>
                      </a:r>
                    </a:p>
                  </a:txBody>
                  <a:tcPr marL="64770" marR="64770" marT="17907" marB="17907">
                    <a:lnL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84082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38100" lvl="0" indent="0" algn="ctr" defTabSz="913970" rtl="0" eaLnBrk="1" fontAlgn="base" latinLnBrk="0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spc="-150" normalizeH="0" baseline="0" noProof="0" dirty="0">
                          <a:ln>
                            <a:solidFill>
                              <a:prstClr val="white">
                                <a:lumMod val="65000"/>
                                <a:alpha val="0"/>
                              </a:prstClr>
                            </a:solidFill>
                          </a:ln>
                          <a:solidFill>
                            <a:srgbClr val="312C2E"/>
                          </a:solidFill>
                          <a:effectLst/>
                          <a:uLnTx/>
                          <a:uFillTx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인사이트</a:t>
                      </a:r>
                      <a:br>
                        <a:rPr kumimoji="0" lang="en-US" altLang="ko-KR" sz="1000" b="1" i="0" u="none" strike="noStrike" kern="1200" cap="none" spc="-150" normalizeH="0" baseline="0" noProof="0" dirty="0">
                          <a:ln>
                            <a:solidFill>
                              <a:prstClr val="white">
                                <a:lumMod val="65000"/>
                                <a:alpha val="0"/>
                              </a:prstClr>
                            </a:solidFill>
                          </a:ln>
                          <a:solidFill>
                            <a:srgbClr val="312C2E"/>
                          </a:solidFill>
                          <a:effectLst/>
                          <a:uLnTx/>
                          <a:uFillTx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</a:br>
                      <a:r>
                        <a:rPr kumimoji="0" lang="en-US" altLang="ko-KR" sz="1000" b="1" i="0" u="none" strike="noStrike" kern="1200" cap="none" spc="-150" normalizeH="0" baseline="0" noProof="0" dirty="0">
                          <a:ln>
                            <a:solidFill>
                              <a:prstClr val="white">
                                <a:lumMod val="65000"/>
                                <a:alpha val="0"/>
                              </a:prstClr>
                            </a:solidFill>
                          </a:ln>
                          <a:solidFill>
                            <a:srgbClr val="312C2E"/>
                          </a:solidFill>
                          <a:effectLst/>
                          <a:uLnTx/>
                          <a:uFillTx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000" b="1" i="0" u="none" strike="noStrike" kern="1200" cap="none" spc="-150" normalizeH="0" baseline="0" noProof="0" dirty="0">
                          <a:ln>
                            <a:solidFill>
                              <a:prstClr val="white">
                                <a:lumMod val="65000"/>
                                <a:alpha val="0"/>
                              </a:prstClr>
                            </a:solidFill>
                          </a:ln>
                          <a:solidFill>
                            <a:srgbClr val="312C2E"/>
                          </a:solidFill>
                          <a:effectLst/>
                          <a:uLnTx/>
                          <a:uFillTx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느낀 점</a:t>
                      </a:r>
                      <a:r>
                        <a:rPr kumimoji="0" lang="en-US" altLang="ko-KR" sz="1000" b="1" i="0" u="none" strike="noStrike" kern="1200" cap="none" spc="-150" normalizeH="0" baseline="0" noProof="0" dirty="0">
                          <a:ln>
                            <a:solidFill>
                              <a:prstClr val="white">
                                <a:lumMod val="65000"/>
                                <a:alpha val="0"/>
                              </a:prstClr>
                            </a:solidFill>
                          </a:ln>
                          <a:solidFill>
                            <a:srgbClr val="312C2E"/>
                          </a:solidFill>
                          <a:effectLst/>
                          <a:uLnTx/>
                          <a:uFillTx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000" b="1" i="0" u="none" strike="noStrike" kern="1200" cap="none" spc="-150" normalizeH="0" baseline="0" noProof="0" dirty="0">
                          <a:ln>
                            <a:solidFill>
                              <a:prstClr val="white">
                                <a:lumMod val="65000"/>
                                <a:alpha val="0"/>
                              </a:prstClr>
                            </a:solidFill>
                          </a:ln>
                          <a:solidFill>
                            <a:srgbClr val="312C2E"/>
                          </a:solidFill>
                          <a:effectLst/>
                          <a:uLnTx/>
                          <a:uFillTx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활용 포인트</a:t>
                      </a:r>
                      <a:r>
                        <a:rPr kumimoji="0" lang="en-US" altLang="ko-KR" sz="1000" b="1" i="0" u="none" strike="noStrike" kern="1200" cap="none" spc="-150" normalizeH="0" baseline="0" noProof="0" dirty="0">
                          <a:ln>
                            <a:solidFill>
                              <a:prstClr val="white">
                                <a:lumMod val="65000"/>
                                <a:alpha val="0"/>
                              </a:prstClr>
                            </a:solidFill>
                          </a:ln>
                          <a:solidFill>
                            <a:srgbClr val="312C2E"/>
                          </a:solidFill>
                          <a:effectLst/>
                          <a:uLnTx/>
                          <a:uFillTx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)</a:t>
                      </a:r>
                    </a:p>
                  </a:txBody>
                  <a:tcPr marL="64770" marR="64770" marT="17907" marB="17907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38100" lvl="0" indent="0" algn="l" defTabSz="913970" rtl="0" eaLnBrk="1" fontAlgn="base" latinLnBrk="0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kumimoji="0" lang="en-US" altLang="ko-KR" sz="800" b="0" i="0" u="none" strike="noStrike" kern="1200" cap="none" spc="5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나눔바른고딕OTF" panose="02020603020101020101" pitchFamily="18" charset="-127"/>
                        <a:cs typeface="+mn-cs"/>
                        <a:sym typeface="Wingdings"/>
                      </a:endParaRPr>
                    </a:p>
                    <a:p>
                      <a:pPr marL="0" marR="38100" lvl="0" indent="0" algn="l" defTabSz="913970" rtl="0" eaLnBrk="1" fontAlgn="base" latinLnBrk="0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0" lang="ko-KR" altLang="en-US" sz="800" b="0" i="0" u="none" strike="noStrike" kern="1200" cap="none" spc="5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데이터 분석을 통해 현재 직면한 문제를 해결할 뿐만 아니라</a:t>
                      </a:r>
                      <a:r>
                        <a:rPr kumimoji="0" lang="en-US" altLang="ko-KR" sz="800" b="0" i="0" u="none" strike="noStrike" kern="1200" cap="none" spc="5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Cambria" panose="02040503050406030204" pitchFamily="18" charset="0"/>
                          <a:cs typeface="+mn-cs"/>
                          <a:sym typeface="Wingdings"/>
                        </a:rPr>
                        <a:t>, </a:t>
                      </a:r>
                      <a:r>
                        <a:rPr kumimoji="0" lang="ko-KR" altLang="en-US" sz="800" b="0" i="0" u="none" strike="noStrike" kern="1200" cap="none" spc="5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누적된 데이터의 패턴을 발견하여 미래에 발생할 수 있는 문제 또한 사전에 방지할 수 있을 것이라는 생각이 들었다</a:t>
                      </a:r>
                      <a:r>
                        <a:rPr kumimoji="0" lang="en-US" altLang="ko-KR" sz="800" b="0" i="0" u="none" strike="noStrike" kern="1200" cap="none" spc="5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Cambria" panose="02040503050406030204" pitchFamily="18" charset="0"/>
                          <a:cs typeface="+mn-cs"/>
                          <a:sym typeface="Wingdings"/>
                        </a:rPr>
                        <a:t>. </a:t>
                      </a:r>
                      <a:r>
                        <a:rPr kumimoji="0" lang="ko-KR" altLang="en-US" sz="800" b="0" i="0" u="none" strike="noStrike" kern="1200" cap="none" spc="5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데이터 분석을 잘 활용하게 되면 일상생활에서 직면하는 문제 또한 현저히 적어질 것이라는 기대감이 생겼다</a:t>
                      </a:r>
                      <a:r>
                        <a:rPr kumimoji="0" lang="en-US" altLang="ko-KR" sz="800" b="0" i="0" u="none" strike="noStrike" kern="1200" cap="none" spc="5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Cambria" panose="02040503050406030204" pitchFamily="18" charset="0"/>
                          <a:cs typeface="+mn-cs"/>
                          <a:sym typeface="Wingdings"/>
                        </a:rPr>
                        <a:t>.</a:t>
                      </a:r>
                    </a:p>
                    <a:p>
                      <a:pPr marL="0" marR="38100" lvl="0" indent="0" algn="l" defTabSz="913970" rtl="0" eaLnBrk="1" fontAlgn="base" latinLnBrk="0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0" lang="ko-KR" altLang="en-US" sz="800" b="0" i="0" u="none" strike="noStrike" kern="1200" cap="none" spc="5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다만</a:t>
                      </a:r>
                      <a:r>
                        <a:rPr kumimoji="0" lang="en-US" altLang="ko-KR" sz="800" b="0" i="0" u="none" strike="noStrike" kern="1200" cap="none" spc="5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Cambria" panose="02040503050406030204" pitchFamily="18" charset="0"/>
                          <a:cs typeface="+mn-cs"/>
                          <a:sym typeface="Wingdings"/>
                        </a:rPr>
                        <a:t>, </a:t>
                      </a:r>
                      <a:r>
                        <a:rPr kumimoji="0" lang="ko-KR" altLang="en-US" sz="800" b="0" i="0" u="none" strike="noStrike" kern="1200" cap="none" spc="5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아이폰과 안드로이드폰의 가속센서 차이 때문에 </a:t>
                      </a:r>
                      <a:r>
                        <a:rPr kumimoji="0" lang="en-US" altLang="ko-KR" sz="800" b="0" i="0" u="none" strike="noStrike" kern="1200" cap="none" spc="5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Cambria" panose="02040503050406030204" pitchFamily="18" charset="0"/>
                          <a:cs typeface="+mn-cs"/>
                          <a:sym typeface="Wingdings"/>
                        </a:rPr>
                        <a:t>street bump </a:t>
                      </a:r>
                      <a:r>
                        <a:rPr kumimoji="0" lang="ko-KR" altLang="en-US" sz="800" b="0" i="0" u="none" strike="noStrike" kern="1200" cap="none" spc="5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어플리케이션에서 이에 대한 보정이 필요한 것 처럼</a:t>
                      </a:r>
                      <a:r>
                        <a:rPr kumimoji="0" lang="en-US" altLang="ko-KR" sz="800" b="0" i="0" u="none" strike="noStrike" kern="1200" cap="none" spc="5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Cambria" panose="02040503050406030204" pitchFamily="18" charset="0"/>
                          <a:cs typeface="+mn-cs"/>
                          <a:sym typeface="Wingdings"/>
                        </a:rPr>
                        <a:t>,</a:t>
                      </a:r>
                      <a:r>
                        <a:rPr kumimoji="0" lang="ko-KR" altLang="en-US" sz="800" b="0" i="0" u="none" strike="noStrike" kern="1200" cap="none" spc="5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 많은 데이터가 수집될수록 데이터를 처리할 수 있는 인프라가 마련되어 있어야 정확도 및 유용성이 향상될 수 있을 것이라 느꼈다</a:t>
                      </a:r>
                      <a:r>
                        <a:rPr kumimoji="0" lang="en-US" altLang="ko-KR" sz="800" b="0" i="0" u="none" strike="noStrike" kern="1200" cap="none" spc="5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Cambria" panose="02040503050406030204" pitchFamily="18" charset="0"/>
                          <a:cs typeface="+mn-cs"/>
                          <a:sym typeface="Wingdings"/>
                        </a:rPr>
                        <a:t>.</a:t>
                      </a:r>
                    </a:p>
                  </a:txBody>
                  <a:tcPr marL="64770" marR="64770" marT="17907" marB="17907">
                    <a:lnL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56514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1985</TotalTime>
  <Words>403</Words>
  <Application>Microsoft Office PowerPoint</Application>
  <PresentationFormat>A4 용지(210x297mm)</PresentationFormat>
  <Paragraphs>24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12" baseType="lpstr">
      <vt:lpstr>Pretendard Medium</vt:lpstr>
      <vt:lpstr>Pretendard SemiBold</vt:lpstr>
      <vt:lpstr>나눔바른고딕</vt:lpstr>
      <vt:lpstr>나눔바른고딕OTF</vt:lpstr>
      <vt:lpstr>맑은 고딕</vt:lpstr>
      <vt:lpstr>Arial</vt:lpstr>
      <vt:lpstr>Calibri</vt:lpstr>
      <vt:lpstr>Calibri Light</vt:lpstr>
      <vt:lpstr>Cambria</vt:lpstr>
      <vt:lpstr>Wingdings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희영</dc:creator>
  <cp:lastModifiedBy>Minji</cp:lastModifiedBy>
  <cp:revision>148</cp:revision>
  <dcterms:created xsi:type="dcterms:W3CDTF">2022-03-21T07:12:26Z</dcterms:created>
  <dcterms:modified xsi:type="dcterms:W3CDTF">2022-09-28T04:41:01Z</dcterms:modified>
</cp:coreProperties>
</file>