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3"/>
  </p:notesMasterIdLst>
  <p:sldIdLst>
    <p:sldId id="273" r:id="rId2"/>
  </p:sldIdLst>
  <p:sldSz cx="9906000" cy="6858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315"/>
    <a:srgbClr val="EBECF2"/>
    <a:srgbClr val="D3D3D4"/>
    <a:srgbClr val="F5F6FC"/>
    <a:srgbClr val="FFBD00"/>
    <a:srgbClr val="D7DCFA"/>
    <a:srgbClr val="162CA6"/>
    <a:srgbClr val="FFFFFF"/>
    <a:srgbClr val="4665F0"/>
    <a:srgbClr val="476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1531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B8F5B-5E33-3A4D-B5DD-DBB39E83336B}" type="datetimeFigureOut">
              <a:rPr kumimoji="1" lang="ko-Kore-KR" altLang="en-US" smtClean="0"/>
              <a:t>10/16/2022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6C687-EA18-284E-AC39-902A3D4509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175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6C687-EA18-284E-AC39-902A3D4509D8}" type="slidenum">
              <a:rPr kumimoji="1" lang="ko-Kore-KR" altLang="en-US" smtClean="0"/>
              <a:t>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196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76CC2CF-D8B2-4729-9E28-DF0D845F6404}"/>
              </a:ext>
            </a:extLst>
          </p:cNvPr>
          <p:cNvSpPr/>
          <p:nvPr userDrawn="1"/>
        </p:nvSpPr>
        <p:spPr>
          <a:xfrm>
            <a:off x="0" y="0"/>
            <a:ext cx="9906000" cy="720000"/>
          </a:xfrm>
          <a:prstGeom prst="rect">
            <a:avLst/>
          </a:prstGeom>
          <a:solidFill>
            <a:srgbClr val="162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3990A051-84B5-4849-B695-57872BEEF727}"/>
              </a:ext>
            </a:extLst>
          </p:cNvPr>
          <p:cNvSpPr txBox="1">
            <a:spLocks/>
          </p:cNvSpPr>
          <p:nvPr userDrawn="1"/>
        </p:nvSpPr>
        <p:spPr>
          <a:xfrm>
            <a:off x="3581400" y="6548282"/>
            <a:ext cx="2743200" cy="2407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73BFA2-45FF-424F-ADFE-DF3B9EC9232B}" type="slidenum">
              <a:rPr lang="ko-KR" altLang="en-US" sz="1000" b="1" spc="-20" baseline="0" smtClean="0">
                <a:solidFill>
                  <a:schemeClr val="bg1">
                    <a:lumMod val="50000"/>
                  </a:schemeClr>
                </a:solidFill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000" b="0" spc="-20" baseline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844707-8EFB-5D12-45D5-B287D53DB9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019" y="6548282"/>
            <a:ext cx="1073218" cy="2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24">
            <a:extLst>
              <a:ext uri="{FF2B5EF4-FFF2-40B4-BE49-F238E27FC236}">
                <a16:creationId xmlns:a16="http://schemas.microsoft.com/office/drawing/2014/main" id="{4E7C0035-880C-46F6-A227-CE682555CEA7}"/>
              </a:ext>
            </a:extLst>
          </p:cNvPr>
          <p:cNvCxnSpPr>
            <a:cxnSpLocks/>
          </p:cNvCxnSpPr>
          <p:nvPr userDrawn="1"/>
        </p:nvCxnSpPr>
        <p:spPr>
          <a:xfrm>
            <a:off x="431800" y="850900"/>
            <a:ext cx="9224075" cy="0"/>
          </a:xfrm>
          <a:prstGeom prst="line">
            <a:avLst/>
          </a:prstGeom>
          <a:ln w="6350">
            <a:solidFill>
              <a:srgbClr val="D0D0D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BCAFE82A-15F4-4066-86FC-ABD2B689E727}"/>
              </a:ext>
            </a:extLst>
          </p:cNvPr>
          <p:cNvGrpSpPr/>
          <p:nvPr userDrawn="1"/>
        </p:nvGrpSpPr>
        <p:grpSpPr>
          <a:xfrm>
            <a:off x="0" y="3"/>
            <a:ext cx="177800" cy="6857997"/>
            <a:chOff x="-5451" y="-3847"/>
            <a:chExt cx="177800" cy="6857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7FBEA0-BC89-4C54-835B-BB063FC7DD76}"/>
                </a:ext>
              </a:extLst>
            </p:cNvPr>
            <p:cNvSpPr/>
            <p:nvPr/>
          </p:nvSpPr>
          <p:spPr>
            <a:xfrm>
              <a:off x="-5451" y="0"/>
              <a:ext cx="176713" cy="6854150"/>
            </a:xfrm>
            <a:prstGeom prst="rect">
              <a:avLst/>
            </a:prstGeom>
            <a:solidFill>
              <a:srgbClr val="314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" name="자유형 180">
              <a:extLst>
                <a:ext uri="{FF2B5EF4-FFF2-40B4-BE49-F238E27FC236}">
                  <a16:creationId xmlns:a16="http://schemas.microsoft.com/office/drawing/2014/main" id="{5D35B14A-9E4C-46C0-AB8F-B8DC1DD2AC52}"/>
                </a:ext>
              </a:extLst>
            </p:cNvPr>
            <p:cNvSpPr/>
            <p:nvPr/>
          </p:nvSpPr>
          <p:spPr>
            <a:xfrm>
              <a:off x="-5451" y="-3847"/>
              <a:ext cx="177800" cy="829168"/>
            </a:xfrm>
            <a:custGeom>
              <a:avLst/>
              <a:gdLst>
                <a:gd name="connsiteX0" fmla="*/ 0 w 177800"/>
                <a:gd name="connsiteY0" fmla="*/ 0 h 829168"/>
                <a:gd name="connsiteX1" fmla="*/ 177800 w 177800"/>
                <a:gd name="connsiteY1" fmla="*/ 0 h 829168"/>
                <a:gd name="connsiteX2" fmla="*/ 177800 w 177800"/>
                <a:gd name="connsiteY2" fmla="*/ 829168 h 829168"/>
                <a:gd name="connsiteX3" fmla="*/ 0 w 177800"/>
                <a:gd name="connsiteY3" fmla="*/ 592229 h 829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 h="829168">
                  <a:moveTo>
                    <a:pt x="0" y="0"/>
                  </a:moveTo>
                  <a:lnTo>
                    <a:pt x="177800" y="0"/>
                  </a:lnTo>
                  <a:lnTo>
                    <a:pt x="177800" y="829168"/>
                  </a:lnTo>
                  <a:lnTo>
                    <a:pt x="0" y="592229"/>
                  </a:lnTo>
                  <a:close/>
                </a:path>
              </a:pathLst>
            </a:custGeom>
            <a:solidFill>
              <a:srgbClr val="162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" name="자유형 181">
              <a:extLst>
                <a:ext uri="{FF2B5EF4-FFF2-40B4-BE49-F238E27FC236}">
                  <a16:creationId xmlns:a16="http://schemas.microsoft.com/office/drawing/2014/main" id="{F3358993-4E57-4465-AC21-07C7ED79EC81}"/>
                </a:ext>
              </a:extLst>
            </p:cNvPr>
            <p:cNvSpPr/>
            <p:nvPr/>
          </p:nvSpPr>
          <p:spPr>
            <a:xfrm>
              <a:off x="-5451" y="576200"/>
              <a:ext cx="177800" cy="378661"/>
            </a:xfrm>
            <a:custGeom>
              <a:avLst/>
              <a:gdLst>
                <a:gd name="connsiteX0" fmla="*/ 0 w 177800"/>
                <a:gd name="connsiteY0" fmla="*/ 0 h 378661"/>
                <a:gd name="connsiteX1" fmla="*/ 177800 w 177800"/>
                <a:gd name="connsiteY1" fmla="*/ 236940 h 378661"/>
                <a:gd name="connsiteX2" fmla="*/ 177800 w 177800"/>
                <a:gd name="connsiteY2" fmla="*/ 378661 h 378661"/>
                <a:gd name="connsiteX3" fmla="*/ 0 w 177800"/>
                <a:gd name="connsiteY3" fmla="*/ 141721 h 37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 h="378661">
                  <a:moveTo>
                    <a:pt x="0" y="0"/>
                  </a:moveTo>
                  <a:lnTo>
                    <a:pt x="177800" y="236940"/>
                  </a:lnTo>
                  <a:lnTo>
                    <a:pt x="177800" y="378661"/>
                  </a:lnTo>
                  <a:lnTo>
                    <a:pt x="0" y="141721"/>
                  </a:lnTo>
                  <a:close/>
                </a:path>
              </a:pathLst>
            </a:custGeom>
            <a:solidFill>
              <a:srgbClr val="4767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</p:grpSp>
      <p:pic>
        <p:nvPicPr>
          <p:cNvPr id="15" name="그림 14" descr="텍스트, 시계, 클립아트이(가) 표시된 사진&#10;&#10;자동 생성된 설명">
            <a:extLst>
              <a:ext uri="{FF2B5EF4-FFF2-40B4-BE49-F238E27FC236}">
                <a16:creationId xmlns:a16="http://schemas.microsoft.com/office/drawing/2014/main" id="{52495E4D-0FDF-49ED-B433-DE0BC38E00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57275" y="316799"/>
            <a:ext cx="673200" cy="286110"/>
          </a:xfrm>
          <a:prstGeom prst="rect">
            <a:avLst/>
          </a:prstGeom>
        </p:spPr>
      </p:pic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18B8DD5C-1FE4-4BA0-9A6F-1C31899B9DA8}"/>
              </a:ext>
            </a:extLst>
          </p:cNvPr>
          <p:cNvSpPr txBox="1">
            <a:spLocks/>
          </p:cNvSpPr>
          <p:nvPr userDrawn="1"/>
        </p:nvSpPr>
        <p:spPr>
          <a:xfrm>
            <a:off x="3581400" y="6548282"/>
            <a:ext cx="2743200" cy="2407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73BFA2-45FF-424F-ADFE-DF3B9EC9232B}" type="slidenum">
              <a:rPr lang="ko-KR" altLang="en-US" sz="1000" b="1" spc="-20" baseline="0" smtClean="0">
                <a:solidFill>
                  <a:schemeClr val="bg1">
                    <a:lumMod val="50000"/>
                  </a:schemeClr>
                </a:solidFill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000" b="0" spc="-20" baseline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5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2E719-EA99-8640-BA06-8005D83215FC}" type="datetimeFigureOut">
              <a:rPr kumimoji="1" lang="ko-Kore-KR" altLang="en-US" smtClean="0"/>
              <a:t>10/16/2022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6F6BC-592A-D642-AC33-7E3927747E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143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84EC5DE8-AB09-8245-BA81-FAFBB7B59E07}"/>
              </a:ext>
            </a:extLst>
          </p:cNvPr>
          <p:cNvSpPr txBox="1"/>
          <p:nvPr/>
        </p:nvSpPr>
        <p:spPr>
          <a:xfrm>
            <a:off x="115891" y="217481"/>
            <a:ext cx="2935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■  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조별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) 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프로젝트 계획서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D79AAF-45BF-61B0-64BD-2AC6E415B367}"/>
              </a:ext>
            </a:extLst>
          </p:cNvPr>
          <p:cNvSpPr txBox="1"/>
          <p:nvPr/>
        </p:nvSpPr>
        <p:spPr>
          <a:xfrm>
            <a:off x="6513514" y="287256"/>
            <a:ext cx="3304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템플릿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26F0AFC-55E6-4D17-97F7-253955933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896367"/>
              </p:ext>
            </p:extLst>
          </p:nvPr>
        </p:nvGraphicFramePr>
        <p:xfrm>
          <a:off x="157483" y="862327"/>
          <a:ext cx="9660334" cy="5406498"/>
        </p:xfrm>
        <a:graphic>
          <a:graphicData uri="http://schemas.openxmlformats.org/drawingml/2006/table">
            <a:tbl>
              <a:tblPr/>
              <a:tblGrid>
                <a:gridCol w="1693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6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37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프로젝트 명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주제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이직교육과정 합격자현황 데이터를 이용한 홍보 전략 수립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5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멘토링 팀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조 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Expert 3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팀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/1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조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박현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송민지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송지혜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김연진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최태일</a:t>
                      </a:r>
                      <a:endParaRPr lang="en-US" sz="12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84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프로젝트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목적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l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우선적인 목적은 지원자 특성과 합격자 특성을 파악해서 구직자들에게 이직교육과정에 대해서 효율적으로 홍보를 하는 것이고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</a:t>
                      </a:r>
                    </a:p>
                    <a:p>
                      <a:pPr marL="0" indent="0" algn="l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최종적인 목적은 효율적인 홍보를 위한 홍보 전략을 수립 하는 것이다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.</a:t>
                      </a:r>
                      <a:endParaRPr lang="en-US" sz="10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6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 계획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8000" indent="-10800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현재 확보된 데이터 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이직 교육과정지원현황 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지원자 인적사항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평가기준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합격여부 등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), 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평가 점수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증빙제출 여부</a:t>
                      </a:r>
                      <a:endParaRPr lang="en-US" altLang="ko-KR" sz="10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08000" indent="-108000" algn="l" defTabSz="913970" rtl="0" eaLnBrk="1" latinLnBrk="1" hangingPunct="1">
                        <a:lnSpc>
                          <a:spcPct val="120000"/>
                        </a:lnSpc>
                      </a:pPr>
                      <a:endParaRPr lang="en-US" altLang="ko-KR" sz="10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08000" indent="-10800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주요데이터 특성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/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포맷 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정형데이터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주요 데이터들은 엑셀</a:t>
                      </a:r>
                      <a:endParaRPr lang="en-US" altLang="ko-KR" sz="10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08000" indent="-10800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                             (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이 데이터들을 그래프 포맷으로 전환해서 데이터를 분석하는 작업이 필요할 것 같음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235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적용방안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8000" marR="38100" lvl="0" indent="-1080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우선 이직교육과정을 홍보하는 것이 주 목적이므로 이직교육과정이 이직을 하는데 있어 더 효율적이라는 것을 보여 줄 수 있는 데이터가 필요한데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이 역할을 하는 데이터가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‘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기업 지원 시 최종 합격률 데이터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’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이다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 </a:t>
                      </a:r>
                    </a:p>
                    <a:p>
                      <a:pPr marL="108000" marR="38100" lvl="0" indent="-1080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홍보 전략은 다음과 같다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현업에 종사하고 있는 직장인을 대상으로 이직 희망 비율을 설문조사 하고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이 설문 조사를 바탕으로 홍보물을 보는 사람에게 많은 직장인들이 이직을 준비하고 있다는 점을 강조한다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그리고나서 이직교육과정을 이수한 사람들의 기업 지원 시 서류 합격률 데이터와 최종 합격률 데이터를 그래프로 제시하여 시각화 한다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779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요청사항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1.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최종합격자 재직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연차를 살펴 보면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7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년 이상 재직자중에는 합격한 사람이 없다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 </a:t>
                      </a: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  이부분을 설명하기 위해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재직 연차 별 최종 합격률을 나타내는 그래프는 어떤 것이 더 보기 좋을까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?</a:t>
                      </a: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2.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재직중인 회사 중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IT/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웹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통신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유통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물류가 많고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연구개발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생산관리 직무와 지원자는 합격자가 없음을 통해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 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재직중인 회사와 경력이 상관관계가 있는지 알 수 있을까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?</a:t>
                      </a: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3.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기업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P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는 기업 규모를 나타내는 점수라고 하였는데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기업규모가 클수록 점수가 클 거라는 예상과 달리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규모가 클수록 점수가 작았다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</a:t>
                      </a: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점수 측정 기준이 무엇일까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?</a:t>
                      </a: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4.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이산적인 데이터 외에 홍보전략을 수립할 수 있도록 하는 데이터에는 어떤 특성이 있을까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?</a:t>
                      </a: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5.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평가자가 정성적으로 본 평가에서 지원자들이 많이 참여를 안 한 것이 홍보과정의 부족으로 생각되는데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  이를 보완하기 위해 무엇을 앞세워 홍보해야 할까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97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2050</TotalTime>
  <Words>344</Words>
  <Application>Microsoft Office PowerPoint</Application>
  <PresentationFormat>A4 용지(210x297mm)</PresentationFormat>
  <Paragraphs>28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Pretendard Medium</vt:lpstr>
      <vt:lpstr>Pretendard SemiBold</vt:lpstr>
      <vt:lpstr>나눔바른고딕</vt:lpstr>
      <vt:lpstr>나눔바른고딕OTF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희영</dc:creator>
  <cp:lastModifiedBy>Minji</cp:lastModifiedBy>
  <cp:revision>155</cp:revision>
  <dcterms:created xsi:type="dcterms:W3CDTF">2022-03-21T07:12:26Z</dcterms:created>
  <dcterms:modified xsi:type="dcterms:W3CDTF">2022-10-16T06:26:00Z</dcterms:modified>
</cp:coreProperties>
</file>