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312" r:id="rId3"/>
    <p:sldId id="274" r:id="rId4"/>
    <p:sldId id="313" r:id="rId5"/>
    <p:sldId id="314" r:id="rId6"/>
    <p:sldId id="315" r:id="rId7"/>
    <p:sldId id="318" r:id="rId8"/>
    <p:sldId id="319" r:id="rId9"/>
    <p:sldId id="321" r:id="rId10"/>
    <p:sldId id="320" r:id="rId11"/>
    <p:sldId id="273" r:id="rId12"/>
    <p:sldId id="31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2DA6"/>
    <a:srgbClr val="E2E9F6"/>
    <a:srgbClr val="FFFFFF"/>
    <a:srgbClr val="6087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77" autoAdjust="0"/>
  </p:normalViewPr>
  <p:slideViewPr>
    <p:cSldViewPr snapToGrid="0">
      <p:cViewPr varScale="1">
        <p:scale>
          <a:sx n="81" d="100"/>
          <a:sy n="81" d="100"/>
        </p:scale>
        <p:origin x="7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4B16D-005F-E462-520E-C69913C0E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F06B41-7678-C2F2-69A3-F0BF90D69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8E98F9-E88C-C75D-E39C-B5E56AFE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6C6A-8FD3-4974-87CC-ECC37CB7D523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028C15-08D7-1A4D-3DF4-2E2E0518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E06FA5-D065-BCDE-4648-95921D77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DB78-8CD3-4468-9941-27BF48ABD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98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15296-73C5-69D3-3DFD-C0FD81FDD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BF81FA-0AD5-61EC-0D85-4825DA721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F0E5B6-4B33-E387-A24D-38512E02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6C6A-8FD3-4974-87CC-ECC37CB7D523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E776F8-0AA9-84E8-05F5-D69DDA72C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F337FF-39F0-A1AC-0182-57E043F5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DB78-8CD3-4468-9941-27BF48ABD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16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2206D0-137E-4812-CA0C-ECD229A91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6D9754-726E-099F-A59A-00A5CFF81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B659C8-5C08-F300-AFFA-1215F693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6C6A-8FD3-4974-87CC-ECC37CB7D523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FAC5D0-A30C-99D5-0CE2-FBDF792F1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A38DCD-2F21-6236-6407-202F003CD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DB78-8CD3-4468-9941-27BF48ABD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651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76CC2CF-D8B2-4729-9E28-DF0D845F6404}"/>
              </a:ext>
            </a:extLst>
          </p:cNvPr>
          <p:cNvSpPr/>
          <p:nvPr userDrawn="1"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162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3990A051-84B5-4849-B695-57872BEEF727}"/>
              </a:ext>
            </a:extLst>
          </p:cNvPr>
          <p:cNvSpPr txBox="1">
            <a:spLocks/>
          </p:cNvSpPr>
          <p:nvPr userDrawn="1"/>
        </p:nvSpPr>
        <p:spPr>
          <a:xfrm>
            <a:off x="4407877" y="6548282"/>
            <a:ext cx="3376246" cy="24070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73BFA2-45FF-424F-ADFE-DF3B9EC9232B}" type="slidenum">
              <a:rPr lang="ko-KR" altLang="en-US" sz="1000" b="1" spc="-20" baseline="0" smtClean="0">
                <a:solidFill>
                  <a:schemeClr val="bg1">
                    <a:lumMod val="50000"/>
                  </a:schemeClr>
                </a:solidFill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000" b="0" spc="-20" baseline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844707-8EFB-5D12-45D5-B287D53DB9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792" y="6548282"/>
            <a:ext cx="1320884" cy="21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40DCD-EAAE-AF4D-48B1-D9E26D5C1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5AE06C-8BEF-E5D0-CD3B-06A937BB9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2DC1B-DD24-96B4-799C-116FDCDC5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6C6A-8FD3-4974-87CC-ECC37CB7D523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204FAB-4C33-A3E5-FE40-6F849A19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EAF3B-8220-7DE0-89F3-966315E0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DB78-8CD3-4468-9941-27BF48ABD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00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D1EBB-0205-77D8-C41E-80A32A54D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CE55BB-E15F-C11E-DDD6-433F22994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9B31D-0CA6-335B-D89B-E52F4FF36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6C6A-8FD3-4974-87CC-ECC37CB7D523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E53924-6105-6D11-DE9A-003DEFD3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F393E1-57BC-4585-66D5-A2379A4A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DB78-8CD3-4468-9941-27BF48ABD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74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FFF35-05B2-02DC-AFD4-FDE3EE10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F3EDEA-0F97-174D-2AA8-FE6320CC1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AC897D-5DCF-06E7-590B-7D569925B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FE2964-2DE7-D0D6-194B-EBC941DBE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6C6A-8FD3-4974-87CC-ECC37CB7D523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CBF4EE-A547-CCEC-9BC2-3153F11A8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5D611A-7FBD-2B6C-1F75-C619F123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DB78-8CD3-4468-9941-27BF48ABD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5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ADEF5-AADE-6CC0-F3C4-27AB1C842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C770B3-9485-35BA-B1C4-40D745FBF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DCBAFD-38E1-7DF8-3AD4-EBAD20EA5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F5D14A-6C13-A91A-B12C-04DDC04C9B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0FCF1E-FC89-D30F-A89B-058779FDB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B95BF9-871E-8468-90BE-1BBBFCE9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6C6A-8FD3-4974-87CC-ECC37CB7D523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C23D01-175B-8ED1-AE29-D02416C8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17D548-9AF3-99BB-0D5F-568C0D18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DB78-8CD3-4468-9941-27BF48ABD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65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B6853-B409-9360-352A-E305D16E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9B9CD4-0EE7-8AC0-AF2C-2510E4DB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6C6A-8FD3-4974-87CC-ECC37CB7D523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769269-104A-83B2-2005-F99E3E5C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0EBDF7-ECA8-F9C6-56E8-49B56C0E1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DB78-8CD3-4468-9941-27BF48ABD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5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8763A9-FE5F-DEFB-D09E-D1363F34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6C6A-8FD3-4974-87CC-ECC37CB7D523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E21187-AE9A-4C80-0608-A04CC14EE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F079DF-A35F-FE57-1282-34ABDC1F8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DB78-8CD3-4468-9941-27BF48ABD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62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85212-C051-4E77-B310-895DE84AF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16D912-0AEF-9AB9-2594-C1DA1F982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A801A4-6D25-CBA1-2380-A08F85CAA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8EC511-28A4-4138-5524-BBCEC4D6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6C6A-8FD3-4974-87CC-ECC37CB7D523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D57C04-A7B6-13C8-90CA-3D44FD7A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474336-8107-3AEE-C089-7A40DF75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DB78-8CD3-4468-9941-27BF48ABD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52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7DB41-7239-AE9C-95FF-BDE77C7F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FC1D9F-D695-7BFC-2CA3-DF3767B07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C97C5A-D71A-49D1-6CE9-8F73DB013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F7010F-3611-EF76-580D-8FC92885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6C6A-8FD3-4974-87CC-ECC37CB7D523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CF3CD0-ACD3-56A7-A92F-4499D245C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A6D7A1-9AD8-E602-E085-B3E5F01E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DB78-8CD3-4468-9941-27BF48ABD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71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5CF18E-C5C7-C99A-CE7A-2DD5E7770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7865AD-ABFB-9633-ABD0-88E4359BC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E264AA-626B-0898-1BBF-E3D57E95F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A6C6A-8FD3-4974-87CC-ECC37CB7D523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2272AA-5B8F-A71F-9EF6-F02647683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4E5DDE-55A9-9BAB-773F-B838213B4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FDB78-8CD3-4468-9941-27BF48ABD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7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cfNlYYR-lZPRymqASUZy08OBaWRvVebufEQiYCmTgWRk7G-izYb_E-p9Z8rsz8m9vYrl1OBxZFfgMi8lfe48tHeg5zZweSl8X4JujJhlwY7iB0bAJ5NPbw3z4vpY9Nf0WJMzeMcCdK5NWYfHiZfP8PH3Cf4uYLQeUucA_XZPVdEHxRgHNHfP0dMT9BSq5bwsAqI">
            <a:extLst>
              <a:ext uri="{FF2B5EF4-FFF2-40B4-BE49-F238E27FC236}">
                <a16:creationId xmlns:a16="http://schemas.microsoft.com/office/drawing/2014/main" id="{9A52002D-1EAF-48D2-95BE-D95B09F0E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6140"/>
            <a:ext cx="12192000" cy="613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9DFF3E8-5C6C-4AB0-847D-5B9808341C93}"/>
              </a:ext>
            </a:extLst>
          </p:cNvPr>
          <p:cNvSpPr/>
          <p:nvPr/>
        </p:nvSpPr>
        <p:spPr>
          <a:xfrm>
            <a:off x="-39356" y="726139"/>
            <a:ext cx="6096000" cy="6131860"/>
          </a:xfrm>
          <a:prstGeom prst="rect">
            <a:avLst/>
          </a:prstGeom>
          <a:blipFill dpi="0" rotWithShape="1">
            <a:blip r:embed="rId3">
              <a:alphaModFix amt="31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2BC448-C085-E391-3107-3E2C0F4151A6}"/>
              </a:ext>
            </a:extLst>
          </p:cNvPr>
          <p:cNvSpPr txBox="1"/>
          <p:nvPr/>
        </p:nvSpPr>
        <p:spPr>
          <a:xfrm>
            <a:off x="6846078" y="3376570"/>
            <a:ext cx="5345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kern="1200" spc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프로젝트 계획서</a:t>
            </a:r>
            <a:endParaRPr lang="ko-KR" altLang="en-US" sz="4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8BA2DB-8D25-4322-9208-DCA9FD3AEDF8}"/>
              </a:ext>
            </a:extLst>
          </p:cNvPr>
          <p:cNvSpPr txBox="1"/>
          <p:nvPr/>
        </p:nvSpPr>
        <p:spPr>
          <a:xfrm>
            <a:off x="9183356" y="174961"/>
            <a:ext cx="3008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Remote Internship Program PBL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FE460A-04F5-4807-B3CC-C099B287B917}"/>
              </a:ext>
            </a:extLst>
          </p:cNvPr>
          <p:cNvSpPr/>
          <p:nvPr/>
        </p:nvSpPr>
        <p:spPr>
          <a:xfrm>
            <a:off x="113490" y="5934670"/>
            <a:ext cx="59825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EXPERT 3</a:t>
            </a:r>
            <a:r>
              <a:rPr lang="ko-KR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팀 </a:t>
            </a:r>
            <a:r>
              <a:rPr lang="en-US" altLang="ko-KR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</a:t>
            </a:r>
            <a:endParaRPr lang="ko-KR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400" b="1" dirty="0" err="1">
                <a:solidFill>
                  <a:schemeClr val="bg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박현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400" b="1" dirty="0" err="1">
                <a:solidFill>
                  <a:schemeClr val="bg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김연진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송민지 송지혜 최태일</a:t>
            </a:r>
          </a:p>
        </p:txBody>
      </p:sp>
    </p:spTree>
    <p:extLst>
      <p:ext uri="{BB962C8B-B14F-4D97-AF65-F5344CB8AC3E}">
        <p14:creationId xmlns:p14="http://schemas.microsoft.com/office/powerpoint/2010/main" val="1465310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https://lh4.googleusercontent.com/cfNlYYR-lZPRymqASUZy08OBaWRvVebufEQiYCmTgWRk7G-izYb_E-p9Z8rsz8m9vYrl1OBxZFfgMi8lfe48tHeg5zZweSl8X4JujJhlwY7iB0bAJ5NPbw3z4vpY9Nf0WJMzeMcCdK5NWYfHiZfP8PH3Cf4uYLQeUucA_XZPVdEHxRgHNHfP0dMT9BSq5bwsAqI">
            <a:extLst>
              <a:ext uri="{FF2B5EF4-FFF2-40B4-BE49-F238E27FC236}">
                <a16:creationId xmlns:a16="http://schemas.microsoft.com/office/drawing/2014/main" id="{A54E6150-A98D-46A4-8E6B-348F4C9A2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6141"/>
            <a:ext cx="12192000" cy="613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8AB346-96B9-F1C0-FF91-9B40C9B0E615}"/>
              </a:ext>
            </a:extLst>
          </p:cNvPr>
          <p:cNvSpPr txBox="1"/>
          <p:nvPr/>
        </p:nvSpPr>
        <p:spPr>
          <a:xfrm>
            <a:off x="29184" y="147611"/>
            <a:ext cx="330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Pretendard SemiBold" panose="02000503000000020004" pitchFamily="2" charset="-127"/>
              </a:rPr>
              <a:t>■ 요청사항</a:t>
            </a:r>
            <a:r>
              <a:rPr lang="en-US" altLang="ko-KR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Pretendard SemiBold" panose="02000503000000020004" pitchFamily="2" charset="-127"/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Pretendard SemiBold" panose="02000503000000020004" pitchFamily="2" charset="-127"/>
              </a:rPr>
              <a:t>의문점</a:t>
            </a:r>
            <a:r>
              <a:rPr lang="en-US" altLang="ko-KR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Pretendard SemiBold" panose="02000503000000020004" pitchFamily="2" charset="-127"/>
              </a:rPr>
              <a:t>)</a:t>
            </a:r>
            <a:endParaRPr lang="ko-KR" altLang="en-US" sz="2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AC195D-B403-49F1-8878-4225B06A236F}"/>
              </a:ext>
            </a:extLst>
          </p:cNvPr>
          <p:cNvSpPr txBox="1"/>
          <p:nvPr/>
        </p:nvSpPr>
        <p:spPr>
          <a:xfrm>
            <a:off x="9183356" y="174961"/>
            <a:ext cx="3008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Remote Internship Program PBL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39E00B-BD0A-415C-ABCC-2F5DD3FA0314}"/>
              </a:ext>
            </a:extLst>
          </p:cNvPr>
          <p:cNvSpPr/>
          <p:nvPr/>
        </p:nvSpPr>
        <p:spPr>
          <a:xfrm>
            <a:off x="1550896" y="2592104"/>
            <a:ext cx="9090208" cy="1673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sym typeface="Wingdings"/>
              </a:rPr>
              <a:t>이산적인 데이터 외에 홍보전략을 수립할 수 있도록 하는 데이터에는 어떤 특성이 있을까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/>
            </a:endParaRPr>
          </a:p>
          <a:p>
            <a:pPr>
              <a:lnSpc>
                <a:spcPct val="150000"/>
              </a:lnSpc>
            </a:pPr>
            <a:endParaRPr lang="en-US" altLang="ko-KR" sz="700" dirty="0">
              <a:latin typeface="굴림" panose="020B0600000101010101" pitchFamily="50" charset="-127"/>
              <a:ea typeface="굴림" panose="020B0600000101010101" pitchFamily="50" charset="-127"/>
              <a:sym typeface="Wingding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sym typeface="Wingdings"/>
              </a:rPr>
              <a:t>지원자들의 적은 참여의 원인이 홍보 과정의 부족으로 생각됨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/>
              </a:rPr>
              <a:t>    -&gt;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sym typeface="Wingdings"/>
              </a:rPr>
              <a:t>무엇을 앞세워 홍보해야 할까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4766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lh4.googleusercontent.com/cfNlYYR-lZPRymqASUZy08OBaWRvVebufEQiYCmTgWRk7G-izYb_E-p9Z8rsz8m9vYrl1OBxZFfgMi8lfe48tHeg5zZweSl8X4JujJhlwY7iB0bAJ5NPbw3z4vpY9Nf0WJMzeMcCdK5NWYfHiZfP8PH3Cf4uYLQeUucA_XZPVdEHxRgHNHfP0dMT9BSq5bwsAqI">
            <a:extLst>
              <a:ext uri="{FF2B5EF4-FFF2-40B4-BE49-F238E27FC236}">
                <a16:creationId xmlns:a16="http://schemas.microsoft.com/office/drawing/2014/main" id="{4F5C64FA-B2FA-4A59-A202-A7465DFBC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6140"/>
            <a:ext cx="12192000" cy="613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4EC5DE8-AB09-8245-BA81-FAFBB7B59E07}"/>
              </a:ext>
            </a:extLst>
          </p:cNvPr>
          <p:cNvSpPr txBox="1"/>
          <p:nvPr/>
        </p:nvSpPr>
        <p:spPr>
          <a:xfrm>
            <a:off x="0" y="128794"/>
            <a:ext cx="3291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■  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조별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) </a:t>
            </a:r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프로젝트 계획서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4785C5-6F6C-43E7-8C1C-A5271713870A}"/>
              </a:ext>
            </a:extLst>
          </p:cNvPr>
          <p:cNvSpPr txBox="1"/>
          <p:nvPr/>
        </p:nvSpPr>
        <p:spPr>
          <a:xfrm>
            <a:off x="9183356" y="174961"/>
            <a:ext cx="3008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Remote Internship Program PBL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76055F0-CE06-4016-9C6E-5FF02BB01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130221"/>
              </p:ext>
            </p:extLst>
          </p:nvPr>
        </p:nvGraphicFramePr>
        <p:xfrm>
          <a:off x="1152962" y="1008668"/>
          <a:ext cx="9886076" cy="5562064"/>
        </p:xfrm>
        <a:graphic>
          <a:graphicData uri="http://schemas.openxmlformats.org/drawingml/2006/table">
            <a:tbl>
              <a:tblPr/>
              <a:tblGrid>
                <a:gridCol w="1732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0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프로젝트 명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주제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endParaRPr lang="ko-KR" altLang="en-US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이직교육과정 합격자현황 데이터를 이용한 홍보 전략 수립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20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멘토링 팀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조 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성명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altLang="ko-KR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Expert 3</a:t>
                      </a: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팀</a:t>
                      </a:r>
                      <a:r>
                        <a:rPr lang="en-US" altLang="ko-KR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/1</a:t>
                      </a: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조</a:t>
                      </a:r>
                      <a:r>
                        <a:rPr lang="en-US" altLang="ko-KR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박현</a:t>
                      </a:r>
                      <a:r>
                        <a:rPr lang="en-US" altLang="ko-KR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송민지</a:t>
                      </a:r>
                      <a:r>
                        <a:rPr lang="en-US" altLang="ko-KR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송지혜</a:t>
                      </a:r>
                      <a:r>
                        <a:rPr lang="en-US" altLang="ko-KR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spc="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김연진</a:t>
                      </a:r>
                      <a:r>
                        <a:rPr lang="en-US" altLang="ko-KR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최태일</a:t>
                      </a:r>
                      <a:endParaRPr lang="en-US" sz="1200" b="1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1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프로젝트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목적</a:t>
                      </a:r>
                      <a:endParaRPr lang="en-US" altLang="ko-KR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l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우선적인 목적은 지원자 특성과 합격자 특성을 파악해서 구직자들에게 이직교육과정에 대해서 효율적으로 홍보를 하는 것이고</a:t>
                      </a:r>
                      <a:r>
                        <a:rPr lang="en-US" altLang="ko-KR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</a:t>
                      </a:r>
                    </a:p>
                    <a:p>
                      <a:pPr marL="0" indent="0" algn="l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최종적인 목적은 효율적인 홍보를 위한 홍보 전략을 수립 하는 것이다</a:t>
                      </a:r>
                      <a:r>
                        <a:rPr lang="en-US" altLang="ko-KR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.</a:t>
                      </a:r>
                      <a:endParaRPr lang="en-US" sz="1000" b="0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16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데이터 계획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8000" indent="-108000" algn="l" defTabSz="913970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현재 확보된 데이터 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: 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이직 교육과정지원현황 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(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지원자 인적사항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평가기준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합격여부 등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), 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평가 점수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증빙제출 여부</a:t>
                      </a:r>
                      <a:endParaRPr lang="en-US" altLang="ko-KR" sz="1000" kern="12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108000" indent="-108000" algn="l" defTabSz="913970" rtl="0" eaLnBrk="1" latinLnBrk="1" hangingPunct="1">
                        <a:lnSpc>
                          <a:spcPct val="120000"/>
                        </a:lnSpc>
                      </a:pPr>
                      <a:endParaRPr lang="en-US" altLang="ko-KR" sz="1000" kern="12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108000" indent="-108000" algn="l" defTabSz="913970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주요데이터 특성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/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포맷 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: 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정형데이터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주요 데이터들은 엑셀</a:t>
                      </a:r>
                      <a:endParaRPr lang="en-US" altLang="ko-KR" sz="1000" kern="12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108000" indent="-108000" algn="l" defTabSz="91397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                             (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이 데이터들을 그래프 포맷으로 전환해서 데이터를 분석하는 작업이 필요할 것 같음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)</a:t>
                      </a: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40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적용방안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8000" marR="38100" lvl="0" indent="-10800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우선 이직교육과정을 홍보하는 것이 주 목적이므로 이직교육과정이 이직을 하는데 있어 더 효율적이라는 것을 보여 줄 수 있는 데이터가 필요한데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이 역할을 하는 데이터가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‘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기업 지원 시 최종 합격률 데이터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’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이다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. </a:t>
                      </a:r>
                    </a:p>
                    <a:p>
                      <a:pPr marL="108000" marR="38100" lvl="0" indent="-10800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홍보 전략은 다음과 같다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.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현업에 종사하고 있는 직장인을 대상으로 이직 희망 비율을 설문조사 하고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이 설문 조사를 바탕으로 홍보물을 보는 사람에게 많은 직장인들이 이직을 준비하고 있다는 점을 강조한다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.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그리고나서 이직교육과정을 이수한 사람들의 기업 지원 시 서류 합격률 데이터와 최종 합격률 데이터를 그래프로 제시하여 시각화 한다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.</a:t>
                      </a: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239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요청사항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1.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최종합격자 재직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연차를 살펴 보면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7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년 이상 재직자중에는 합격한 사람이 없다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. </a:t>
                      </a: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  이부분을 설명하기 위해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재직 연차 별 최종 합격률을 나타내는 그래프는 어떤 것이 더 보기 좋을까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?</a:t>
                      </a: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2.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재직중인 회사 중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IT/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웹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통신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유통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물류가 많고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연구개발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생산관리 직무와 지원자는 합격자가 없음을 통해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 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재직중인 회사와 경력이 상관관계가 있는지 알 수 있을까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?</a:t>
                      </a: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3.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기업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P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는 기업 규모를 나타내는 점수라고 하였는데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기업규모가 클수록 점수가 클 거라는 예상과 달리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규모가 클수록 점수가 작았다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.</a:t>
                      </a: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점수 측정 기준이 무엇일까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?</a:t>
                      </a: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4.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이산적인 데이터 외에 홍보전략을 수립할 수 있도록 하는 데이터에는 어떤 특성이 있을까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?</a:t>
                      </a: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5.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평가자가 정성적으로 본 평가에서 지원자들이 많이 참여를 안 한 것이 홍보과정의 부족으로 생각되는데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  이를 보완하기 위해 무엇을 앞세워 홍보해야 할까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971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0EBA7F-7338-46CE-8D49-ED905792A861}"/>
              </a:ext>
            </a:extLst>
          </p:cNvPr>
          <p:cNvSpPr/>
          <p:nvPr/>
        </p:nvSpPr>
        <p:spPr>
          <a:xfrm>
            <a:off x="0" y="0"/>
            <a:ext cx="12192000" cy="1013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20" name="Picture 8" descr="https://lh4.googleusercontent.com/nu8yt8J8fGxRIl-Wll4VmkKFvsilGUccsjLcQswyQJxOC_ZGbPOI0HfEzWKkpg_iw7kQD0tg0gOL07kT_TinHUSit9TKyD47X33fy3-qhqAVkGwOwi0Tnz1PktZpEUD68m9fUJxJihhEWjcUT6qVTqd828pvVQjjvctxaljI0ldoqAAXDGRe5SFVCTYU5Bn4m_4">
            <a:extLst>
              <a:ext uri="{FF2B5EF4-FFF2-40B4-BE49-F238E27FC236}">
                <a16:creationId xmlns:a16="http://schemas.microsoft.com/office/drawing/2014/main" id="{707523A6-D290-4509-A337-9211CE39F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9000"/>
                    </a14:imgEffect>
                    <a14:imgEffect>
                      <a14:colorTemperature colorTemp="6307"/>
                    </a14:imgEffect>
                    <a14:imgEffect>
                      <a14:saturation sat="73000"/>
                    </a14:imgEffect>
                    <a14:imgEffect>
                      <a14:brightnessContrast bright="15000"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76ED6DA-4DB0-45DB-A8AE-3EE0A2DA9E66}"/>
              </a:ext>
            </a:extLst>
          </p:cNvPr>
          <p:cNvSpPr/>
          <p:nvPr/>
        </p:nvSpPr>
        <p:spPr>
          <a:xfrm>
            <a:off x="3048000" y="2367171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9600" dirty="0">
                <a:solidFill>
                  <a:srgbClr val="FFFFFF"/>
                </a:solidFill>
                <a:latin typeface="Arial" panose="020B0604020202020204" pitchFamily="34" charset="0"/>
              </a:rPr>
              <a:t>Thank You</a:t>
            </a:r>
            <a:endParaRPr lang="en-US" altLang="ko-KR" dirty="0"/>
          </a:p>
          <a:p>
            <a:br>
              <a:rPr lang="en-US" altLang="ko-KR" dirty="0"/>
            </a:b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8E6B30-5D12-41BC-A913-773C5206516D}"/>
              </a:ext>
            </a:extLst>
          </p:cNvPr>
          <p:cNvSpPr/>
          <p:nvPr/>
        </p:nvSpPr>
        <p:spPr>
          <a:xfrm>
            <a:off x="7247327" y="3916687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EXPERT 3</a:t>
            </a:r>
            <a:r>
              <a:rPr lang="ko-KR" altLang="en-US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팀 </a:t>
            </a:r>
            <a:r>
              <a:rPr lang="en-US" altLang="ko-KR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149396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cfNlYYR-lZPRymqASUZy08OBaWRvVebufEQiYCmTgWRk7G-izYb_E-p9Z8rsz8m9vYrl1OBxZFfgMi8lfe48tHeg5zZweSl8X4JujJhlwY7iB0bAJ5NPbw3z4vpY9Nf0WJMzeMcCdK5NWYfHiZfP8PH3Cf4uYLQeUucA_XZPVdEHxRgHNHfP0dMT9BSq5bwsAqI">
            <a:extLst>
              <a:ext uri="{FF2B5EF4-FFF2-40B4-BE49-F238E27FC236}">
                <a16:creationId xmlns:a16="http://schemas.microsoft.com/office/drawing/2014/main" id="{9A52002D-1EAF-48D2-95BE-D95B09F0E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6140"/>
            <a:ext cx="12192000" cy="613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312BB13-B01A-4FF8-8A37-A3F89C94E0CC}"/>
              </a:ext>
            </a:extLst>
          </p:cNvPr>
          <p:cNvSpPr/>
          <p:nvPr/>
        </p:nvSpPr>
        <p:spPr>
          <a:xfrm>
            <a:off x="7004957" y="2302329"/>
            <a:ext cx="4225639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01</a:t>
            </a:r>
            <a:r>
              <a:rPr lang="ko-KR" altLang="en-US" sz="2400" b="1" dirty="0">
                <a:solidFill>
                  <a:srgbClr val="40332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   </a:t>
            </a:r>
            <a:r>
              <a:rPr lang="ko-KR" altLang="en-US" b="1" dirty="0">
                <a:solidFill>
                  <a:srgbClr val="40332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프로젝트 주제 및 최종 목적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b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02</a:t>
            </a:r>
            <a:r>
              <a:rPr lang="ko-KR" altLang="en-US" sz="2400" b="1" dirty="0">
                <a:solidFill>
                  <a:srgbClr val="40332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    </a:t>
            </a:r>
            <a:r>
              <a:rPr lang="ko-KR" altLang="en-US" b="1" dirty="0">
                <a:solidFill>
                  <a:srgbClr val="40332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계획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b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2400" b="1" dirty="0">
                <a:solidFill>
                  <a:srgbClr val="40332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    </a:t>
            </a:r>
            <a:r>
              <a:rPr lang="ko-KR" altLang="en-US" b="1" dirty="0">
                <a:solidFill>
                  <a:srgbClr val="40332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적용 방안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b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2400" b="1" dirty="0">
                <a:solidFill>
                  <a:srgbClr val="6087C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04</a:t>
            </a:r>
            <a:r>
              <a:rPr lang="ko-KR" altLang="en-US" sz="2400" b="1" dirty="0">
                <a:solidFill>
                  <a:srgbClr val="40332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    </a:t>
            </a:r>
            <a:r>
              <a:rPr lang="ko-KR" altLang="en-US" b="1" dirty="0">
                <a:solidFill>
                  <a:srgbClr val="40332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요청 사항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b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324726-7B1C-489A-8F91-A0FDDF8830FA}"/>
              </a:ext>
            </a:extLst>
          </p:cNvPr>
          <p:cNvSpPr txBox="1"/>
          <p:nvPr/>
        </p:nvSpPr>
        <p:spPr>
          <a:xfrm>
            <a:off x="9183356" y="174961"/>
            <a:ext cx="3008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Remote Internship Program PBL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8315D6-64BB-4976-A694-8F3A4C20F0FB}"/>
              </a:ext>
            </a:extLst>
          </p:cNvPr>
          <p:cNvSpPr/>
          <p:nvPr/>
        </p:nvSpPr>
        <p:spPr>
          <a:xfrm>
            <a:off x="0" y="726140"/>
            <a:ext cx="6096000" cy="6131860"/>
          </a:xfrm>
          <a:prstGeom prst="rect">
            <a:avLst/>
          </a:prstGeom>
          <a:blipFill dpi="0" rotWithShape="1">
            <a:blip r:embed="rId3">
              <a:alphaModFix amt="31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25B2F7-1044-45B1-9FF9-670E1D9FF2C5}"/>
              </a:ext>
            </a:extLst>
          </p:cNvPr>
          <p:cNvSpPr txBox="1"/>
          <p:nvPr/>
        </p:nvSpPr>
        <p:spPr>
          <a:xfrm>
            <a:off x="29184" y="147611"/>
            <a:ext cx="3709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Pretendard SemiBold" panose="02000503000000020004" pitchFamily="2" charset="-127"/>
              </a:rPr>
              <a:t>■ 목차</a:t>
            </a:r>
            <a:endParaRPr lang="ko-KR" altLang="en-US" sz="2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A7F546-A8F5-41B7-B2DC-12721AF3B30B}"/>
              </a:ext>
            </a:extLst>
          </p:cNvPr>
          <p:cNvSpPr/>
          <p:nvPr/>
        </p:nvSpPr>
        <p:spPr>
          <a:xfrm>
            <a:off x="113490" y="5934670"/>
            <a:ext cx="59825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EXPERT 3</a:t>
            </a:r>
            <a:r>
              <a:rPr lang="ko-KR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팀 </a:t>
            </a:r>
            <a:r>
              <a:rPr lang="en-US" altLang="ko-KR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</a:t>
            </a:r>
            <a:endParaRPr lang="ko-KR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400" b="1" dirty="0" err="1">
                <a:solidFill>
                  <a:schemeClr val="bg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박현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400" b="1" dirty="0" err="1">
                <a:solidFill>
                  <a:schemeClr val="bg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김연진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송민지 송지혜 최태일</a:t>
            </a:r>
          </a:p>
        </p:txBody>
      </p:sp>
    </p:spTree>
    <p:extLst>
      <p:ext uri="{BB962C8B-B14F-4D97-AF65-F5344CB8AC3E}">
        <p14:creationId xmlns:p14="http://schemas.microsoft.com/office/powerpoint/2010/main" val="2360228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https://lh4.googleusercontent.com/cfNlYYR-lZPRymqASUZy08OBaWRvVebufEQiYCmTgWRk7G-izYb_E-p9Z8rsz8m9vYrl1OBxZFfgMi8lfe48tHeg5zZweSl8X4JujJhlwY7iB0bAJ5NPbw3z4vpY9Nf0WJMzeMcCdK5NWYfHiZfP8PH3Cf4uYLQeUucA_XZPVdEHxRgHNHfP0dMT9BSq5bwsAqI">
            <a:extLst>
              <a:ext uri="{FF2B5EF4-FFF2-40B4-BE49-F238E27FC236}">
                <a16:creationId xmlns:a16="http://schemas.microsoft.com/office/drawing/2014/main" id="{A54E6150-A98D-46A4-8E6B-348F4C9A2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6140"/>
            <a:ext cx="12192000" cy="613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8AB346-96B9-F1C0-FF91-9B40C9B0E615}"/>
              </a:ext>
            </a:extLst>
          </p:cNvPr>
          <p:cNvSpPr txBox="1"/>
          <p:nvPr/>
        </p:nvSpPr>
        <p:spPr>
          <a:xfrm>
            <a:off x="29184" y="147611"/>
            <a:ext cx="3709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Pretendard SemiBold" panose="02000503000000020004" pitchFamily="2" charset="-127"/>
              </a:rPr>
              <a:t>■ 프로젝트 주제 </a:t>
            </a:r>
            <a:r>
              <a:rPr lang="en-US" altLang="ko-KR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Pretendard SemiBold" panose="02000503000000020004" pitchFamily="2" charset="-127"/>
              </a:rPr>
              <a:t>&amp;</a:t>
            </a:r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Pretendard SemiBold" panose="02000503000000020004" pitchFamily="2" charset="-127"/>
              </a:rPr>
              <a:t> 최종 목적 </a:t>
            </a:r>
            <a:endParaRPr lang="ko-KR" altLang="en-US" sz="2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15F851-7115-DB4D-8BFB-A9396FCCC194}"/>
              </a:ext>
            </a:extLst>
          </p:cNvPr>
          <p:cNvSpPr txBox="1"/>
          <p:nvPr/>
        </p:nvSpPr>
        <p:spPr>
          <a:xfrm>
            <a:off x="1057939" y="4354604"/>
            <a:ext cx="4862101" cy="85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이직교육과정 합격자현황 데이터를 이용한 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홍보전략 수립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B914837-AEA7-5AA7-A233-D93CA22B2F83}"/>
              </a:ext>
            </a:extLst>
          </p:cNvPr>
          <p:cNvGrpSpPr/>
          <p:nvPr/>
        </p:nvGrpSpPr>
        <p:grpSpPr>
          <a:xfrm>
            <a:off x="2268170" y="1370154"/>
            <a:ext cx="2441643" cy="2198451"/>
            <a:chOff x="2247089" y="2091447"/>
            <a:chExt cx="2441643" cy="219845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2B05883-2C1F-27B1-D2CA-BFEAD385AB49}"/>
                </a:ext>
              </a:extLst>
            </p:cNvPr>
            <p:cNvSpPr/>
            <p:nvPr/>
          </p:nvSpPr>
          <p:spPr>
            <a:xfrm>
              <a:off x="2247089" y="2091447"/>
              <a:ext cx="2441643" cy="219845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EA4FF4-58D9-E9C5-9802-7F2BA624B921}"/>
                </a:ext>
              </a:extLst>
            </p:cNvPr>
            <p:cNvSpPr txBox="1"/>
            <p:nvPr/>
          </p:nvSpPr>
          <p:spPr>
            <a:xfrm>
              <a:off x="2429888" y="2652063"/>
              <a:ext cx="2073897" cy="1077218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프로젝트</a:t>
              </a:r>
              <a:endParaRPr lang="en-US" altLang="ko-KR" sz="32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32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주제</a:t>
              </a:r>
              <a:endParaRPr lang="ko-KR" altLang="en-US" sz="32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5EE5D0-25E9-D107-A893-26BDC9B9B4D8}"/>
              </a:ext>
            </a:extLst>
          </p:cNvPr>
          <p:cNvGrpSpPr/>
          <p:nvPr/>
        </p:nvGrpSpPr>
        <p:grpSpPr>
          <a:xfrm>
            <a:off x="6408413" y="1382679"/>
            <a:ext cx="5314664" cy="5028497"/>
            <a:chOff x="6077673" y="1450773"/>
            <a:chExt cx="5314664" cy="5028497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888F5CE-9CFB-5643-A4DB-31026229FAEC}"/>
                </a:ext>
              </a:extLst>
            </p:cNvPr>
            <p:cNvGrpSpPr/>
            <p:nvPr/>
          </p:nvGrpSpPr>
          <p:grpSpPr>
            <a:xfrm>
              <a:off x="6077673" y="1450773"/>
              <a:ext cx="5314664" cy="5028497"/>
              <a:chOff x="6320864" y="1703692"/>
              <a:chExt cx="5314664" cy="5028497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36940A-19AE-F2C0-BD30-4FE1C0172DF6}"/>
                  </a:ext>
                </a:extLst>
              </p:cNvPr>
              <p:cNvSpPr txBox="1"/>
              <p:nvPr/>
            </p:nvSpPr>
            <p:spPr>
              <a:xfrm>
                <a:off x="6320864" y="5808859"/>
                <a:ext cx="531466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구직자에게 이직교육과정에 대한 홍보효과 높임 </a:t>
                </a:r>
              </a:p>
              <a:p>
                <a:endParaRPr lang="ko-KR" altLang="en-US" b="1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endParaRPr lang="en-US" altLang="ko-KR" b="1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E4D85E01-C433-8427-C246-C62B931485BF}"/>
                  </a:ext>
                </a:extLst>
              </p:cNvPr>
              <p:cNvGrpSpPr/>
              <p:nvPr/>
            </p:nvGrpSpPr>
            <p:grpSpPr>
              <a:xfrm>
                <a:off x="7529854" y="1703692"/>
                <a:ext cx="2441643" cy="2198451"/>
                <a:chOff x="5866425" y="2374900"/>
                <a:chExt cx="2441643" cy="2198451"/>
              </a:xfrm>
            </p:grpSpPr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DF942D48-4CAE-D434-63EC-D4B218B776EC}"/>
                    </a:ext>
                  </a:extLst>
                </p:cNvPr>
                <p:cNvSpPr/>
                <p:nvPr/>
              </p:nvSpPr>
              <p:spPr>
                <a:xfrm>
                  <a:off x="5866425" y="2374900"/>
                  <a:ext cx="2441643" cy="2198451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4D5F49E-9E19-F6EA-B588-306BAEFBCD3E}"/>
                    </a:ext>
                  </a:extLst>
                </p:cNvPr>
                <p:cNvSpPr txBox="1"/>
                <p:nvPr/>
              </p:nvSpPr>
              <p:spPr>
                <a:xfrm>
                  <a:off x="5954945" y="2922991"/>
                  <a:ext cx="2217907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3200" b="1" dirty="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rPr>
                    <a:t>프로젝트</a:t>
                  </a:r>
                  <a:endParaRPr lang="en-US" altLang="ko-KR" sz="3200" b="1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  <a:p>
                  <a:pPr algn="ctr"/>
                  <a:r>
                    <a:rPr lang="ko-KR" altLang="en-US" sz="3200" b="1" dirty="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rPr>
                    <a:t>최종 목적</a:t>
                  </a:r>
                  <a:endParaRPr lang="ko-KR" altLang="en-US" sz="3200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D63EB2-AD1C-30FC-39E1-324BC792FD6B}"/>
                  </a:ext>
                </a:extLst>
              </p:cNvPr>
              <p:cNvSpPr txBox="1"/>
              <p:nvPr/>
            </p:nvSpPr>
            <p:spPr>
              <a:xfrm>
                <a:off x="7032665" y="4348966"/>
                <a:ext cx="34360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800" b="1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지원자 특성과 합격자 특성 파악</a:t>
                </a:r>
                <a:endParaRPr lang="en-US" altLang="ko-KR" sz="1800" b="1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15" name="화살표: 아래쪽 14">
              <a:extLst>
                <a:ext uri="{FF2B5EF4-FFF2-40B4-BE49-F238E27FC236}">
                  <a16:creationId xmlns:a16="http://schemas.microsoft.com/office/drawing/2014/main" id="{A4BDE2A2-8A74-A59E-D972-4759B1E5AAF5}"/>
                </a:ext>
              </a:extLst>
            </p:cNvPr>
            <p:cNvSpPr/>
            <p:nvPr/>
          </p:nvSpPr>
          <p:spPr>
            <a:xfrm>
              <a:off x="8269158" y="4735282"/>
              <a:ext cx="476655" cy="550755"/>
            </a:xfrm>
            <a:prstGeom prst="downArrow">
              <a:avLst>
                <a:gd name="adj1" fmla="val 2931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7AC195D-B403-49F1-8878-4225B06A236F}"/>
              </a:ext>
            </a:extLst>
          </p:cNvPr>
          <p:cNvSpPr txBox="1"/>
          <p:nvPr/>
        </p:nvSpPr>
        <p:spPr>
          <a:xfrm>
            <a:off x="9183356" y="174961"/>
            <a:ext cx="3008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Remote Internship Program PBL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85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https://lh4.googleusercontent.com/cfNlYYR-lZPRymqASUZy08OBaWRvVebufEQiYCmTgWRk7G-izYb_E-p9Z8rsz8m9vYrl1OBxZFfgMi8lfe48tHeg5zZweSl8X4JujJhlwY7iB0bAJ5NPbw3z4vpY9Nf0WJMzeMcCdK5NWYfHiZfP8PH3Cf4uYLQeUucA_XZPVdEHxRgHNHfP0dMT9BSq5bwsAqI">
            <a:extLst>
              <a:ext uri="{FF2B5EF4-FFF2-40B4-BE49-F238E27FC236}">
                <a16:creationId xmlns:a16="http://schemas.microsoft.com/office/drawing/2014/main" id="{A54E6150-A98D-46A4-8E6B-348F4C9A2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6140"/>
            <a:ext cx="12192000" cy="613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8AB346-96B9-F1C0-FF91-9B40C9B0E615}"/>
              </a:ext>
            </a:extLst>
          </p:cNvPr>
          <p:cNvSpPr txBox="1"/>
          <p:nvPr/>
        </p:nvSpPr>
        <p:spPr>
          <a:xfrm>
            <a:off x="29184" y="147611"/>
            <a:ext cx="330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Pretendard SemiBold" panose="02000503000000020004" pitchFamily="2" charset="-127"/>
              </a:rPr>
              <a:t>■ 데이터 계획</a:t>
            </a:r>
            <a:endParaRPr lang="ko-KR" altLang="en-US" sz="2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AC195D-B403-49F1-8878-4225B06A236F}"/>
              </a:ext>
            </a:extLst>
          </p:cNvPr>
          <p:cNvSpPr txBox="1"/>
          <p:nvPr/>
        </p:nvSpPr>
        <p:spPr>
          <a:xfrm>
            <a:off x="9183356" y="174961"/>
            <a:ext cx="3008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Remote Internship Program PBL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DAB075-6595-48AF-A3AB-9CA582A946B3}"/>
              </a:ext>
            </a:extLst>
          </p:cNvPr>
          <p:cNvSpPr txBox="1"/>
          <p:nvPr/>
        </p:nvSpPr>
        <p:spPr>
          <a:xfrm>
            <a:off x="361370" y="917461"/>
            <a:ext cx="11469259" cy="2545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사용할 데이터셋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내용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이직교육과정 지원 현황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형식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정형데이터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(.csv)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분석 방법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시각화를 통한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EDA (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탐색적 데이터 분석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작업으로 지원자와 합격자들의 특성을 다방면으로 분석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도표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그래프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요약 통계를 활용하여 변수간 패턴 및 관계 파악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1125FAC-3247-47AB-A608-C40B8686FD78}"/>
              </a:ext>
            </a:extLst>
          </p:cNvPr>
          <p:cNvGrpSpPr/>
          <p:nvPr/>
        </p:nvGrpSpPr>
        <p:grpSpPr>
          <a:xfrm>
            <a:off x="385962" y="3706240"/>
            <a:ext cx="11248319" cy="2642414"/>
            <a:chOff x="103861" y="3978614"/>
            <a:chExt cx="11248319" cy="2642414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F1089EE0-7273-46E2-B115-4A8E86F2D5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24" r="1558" b="4049"/>
            <a:stretch/>
          </p:blipFill>
          <p:spPr>
            <a:xfrm>
              <a:off x="7629160" y="3978614"/>
              <a:ext cx="3723020" cy="2217906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EB64B76D-3DFC-41D5-B11F-7AF90CDE8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861" y="4404457"/>
              <a:ext cx="6812506" cy="163085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7463EF-7146-4C1D-9F7F-0F58AC3D8972}"/>
                </a:ext>
              </a:extLst>
            </p:cNvPr>
            <p:cNvSpPr txBox="1"/>
            <p:nvPr/>
          </p:nvSpPr>
          <p:spPr>
            <a:xfrm>
              <a:off x="4854103" y="6313251"/>
              <a:ext cx="32003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[</a:t>
              </a:r>
              <a:r>
                <a:rPr lang="ko-KR" altLang="en-US" sz="1400" dirty="0"/>
                <a:t>그림 </a:t>
              </a:r>
              <a:r>
                <a:rPr lang="en-US" altLang="ko-KR" sz="1400" dirty="0"/>
                <a:t>1. </a:t>
              </a:r>
              <a:r>
                <a:rPr lang="ko-KR" altLang="en-US" sz="1400" dirty="0"/>
                <a:t>엑셀 제공 피벗테이블 예시</a:t>
              </a:r>
              <a:r>
                <a:rPr lang="en-US" altLang="ko-KR" sz="1400" dirty="0"/>
                <a:t>]</a:t>
              </a:r>
              <a:endParaRPr lang="ko-KR" altLang="en-US" sz="1400" dirty="0"/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249F7A40-D9C2-4DC3-A969-5FD32F5B81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59" t="14072" b="17853"/>
          <a:stretch/>
        </p:blipFill>
        <p:spPr>
          <a:xfrm>
            <a:off x="3500227" y="1898829"/>
            <a:ext cx="2422255" cy="22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79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https://lh4.googleusercontent.com/cfNlYYR-lZPRymqASUZy08OBaWRvVebufEQiYCmTgWRk7G-izYb_E-p9Z8rsz8m9vYrl1OBxZFfgMi8lfe48tHeg5zZweSl8X4JujJhlwY7iB0bAJ5NPbw3z4vpY9Nf0WJMzeMcCdK5NWYfHiZfP8PH3Cf4uYLQeUucA_XZPVdEHxRgHNHfP0dMT9BSq5bwsAqI">
            <a:extLst>
              <a:ext uri="{FF2B5EF4-FFF2-40B4-BE49-F238E27FC236}">
                <a16:creationId xmlns:a16="http://schemas.microsoft.com/office/drawing/2014/main" id="{A54E6150-A98D-46A4-8E6B-348F4C9A2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6140"/>
            <a:ext cx="12192000" cy="613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8AB346-96B9-F1C0-FF91-9B40C9B0E615}"/>
              </a:ext>
            </a:extLst>
          </p:cNvPr>
          <p:cNvSpPr txBox="1"/>
          <p:nvPr/>
        </p:nvSpPr>
        <p:spPr>
          <a:xfrm>
            <a:off x="29184" y="147611"/>
            <a:ext cx="330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Pretendard SemiBold" panose="02000503000000020004" pitchFamily="2" charset="-127"/>
              </a:rPr>
              <a:t>■ 적용 방안</a:t>
            </a:r>
            <a:endParaRPr lang="ko-KR" altLang="en-US" sz="2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AC195D-B403-49F1-8878-4225B06A236F}"/>
              </a:ext>
            </a:extLst>
          </p:cNvPr>
          <p:cNvSpPr txBox="1"/>
          <p:nvPr/>
        </p:nvSpPr>
        <p:spPr>
          <a:xfrm>
            <a:off x="9183356" y="174961"/>
            <a:ext cx="3008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Remote Internship Program PBL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9A44A3-78EB-47BF-810E-07B104550636}"/>
              </a:ext>
            </a:extLst>
          </p:cNvPr>
          <p:cNvSpPr txBox="1"/>
          <p:nvPr/>
        </p:nvSpPr>
        <p:spPr>
          <a:xfrm>
            <a:off x="350195" y="898325"/>
            <a:ext cx="1097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최종 목적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이직교육과정의 홍보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홍보 전략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홍보효과를 높이는 것을 최종 목적으로 전략 수립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본 이직교육이 적합함을 보여줄 수 있는 데이터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- ‘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기업 지원 시 최종 합격률 데이터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재직중인 지원자들을 대상으로 한 이직 희망여부와 기업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및 직무 설문조사 자료를 바탕으로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본 교육 수강생들의 합격률 데이터를 한눈에 확인할 수 있도록 직관적인 홍보물 제작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CB926A-81B9-4B24-954C-157D2521E1C2}"/>
              </a:ext>
            </a:extLst>
          </p:cNvPr>
          <p:cNvSpPr txBox="1"/>
          <p:nvPr/>
        </p:nvSpPr>
        <p:spPr>
          <a:xfrm>
            <a:off x="557719" y="6212730"/>
            <a:ext cx="4776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</a:t>
            </a:r>
            <a:r>
              <a:rPr lang="ko-KR" altLang="en-US" sz="1400" dirty="0"/>
              <a:t>그림 </a:t>
            </a:r>
            <a:r>
              <a:rPr lang="en-US" altLang="ko-KR" sz="1400" dirty="0"/>
              <a:t>2. </a:t>
            </a:r>
            <a:r>
              <a:rPr lang="ko-KR" altLang="en-US" sz="1400" dirty="0"/>
              <a:t>지원자들의 특성을 구분하기 위해 분할하여 관찰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9AAD11E-3704-45F5-B337-B441232D3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643" y="3668576"/>
            <a:ext cx="2876951" cy="241968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17986BB-4120-4C78-BD72-947D754FC0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09" t="2340" r="-2115" b="-1279"/>
          <a:stretch/>
        </p:blipFill>
        <p:spPr>
          <a:xfrm>
            <a:off x="8460631" y="3668576"/>
            <a:ext cx="3507865" cy="24196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F096A4E-28BB-49B1-982F-5DB4789954F6}"/>
              </a:ext>
            </a:extLst>
          </p:cNvPr>
          <p:cNvSpPr txBox="1"/>
          <p:nvPr/>
        </p:nvSpPr>
        <p:spPr>
          <a:xfrm>
            <a:off x="5891718" y="6212730"/>
            <a:ext cx="4776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</a:t>
            </a:r>
            <a:r>
              <a:rPr lang="ko-KR" altLang="en-US" sz="1400" dirty="0"/>
              <a:t>그림 </a:t>
            </a:r>
            <a:r>
              <a:rPr lang="en-US" altLang="ko-KR" sz="1400" dirty="0"/>
              <a:t>3. </a:t>
            </a:r>
            <a:r>
              <a:rPr lang="ko-KR" altLang="en-US" sz="1400" dirty="0"/>
              <a:t>그룹별 특성 파악을 위한 파이차트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D5744D-4E01-4459-B38A-EF970C4DB9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1661" y="4231590"/>
            <a:ext cx="3078403" cy="172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79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https://lh4.googleusercontent.com/cfNlYYR-lZPRymqASUZy08OBaWRvVebufEQiYCmTgWRk7G-izYb_E-p9Z8rsz8m9vYrl1OBxZFfgMi8lfe48tHeg5zZweSl8X4JujJhlwY7iB0bAJ5NPbw3z4vpY9Nf0WJMzeMcCdK5NWYfHiZfP8PH3Cf4uYLQeUucA_XZPVdEHxRgHNHfP0dMT9BSq5bwsAqI">
            <a:extLst>
              <a:ext uri="{FF2B5EF4-FFF2-40B4-BE49-F238E27FC236}">
                <a16:creationId xmlns:a16="http://schemas.microsoft.com/office/drawing/2014/main" id="{A54E6150-A98D-46A4-8E6B-348F4C9A2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6141"/>
            <a:ext cx="12192000" cy="613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8AB346-96B9-F1C0-FF91-9B40C9B0E615}"/>
              </a:ext>
            </a:extLst>
          </p:cNvPr>
          <p:cNvSpPr txBox="1"/>
          <p:nvPr/>
        </p:nvSpPr>
        <p:spPr>
          <a:xfrm>
            <a:off x="29184" y="147611"/>
            <a:ext cx="330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Pretendard SemiBold" panose="02000503000000020004" pitchFamily="2" charset="-127"/>
              </a:rPr>
              <a:t>■ 요청사항</a:t>
            </a:r>
            <a:r>
              <a:rPr lang="en-US" altLang="ko-KR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Pretendard SemiBold" panose="02000503000000020004" pitchFamily="2" charset="-127"/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Pretendard SemiBold" panose="02000503000000020004" pitchFamily="2" charset="-127"/>
              </a:rPr>
              <a:t>의문점</a:t>
            </a:r>
            <a:r>
              <a:rPr lang="en-US" altLang="ko-KR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Pretendard SemiBold" panose="02000503000000020004" pitchFamily="2" charset="-127"/>
              </a:rPr>
              <a:t>)</a:t>
            </a:r>
            <a:endParaRPr lang="ko-KR" altLang="en-US" sz="2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AC195D-B403-49F1-8878-4225B06A236F}"/>
              </a:ext>
            </a:extLst>
          </p:cNvPr>
          <p:cNvSpPr txBox="1"/>
          <p:nvPr/>
        </p:nvSpPr>
        <p:spPr>
          <a:xfrm>
            <a:off x="9183356" y="174961"/>
            <a:ext cx="3008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Remote Internship Program PBL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90C42F-C55E-40DA-8A03-A406D7A5CB32}"/>
              </a:ext>
            </a:extLst>
          </p:cNvPr>
          <p:cNvSpPr/>
          <p:nvPr/>
        </p:nvSpPr>
        <p:spPr>
          <a:xfrm>
            <a:off x="690880" y="2954030"/>
            <a:ext cx="10810240" cy="949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b="1" dirty="0">
                <a:latin typeface="굴림" panose="020B0600000101010101" pitchFamily="50" charset="-127"/>
                <a:ea typeface="굴림" panose="020B0600000101010101" pitchFamily="50" charset="-127"/>
                <a:sym typeface="Wingdings"/>
              </a:rPr>
              <a:t>요청사항</a:t>
            </a:r>
            <a:r>
              <a:rPr lang="en-US" altLang="ko-KR" sz="4400" b="1" dirty="0">
                <a:latin typeface="굴림" panose="020B0600000101010101" pitchFamily="50" charset="-127"/>
                <a:ea typeface="굴림" panose="020B0600000101010101" pitchFamily="50" charset="-127"/>
                <a:sym typeface="Wingdings"/>
              </a:rPr>
              <a:t>(</a:t>
            </a:r>
            <a:r>
              <a:rPr lang="ko-KR" altLang="en-US" sz="4400" b="1" dirty="0">
                <a:latin typeface="굴림" panose="020B0600000101010101" pitchFamily="50" charset="-127"/>
                <a:ea typeface="굴림" panose="020B0600000101010101" pitchFamily="50" charset="-127"/>
                <a:sym typeface="Wingdings"/>
              </a:rPr>
              <a:t>의문점</a:t>
            </a:r>
            <a:r>
              <a:rPr lang="en-US" altLang="ko-KR" sz="4400" b="1" dirty="0">
                <a:latin typeface="굴림" panose="020B0600000101010101" pitchFamily="50" charset="-127"/>
                <a:ea typeface="굴림" panose="020B0600000101010101" pitchFamily="50" charset="-127"/>
                <a:sym typeface="Wingding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2660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https://lh4.googleusercontent.com/cfNlYYR-lZPRymqASUZy08OBaWRvVebufEQiYCmTgWRk7G-izYb_E-p9Z8rsz8m9vYrl1OBxZFfgMi8lfe48tHeg5zZweSl8X4JujJhlwY7iB0bAJ5NPbw3z4vpY9Nf0WJMzeMcCdK5NWYfHiZfP8PH3Cf4uYLQeUucA_XZPVdEHxRgHNHfP0dMT9BSq5bwsAqI">
            <a:extLst>
              <a:ext uri="{FF2B5EF4-FFF2-40B4-BE49-F238E27FC236}">
                <a16:creationId xmlns:a16="http://schemas.microsoft.com/office/drawing/2014/main" id="{A54E6150-A98D-46A4-8E6B-348F4C9A2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6141"/>
            <a:ext cx="12192000" cy="613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8AB346-96B9-F1C0-FF91-9B40C9B0E615}"/>
              </a:ext>
            </a:extLst>
          </p:cNvPr>
          <p:cNvSpPr txBox="1"/>
          <p:nvPr/>
        </p:nvSpPr>
        <p:spPr>
          <a:xfrm>
            <a:off x="29184" y="147611"/>
            <a:ext cx="330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Pretendard SemiBold" panose="02000503000000020004" pitchFamily="2" charset="-127"/>
              </a:rPr>
              <a:t>■ 요청사항</a:t>
            </a:r>
            <a:r>
              <a:rPr lang="en-US" altLang="ko-KR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Pretendard SemiBold" panose="02000503000000020004" pitchFamily="2" charset="-127"/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Pretendard SemiBold" panose="02000503000000020004" pitchFamily="2" charset="-127"/>
              </a:rPr>
              <a:t>의문점</a:t>
            </a:r>
            <a:r>
              <a:rPr lang="en-US" altLang="ko-KR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Pretendard SemiBold" panose="02000503000000020004" pitchFamily="2" charset="-127"/>
              </a:rPr>
              <a:t>)</a:t>
            </a:r>
            <a:endParaRPr lang="ko-KR" altLang="en-US" sz="2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AC195D-B403-49F1-8878-4225B06A236F}"/>
              </a:ext>
            </a:extLst>
          </p:cNvPr>
          <p:cNvSpPr txBox="1"/>
          <p:nvPr/>
        </p:nvSpPr>
        <p:spPr>
          <a:xfrm>
            <a:off x="9183356" y="174961"/>
            <a:ext cx="3008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Remote Internship Program PBL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220AF95-BA52-4C99-A306-6E225884B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111914"/>
              </p:ext>
            </p:extLst>
          </p:nvPr>
        </p:nvGraphicFramePr>
        <p:xfrm>
          <a:off x="233086" y="2239002"/>
          <a:ext cx="11725827" cy="4537141"/>
        </p:xfrm>
        <a:graphic>
          <a:graphicData uri="http://schemas.openxmlformats.org/drawingml/2006/table">
            <a:tbl>
              <a:tblPr/>
              <a:tblGrid>
                <a:gridCol w="176923">
                  <a:extLst>
                    <a:ext uri="{9D8B030D-6E8A-4147-A177-3AD203B41FA5}">
                      <a16:colId xmlns:a16="http://schemas.microsoft.com/office/drawing/2014/main" val="201378158"/>
                    </a:ext>
                  </a:extLst>
                </a:gridCol>
                <a:gridCol w="225860">
                  <a:extLst>
                    <a:ext uri="{9D8B030D-6E8A-4147-A177-3AD203B41FA5}">
                      <a16:colId xmlns:a16="http://schemas.microsoft.com/office/drawing/2014/main" val="1961855974"/>
                    </a:ext>
                  </a:extLst>
                </a:gridCol>
                <a:gridCol w="195882">
                  <a:extLst>
                    <a:ext uri="{9D8B030D-6E8A-4147-A177-3AD203B41FA5}">
                      <a16:colId xmlns:a16="http://schemas.microsoft.com/office/drawing/2014/main" val="3758183734"/>
                    </a:ext>
                  </a:extLst>
                </a:gridCol>
                <a:gridCol w="313148">
                  <a:extLst>
                    <a:ext uri="{9D8B030D-6E8A-4147-A177-3AD203B41FA5}">
                      <a16:colId xmlns:a16="http://schemas.microsoft.com/office/drawing/2014/main" val="349800810"/>
                    </a:ext>
                  </a:extLst>
                </a:gridCol>
                <a:gridCol w="432047">
                  <a:extLst>
                    <a:ext uri="{9D8B030D-6E8A-4147-A177-3AD203B41FA5}">
                      <a16:colId xmlns:a16="http://schemas.microsoft.com/office/drawing/2014/main" val="367305550"/>
                    </a:ext>
                  </a:extLst>
                </a:gridCol>
                <a:gridCol w="696396">
                  <a:extLst>
                    <a:ext uri="{9D8B030D-6E8A-4147-A177-3AD203B41FA5}">
                      <a16:colId xmlns:a16="http://schemas.microsoft.com/office/drawing/2014/main" val="1551480977"/>
                    </a:ext>
                  </a:extLst>
                </a:gridCol>
                <a:gridCol w="1148242">
                  <a:extLst>
                    <a:ext uri="{9D8B030D-6E8A-4147-A177-3AD203B41FA5}">
                      <a16:colId xmlns:a16="http://schemas.microsoft.com/office/drawing/2014/main" val="1198757684"/>
                    </a:ext>
                  </a:extLst>
                </a:gridCol>
                <a:gridCol w="2596921">
                  <a:extLst>
                    <a:ext uri="{9D8B030D-6E8A-4147-A177-3AD203B41FA5}">
                      <a16:colId xmlns:a16="http://schemas.microsoft.com/office/drawing/2014/main" val="847112993"/>
                    </a:ext>
                  </a:extLst>
                </a:gridCol>
                <a:gridCol w="670374">
                  <a:extLst>
                    <a:ext uri="{9D8B030D-6E8A-4147-A177-3AD203B41FA5}">
                      <a16:colId xmlns:a16="http://schemas.microsoft.com/office/drawing/2014/main" val="2159105133"/>
                    </a:ext>
                  </a:extLst>
                </a:gridCol>
                <a:gridCol w="376431">
                  <a:extLst>
                    <a:ext uri="{9D8B030D-6E8A-4147-A177-3AD203B41FA5}">
                      <a16:colId xmlns:a16="http://schemas.microsoft.com/office/drawing/2014/main" val="4191884109"/>
                    </a:ext>
                  </a:extLst>
                </a:gridCol>
                <a:gridCol w="376431">
                  <a:extLst>
                    <a:ext uri="{9D8B030D-6E8A-4147-A177-3AD203B41FA5}">
                      <a16:colId xmlns:a16="http://schemas.microsoft.com/office/drawing/2014/main" val="378157430"/>
                    </a:ext>
                  </a:extLst>
                </a:gridCol>
                <a:gridCol w="376431">
                  <a:extLst>
                    <a:ext uri="{9D8B030D-6E8A-4147-A177-3AD203B41FA5}">
                      <a16:colId xmlns:a16="http://schemas.microsoft.com/office/drawing/2014/main" val="2417141257"/>
                    </a:ext>
                  </a:extLst>
                </a:gridCol>
                <a:gridCol w="376431">
                  <a:extLst>
                    <a:ext uri="{9D8B030D-6E8A-4147-A177-3AD203B41FA5}">
                      <a16:colId xmlns:a16="http://schemas.microsoft.com/office/drawing/2014/main" val="1056029080"/>
                    </a:ext>
                  </a:extLst>
                </a:gridCol>
                <a:gridCol w="376431">
                  <a:extLst>
                    <a:ext uri="{9D8B030D-6E8A-4147-A177-3AD203B41FA5}">
                      <a16:colId xmlns:a16="http://schemas.microsoft.com/office/drawing/2014/main" val="2368764400"/>
                    </a:ext>
                  </a:extLst>
                </a:gridCol>
                <a:gridCol w="376431">
                  <a:extLst>
                    <a:ext uri="{9D8B030D-6E8A-4147-A177-3AD203B41FA5}">
                      <a16:colId xmlns:a16="http://schemas.microsoft.com/office/drawing/2014/main" val="151696061"/>
                    </a:ext>
                  </a:extLst>
                </a:gridCol>
                <a:gridCol w="376431">
                  <a:extLst>
                    <a:ext uri="{9D8B030D-6E8A-4147-A177-3AD203B41FA5}">
                      <a16:colId xmlns:a16="http://schemas.microsoft.com/office/drawing/2014/main" val="2420933652"/>
                    </a:ext>
                  </a:extLst>
                </a:gridCol>
                <a:gridCol w="376431">
                  <a:extLst>
                    <a:ext uri="{9D8B030D-6E8A-4147-A177-3AD203B41FA5}">
                      <a16:colId xmlns:a16="http://schemas.microsoft.com/office/drawing/2014/main" val="916061679"/>
                    </a:ext>
                  </a:extLst>
                </a:gridCol>
                <a:gridCol w="376431">
                  <a:extLst>
                    <a:ext uri="{9D8B030D-6E8A-4147-A177-3AD203B41FA5}">
                      <a16:colId xmlns:a16="http://schemas.microsoft.com/office/drawing/2014/main" val="4283645385"/>
                    </a:ext>
                  </a:extLst>
                </a:gridCol>
                <a:gridCol w="376431">
                  <a:extLst>
                    <a:ext uri="{9D8B030D-6E8A-4147-A177-3AD203B41FA5}">
                      <a16:colId xmlns:a16="http://schemas.microsoft.com/office/drawing/2014/main" val="448903112"/>
                    </a:ext>
                  </a:extLst>
                </a:gridCol>
                <a:gridCol w="376431">
                  <a:extLst>
                    <a:ext uri="{9D8B030D-6E8A-4147-A177-3AD203B41FA5}">
                      <a16:colId xmlns:a16="http://schemas.microsoft.com/office/drawing/2014/main" val="3658392239"/>
                    </a:ext>
                  </a:extLst>
                </a:gridCol>
                <a:gridCol w="376431">
                  <a:extLst>
                    <a:ext uri="{9D8B030D-6E8A-4147-A177-3AD203B41FA5}">
                      <a16:colId xmlns:a16="http://schemas.microsoft.com/office/drawing/2014/main" val="2609070313"/>
                    </a:ext>
                  </a:extLst>
                </a:gridCol>
                <a:gridCol w="376431">
                  <a:extLst>
                    <a:ext uri="{9D8B030D-6E8A-4147-A177-3AD203B41FA5}">
                      <a16:colId xmlns:a16="http://schemas.microsoft.com/office/drawing/2014/main" val="619597600"/>
                    </a:ext>
                  </a:extLst>
                </a:gridCol>
                <a:gridCol w="376431">
                  <a:extLst>
                    <a:ext uri="{9D8B030D-6E8A-4147-A177-3AD203B41FA5}">
                      <a16:colId xmlns:a16="http://schemas.microsoft.com/office/drawing/2014/main" val="3130292028"/>
                    </a:ext>
                  </a:extLst>
                </a:gridCol>
              </a:tblGrid>
              <a:tr h="41725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1">
                          <a:effectLst/>
                        </a:rPr>
                        <a:t>no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>
                          <a:effectLst/>
                        </a:rPr>
                        <a:t>출생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>
                          <a:effectLst/>
                        </a:rPr>
                        <a:t>성별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>
                          <a:effectLst/>
                        </a:rPr>
                        <a:t>최종학력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 dirty="0">
                          <a:effectLst/>
                        </a:rPr>
                        <a:t>재직여부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 dirty="0">
                          <a:effectLst/>
                        </a:rPr>
                        <a:t>해당 사항에 </a:t>
                      </a:r>
                      <a:endParaRPr lang="en-US" altLang="ko-KR" sz="500" b="1" dirty="0">
                        <a:effectLst/>
                      </a:endParaRPr>
                    </a:p>
                    <a:p>
                      <a:pPr algn="ctr" rtl="0" fontAlgn="b"/>
                      <a:r>
                        <a:rPr lang="ko-KR" altLang="en-US" sz="500" b="1" dirty="0">
                          <a:effectLst/>
                        </a:rPr>
                        <a:t>체크하십시오</a:t>
                      </a:r>
                      <a:r>
                        <a:rPr lang="en-US" altLang="ko-KR" sz="500" b="1" dirty="0">
                          <a:effectLst/>
                        </a:rPr>
                        <a:t>.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>
                          <a:effectLst/>
                        </a:rPr>
                        <a:t>재직중인 회사의 업종을 선택해주세요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 dirty="0">
                          <a:effectLst/>
                        </a:rPr>
                        <a:t>재직중인 회사의 직무를 선택해주세요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 dirty="0">
                          <a:effectLst/>
                        </a:rPr>
                        <a:t>재직 중인 회사의 규모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 dirty="0">
                          <a:effectLst/>
                        </a:rPr>
                        <a:t>재직 연차 </a:t>
                      </a:r>
                      <a:r>
                        <a:rPr lang="en-US" altLang="ko-KR" sz="500" b="1" dirty="0">
                          <a:effectLst/>
                        </a:rPr>
                        <a:t>(</a:t>
                      </a:r>
                      <a:r>
                        <a:rPr lang="ko-KR" altLang="en-US" sz="500" b="1" dirty="0">
                          <a:effectLst/>
                        </a:rPr>
                        <a:t>이전 직장 근무 이력 포함</a:t>
                      </a:r>
                      <a:r>
                        <a:rPr lang="en-US" altLang="ko-KR" sz="500" b="1" dirty="0">
                          <a:effectLst/>
                        </a:rPr>
                        <a:t>)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>
                          <a:effectLst/>
                        </a:rPr>
                        <a:t>기업</a:t>
                      </a:r>
                      <a:r>
                        <a:rPr lang="en-US" sz="500" b="1">
                          <a:effectLst/>
                        </a:rPr>
                        <a:t>P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>
                          <a:effectLst/>
                        </a:rPr>
                        <a:t>경력</a:t>
                      </a:r>
                      <a:r>
                        <a:rPr lang="en-US" sz="500" b="1">
                          <a:effectLst/>
                        </a:rPr>
                        <a:t>P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>
                          <a:effectLst/>
                        </a:rPr>
                        <a:t>동기</a:t>
                      </a:r>
                      <a:r>
                        <a:rPr lang="en-US" sz="500" b="1">
                          <a:effectLst/>
                        </a:rPr>
                        <a:t>P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>
                          <a:effectLst/>
                        </a:rPr>
                        <a:t>경험</a:t>
                      </a:r>
                      <a:r>
                        <a:rPr lang="en-US" sz="500" b="1">
                          <a:effectLst/>
                        </a:rPr>
                        <a:t>P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>
                          <a:effectLst/>
                        </a:rPr>
                        <a:t>계획</a:t>
                      </a:r>
                      <a:r>
                        <a:rPr lang="en-US" sz="500" b="1">
                          <a:effectLst/>
                        </a:rPr>
                        <a:t>P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>
                          <a:effectLst/>
                        </a:rPr>
                        <a:t>정량</a:t>
                      </a:r>
                      <a:r>
                        <a:rPr lang="en-US" sz="500" b="1">
                          <a:effectLst/>
                        </a:rPr>
                        <a:t>P.</a:t>
                      </a:r>
                      <a:r>
                        <a:rPr lang="ko-KR" altLang="en-US" sz="500" b="1">
                          <a:effectLst/>
                        </a:rPr>
                        <a:t>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 dirty="0">
                          <a:effectLst/>
                        </a:rPr>
                        <a:t>역량</a:t>
                      </a:r>
                      <a:r>
                        <a:rPr lang="en-US" sz="500" b="1" dirty="0">
                          <a:effectLst/>
                        </a:rPr>
                        <a:t>P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>
                          <a:effectLst/>
                        </a:rPr>
                        <a:t>적합</a:t>
                      </a:r>
                      <a:r>
                        <a:rPr lang="en-US" sz="500" b="1">
                          <a:effectLst/>
                        </a:rPr>
                        <a:t>P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>
                          <a:effectLst/>
                        </a:rPr>
                        <a:t>정성</a:t>
                      </a:r>
                      <a:r>
                        <a:rPr lang="en-US" sz="500" b="1">
                          <a:effectLst/>
                        </a:rPr>
                        <a:t>P.</a:t>
                      </a:r>
                      <a:r>
                        <a:rPr lang="ko-KR" altLang="en-US" sz="500" b="1">
                          <a:effectLst/>
                        </a:rPr>
                        <a:t>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1">
                          <a:effectLst/>
                        </a:rPr>
                        <a:t>Total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>
                          <a:effectLst/>
                        </a:rPr>
                        <a:t>서류합격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>
                          <a:effectLst/>
                        </a:rPr>
                        <a:t>증빙제출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 dirty="0">
                          <a:effectLst/>
                        </a:rPr>
                        <a:t>최종합격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320663"/>
                  </a:ext>
                </a:extLst>
              </a:tr>
              <a:tr h="3106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260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1991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여자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대졸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중소기업 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>
                          <a:effectLst/>
                        </a:rPr>
                        <a:t>IT/</a:t>
                      </a:r>
                      <a:r>
                        <a:rPr lang="ko-KR" altLang="en-US" sz="500">
                          <a:effectLst/>
                        </a:rPr>
                        <a:t>웹</a:t>
                      </a:r>
                      <a:r>
                        <a:rPr lang="en-US" altLang="ko-KR" sz="500">
                          <a:effectLst/>
                        </a:rPr>
                        <a:t>/</a:t>
                      </a:r>
                      <a:r>
                        <a:rPr lang="ko-KR" altLang="en-US" sz="500">
                          <a:effectLst/>
                        </a:rPr>
                        <a:t>통신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dirty="0">
                          <a:effectLst/>
                        </a:rPr>
                        <a:t>기타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 dirty="0">
                          <a:effectLst/>
                        </a:rPr>
                        <a:t>1~50</a:t>
                      </a:r>
                      <a:r>
                        <a:rPr lang="ko-KR" altLang="en-US" sz="500" dirty="0">
                          <a:effectLst/>
                        </a:rPr>
                        <a:t>명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</a:t>
                      </a:r>
                      <a:r>
                        <a:rPr lang="ko-KR" altLang="en-US" sz="500">
                          <a:effectLst/>
                        </a:rPr>
                        <a:t>년 이상 </a:t>
                      </a:r>
                      <a:r>
                        <a:rPr lang="en-US" altLang="ko-KR" sz="500">
                          <a:effectLst/>
                        </a:rPr>
                        <a:t>~ 3</a:t>
                      </a:r>
                      <a:r>
                        <a:rPr lang="ko-KR" altLang="en-US" sz="500">
                          <a:effectLst/>
                        </a:rPr>
                        <a:t>년 미만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50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50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완료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761706"/>
                  </a:ext>
                </a:extLst>
              </a:tr>
              <a:tr h="3106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274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1993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여자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대졸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중소기업 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>
                          <a:effectLst/>
                        </a:rPr>
                        <a:t>IT/</a:t>
                      </a:r>
                      <a:r>
                        <a:rPr lang="ko-KR" altLang="en-US" sz="500">
                          <a:effectLst/>
                        </a:rPr>
                        <a:t>웹</a:t>
                      </a:r>
                      <a:r>
                        <a:rPr lang="en-US" altLang="ko-KR" sz="500">
                          <a:effectLst/>
                        </a:rPr>
                        <a:t>/</a:t>
                      </a:r>
                      <a:r>
                        <a:rPr lang="ko-KR" altLang="en-US" sz="500">
                          <a:effectLst/>
                        </a:rPr>
                        <a:t>통신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마케팅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홍보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디자인 등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50~300</a:t>
                      </a:r>
                      <a:r>
                        <a:rPr lang="ko-KR" altLang="en-US" sz="500">
                          <a:effectLst/>
                        </a:rPr>
                        <a:t>명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</a:t>
                      </a:r>
                      <a:r>
                        <a:rPr lang="ko-KR" altLang="en-US" sz="500">
                          <a:effectLst/>
                        </a:rPr>
                        <a:t>년 이상 </a:t>
                      </a:r>
                      <a:r>
                        <a:rPr lang="en-US" altLang="ko-KR" sz="500">
                          <a:effectLst/>
                        </a:rPr>
                        <a:t>~ 3</a:t>
                      </a:r>
                      <a:r>
                        <a:rPr lang="ko-KR" altLang="en-US" sz="500">
                          <a:effectLst/>
                        </a:rPr>
                        <a:t>년 미만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7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47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50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97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완료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663225"/>
                  </a:ext>
                </a:extLst>
              </a:tr>
              <a:tr h="3106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323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1993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여자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대졸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스타트업 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유통</a:t>
                      </a:r>
                      <a:r>
                        <a:rPr lang="en-US" altLang="ko-KR" sz="500">
                          <a:effectLst/>
                        </a:rPr>
                        <a:t>/</a:t>
                      </a:r>
                      <a:r>
                        <a:rPr lang="ko-KR" altLang="en-US" sz="500">
                          <a:effectLst/>
                        </a:rPr>
                        <a:t>물류</a:t>
                      </a:r>
                      <a:r>
                        <a:rPr lang="en-US" altLang="ko-KR" sz="500">
                          <a:effectLst/>
                        </a:rPr>
                        <a:t>, IT/</a:t>
                      </a:r>
                      <a:r>
                        <a:rPr lang="ko-KR" altLang="en-US" sz="500">
                          <a:effectLst/>
                        </a:rPr>
                        <a:t>웹</a:t>
                      </a:r>
                      <a:r>
                        <a:rPr lang="en-US" altLang="ko-KR" sz="500">
                          <a:effectLst/>
                        </a:rPr>
                        <a:t>/</a:t>
                      </a:r>
                      <a:r>
                        <a:rPr lang="ko-KR" altLang="en-US" sz="500">
                          <a:effectLst/>
                        </a:rPr>
                        <a:t>통신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운영 및 </a:t>
                      </a:r>
                      <a:r>
                        <a:rPr lang="en-US" sz="500">
                          <a:effectLst/>
                        </a:rPr>
                        <a:t>CS </a:t>
                      </a:r>
                      <a:r>
                        <a:rPr lang="ko-KR" altLang="en-US" sz="500">
                          <a:effectLst/>
                        </a:rPr>
                        <a:t>관리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1~50</a:t>
                      </a:r>
                      <a:r>
                        <a:rPr lang="ko-KR" altLang="en-US" sz="500">
                          <a:effectLst/>
                        </a:rPr>
                        <a:t>명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3</a:t>
                      </a:r>
                      <a:r>
                        <a:rPr lang="ko-KR" altLang="en-US" sz="500">
                          <a:effectLst/>
                        </a:rPr>
                        <a:t>년 이상 </a:t>
                      </a:r>
                      <a:r>
                        <a:rPr lang="en-US" altLang="ko-KR" sz="500">
                          <a:effectLst/>
                        </a:rPr>
                        <a:t>~ 7</a:t>
                      </a:r>
                      <a:r>
                        <a:rPr lang="ko-KR" altLang="en-US" sz="500">
                          <a:effectLst/>
                        </a:rPr>
                        <a:t>년 미만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44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50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94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완료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077488"/>
                  </a:ext>
                </a:extLst>
              </a:tr>
              <a:tr h="38626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217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1996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여자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대졸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재취업희망자</a:t>
                      </a:r>
                      <a:r>
                        <a:rPr lang="en-US" altLang="ko-KR" sz="500">
                          <a:effectLst/>
                        </a:rPr>
                        <a:t>(</a:t>
                      </a:r>
                      <a:r>
                        <a:rPr lang="ko-KR" altLang="en-US" sz="500">
                          <a:effectLst/>
                        </a:rPr>
                        <a:t>현재 무직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인턴 경험자 포함</a:t>
                      </a:r>
                      <a:r>
                        <a:rPr lang="en-US" altLang="ko-KR" sz="500">
                          <a:effectLst/>
                        </a:rPr>
                        <a:t>)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중소기업 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유통</a:t>
                      </a:r>
                      <a:r>
                        <a:rPr lang="en-US" altLang="ko-KR" sz="500">
                          <a:effectLst/>
                        </a:rPr>
                        <a:t>/</a:t>
                      </a:r>
                      <a:r>
                        <a:rPr lang="ko-KR" altLang="en-US" sz="500">
                          <a:effectLst/>
                        </a:rPr>
                        <a:t>물류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영업관리</a:t>
                      </a:r>
                      <a:r>
                        <a:rPr lang="en-US" altLang="ko-KR" sz="500">
                          <a:effectLst/>
                        </a:rPr>
                        <a:t>(</a:t>
                      </a:r>
                      <a:r>
                        <a:rPr lang="ko-KR" altLang="en-US" sz="500">
                          <a:effectLst/>
                        </a:rPr>
                        <a:t>영업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영업관리 등</a:t>
                      </a:r>
                      <a:r>
                        <a:rPr lang="en-US" altLang="ko-KR" sz="500">
                          <a:effectLst/>
                        </a:rPr>
                        <a:t>)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1~50</a:t>
                      </a:r>
                      <a:r>
                        <a:rPr lang="ko-KR" altLang="en-US" sz="500">
                          <a:effectLst/>
                        </a:rPr>
                        <a:t>명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</a:t>
                      </a:r>
                      <a:r>
                        <a:rPr lang="ko-KR" altLang="en-US" sz="500">
                          <a:effectLst/>
                        </a:rPr>
                        <a:t>년 미만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7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47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500">
                        <a:effectLst/>
                      </a:endParaRP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87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완료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8001544"/>
                  </a:ext>
                </a:extLst>
              </a:tr>
              <a:tr h="3106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13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1993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남자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석사</a:t>
                      </a:r>
                      <a:r>
                        <a:rPr lang="en-US" altLang="ko-KR" sz="500">
                          <a:effectLst/>
                        </a:rPr>
                        <a:t>/</a:t>
                      </a:r>
                      <a:r>
                        <a:rPr lang="ko-KR" altLang="en-US" sz="500">
                          <a:effectLst/>
                        </a:rPr>
                        <a:t>박사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스타트업 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>
                          <a:effectLst/>
                        </a:rPr>
                        <a:t>IT/</a:t>
                      </a:r>
                      <a:r>
                        <a:rPr lang="ko-KR" altLang="en-US" sz="500">
                          <a:effectLst/>
                        </a:rPr>
                        <a:t>웹</a:t>
                      </a:r>
                      <a:r>
                        <a:rPr lang="en-US" altLang="ko-KR" sz="500">
                          <a:effectLst/>
                        </a:rPr>
                        <a:t>/</a:t>
                      </a:r>
                      <a:r>
                        <a:rPr lang="ko-KR" altLang="en-US" sz="500">
                          <a:effectLst/>
                        </a:rPr>
                        <a:t>통신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마케팅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홍보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디자인 등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1~50</a:t>
                      </a:r>
                      <a:r>
                        <a:rPr lang="ko-KR" altLang="en-US" sz="500">
                          <a:effectLst/>
                        </a:rPr>
                        <a:t>명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</a:t>
                      </a:r>
                      <a:r>
                        <a:rPr lang="ko-KR" altLang="en-US" sz="500">
                          <a:effectLst/>
                        </a:rPr>
                        <a:t>년 이상 </a:t>
                      </a:r>
                      <a:r>
                        <a:rPr lang="en-US" altLang="ko-KR" sz="500">
                          <a:effectLst/>
                        </a:rPr>
                        <a:t>~ 3</a:t>
                      </a:r>
                      <a:r>
                        <a:rPr lang="ko-KR" altLang="en-US" sz="500">
                          <a:effectLst/>
                        </a:rPr>
                        <a:t>년 미만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50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25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35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85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완료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347251"/>
                  </a:ext>
                </a:extLst>
              </a:tr>
              <a:tr h="38626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379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1992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여자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대졸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재취업희망자</a:t>
                      </a:r>
                      <a:r>
                        <a:rPr lang="en-US" altLang="ko-KR" sz="500">
                          <a:effectLst/>
                        </a:rPr>
                        <a:t>(</a:t>
                      </a:r>
                      <a:r>
                        <a:rPr lang="ko-KR" altLang="en-US" sz="500">
                          <a:effectLst/>
                        </a:rPr>
                        <a:t>현재 무직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인턴 경험자 포함</a:t>
                      </a:r>
                      <a:r>
                        <a:rPr lang="en-US" altLang="ko-KR" sz="500">
                          <a:effectLst/>
                        </a:rPr>
                        <a:t>)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스타트업 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>
                          <a:effectLst/>
                        </a:rPr>
                        <a:t>IT/</a:t>
                      </a:r>
                      <a:r>
                        <a:rPr lang="ko-KR" altLang="en-US" sz="500">
                          <a:effectLst/>
                        </a:rPr>
                        <a:t>웹</a:t>
                      </a:r>
                      <a:r>
                        <a:rPr lang="en-US" altLang="ko-KR" sz="500">
                          <a:effectLst/>
                        </a:rPr>
                        <a:t>/</a:t>
                      </a:r>
                      <a:r>
                        <a:rPr lang="ko-KR" altLang="en-US" sz="500">
                          <a:effectLst/>
                        </a:rPr>
                        <a:t>통신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dirty="0">
                          <a:effectLst/>
                        </a:rPr>
                        <a:t>경영관리</a:t>
                      </a:r>
                      <a:r>
                        <a:rPr lang="en-US" altLang="ko-KR" sz="500" dirty="0">
                          <a:effectLst/>
                        </a:rPr>
                        <a:t>(</a:t>
                      </a:r>
                      <a:r>
                        <a:rPr lang="ko-KR" altLang="en-US" sz="500" dirty="0">
                          <a:effectLst/>
                        </a:rPr>
                        <a:t>인사</a:t>
                      </a:r>
                      <a:r>
                        <a:rPr lang="en-US" altLang="ko-KR" sz="500" dirty="0">
                          <a:effectLst/>
                        </a:rPr>
                        <a:t>, </a:t>
                      </a:r>
                      <a:r>
                        <a:rPr lang="ko-KR" altLang="en-US" sz="500" dirty="0">
                          <a:effectLst/>
                        </a:rPr>
                        <a:t>총무</a:t>
                      </a:r>
                      <a:r>
                        <a:rPr lang="en-US" altLang="ko-KR" sz="500" dirty="0">
                          <a:effectLst/>
                        </a:rPr>
                        <a:t>, </a:t>
                      </a:r>
                      <a:r>
                        <a:rPr lang="ko-KR" altLang="en-US" sz="500" dirty="0">
                          <a:effectLst/>
                        </a:rPr>
                        <a:t>재무</a:t>
                      </a:r>
                      <a:r>
                        <a:rPr lang="en-US" altLang="ko-KR" sz="500" dirty="0">
                          <a:effectLst/>
                        </a:rPr>
                        <a:t>, </a:t>
                      </a:r>
                      <a:r>
                        <a:rPr lang="ko-KR" altLang="en-US" sz="500" dirty="0">
                          <a:effectLst/>
                        </a:rPr>
                        <a:t>경영기획 등</a:t>
                      </a:r>
                      <a:r>
                        <a:rPr lang="en-US" altLang="ko-KR" sz="500" dirty="0">
                          <a:effectLst/>
                        </a:rPr>
                        <a:t>), </a:t>
                      </a:r>
                      <a:r>
                        <a:rPr lang="ko-KR" altLang="en-US" sz="500" dirty="0">
                          <a:effectLst/>
                        </a:rPr>
                        <a:t>운영 및 </a:t>
                      </a:r>
                      <a:r>
                        <a:rPr lang="en-US" altLang="ko-KR" sz="500" dirty="0">
                          <a:effectLst/>
                        </a:rPr>
                        <a:t>CS </a:t>
                      </a:r>
                      <a:r>
                        <a:rPr lang="ko-KR" altLang="en-US" sz="500" dirty="0">
                          <a:effectLst/>
                        </a:rPr>
                        <a:t>관리</a:t>
                      </a:r>
                      <a:r>
                        <a:rPr lang="en-US" altLang="ko-KR" sz="500" dirty="0">
                          <a:effectLst/>
                        </a:rPr>
                        <a:t>, </a:t>
                      </a:r>
                      <a:r>
                        <a:rPr lang="ko-KR" altLang="en-US" sz="500" dirty="0">
                          <a:effectLst/>
                        </a:rPr>
                        <a:t>마케팅</a:t>
                      </a:r>
                      <a:r>
                        <a:rPr lang="en-US" altLang="ko-KR" sz="500" dirty="0">
                          <a:effectLst/>
                        </a:rPr>
                        <a:t>, </a:t>
                      </a:r>
                      <a:r>
                        <a:rPr lang="ko-KR" altLang="en-US" sz="500" dirty="0">
                          <a:effectLst/>
                        </a:rPr>
                        <a:t>홍보</a:t>
                      </a:r>
                      <a:r>
                        <a:rPr lang="en-US" altLang="ko-KR" sz="500" dirty="0">
                          <a:effectLst/>
                        </a:rPr>
                        <a:t>, </a:t>
                      </a:r>
                      <a:r>
                        <a:rPr lang="ko-KR" altLang="en-US" sz="500" dirty="0">
                          <a:effectLst/>
                        </a:rPr>
                        <a:t>디자인 등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1~50</a:t>
                      </a:r>
                      <a:r>
                        <a:rPr lang="ko-KR" altLang="en-US" sz="500">
                          <a:effectLst/>
                        </a:rPr>
                        <a:t>명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</a:t>
                      </a:r>
                      <a:r>
                        <a:rPr lang="ko-KR" altLang="en-US" sz="500">
                          <a:effectLst/>
                        </a:rPr>
                        <a:t>년 이상 </a:t>
                      </a:r>
                      <a:r>
                        <a:rPr lang="en-US" altLang="ko-KR" sz="500">
                          <a:effectLst/>
                        </a:rPr>
                        <a:t>~ 3</a:t>
                      </a:r>
                      <a:r>
                        <a:rPr lang="ko-KR" altLang="en-US" sz="500">
                          <a:effectLst/>
                        </a:rPr>
                        <a:t>년 미만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50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25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35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85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완료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69420"/>
                  </a:ext>
                </a:extLst>
              </a:tr>
              <a:tr h="3106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11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1990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남자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대졸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스타트업 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>
                          <a:effectLst/>
                        </a:rPr>
                        <a:t>IT/</a:t>
                      </a:r>
                      <a:r>
                        <a:rPr lang="ko-KR" altLang="en-US" sz="500">
                          <a:effectLst/>
                        </a:rPr>
                        <a:t>웹</a:t>
                      </a:r>
                      <a:r>
                        <a:rPr lang="en-US" altLang="ko-KR" sz="500">
                          <a:effectLst/>
                        </a:rPr>
                        <a:t>/</a:t>
                      </a:r>
                      <a:r>
                        <a:rPr lang="ko-KR" altLang="en-US" sz="500">
                          <a:effectLst/>
                        </a:rPr>
                        <a:t>통신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경영관리</a:t>
                      </a:r>
                      <a:r>
                        <a:rPr lang="en-US" altLang="ko-KR" sz="500">
                          <a:effectLst/>
                        </a:rPr>
                        <a:t>(</a:t>
                      </a:r>
                      <a:r>
                        <a:rPr lang="ko-KR" altLang="en-US" sz="500">
                          <a:effectLst/>
                        </a:rPr>
                        <a:t>인사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총무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재무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경영기획 등</a:t>
                      </a:r>
                      <a:r>
                        <a:rPr lang="en-US" altLang="ko-KR" sz="500">
                          <a:effectLst/>
                        </a:rPr>
                        <a:t>)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1~50</a:t>
                      </a:r>
                      <a:r>
                        <a:rPr lang="ko-KR" altLang="en-US" sz="500">
                          <a:effectLst/>
                        </a:rPr>
                        <a:t>명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3</a:t>
                      </a:r>
                      <a:r>
                        <a:rPr lang="ko-KR" altLang="en-US" sz="500">
                          <a:effectLst/>
                        </a:rPr>
                        <a:t>년 이상 </a:t>
                      </a:r>
                      <a:r>
                        <a:rPr lang="en-US" altLang="ko-KR" sz="500">
                          <a:effectLst/>
                        </a:rPr>
                        <a:t>~ 7</a:t>
                      </a:r>
                      <a:r>
                        <a:rPr lang="ko-KR" altLang="en-US" sz="500">
                          <a:effectLst/>
                        </a:rPr>
                        <a:t>년 미만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44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84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완료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623697"/>
                  </a:ext>
                </a:extLst>
              </a:tr>
              <a:tr h="32090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113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1995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남자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대졸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중소기업 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dirty="0">
                          <a:effectLst/>
                        </a:rPr>
                        <a:t>서비스업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경영관리</a:t>
                      </a:r>
                      <a:r>
                        <a:rPr lang="en-US" altLang="ko-KR" sz="500">
                          <a:effectLst/>
                        </a:rPr>
                        <a:t>(</a:t>
                      </a:r>
                      <a:r>
                        <a:rPr lang="ko-KR" altLang="en-US" sz="500">
                          <a:effectLst/>
                        </a:rPr>
                        <a:t>인사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총무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재무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경영기획 등</a:t>
                      </a:r>
                      <a:r>
                        <a:rPr lang="en-US" altLang="ko-KR" sz="500">
                          <a:effectLst/>
                        </a:rPr>
                        <a:t>)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1~50</a:t>
                      </a:r>
                      <a:r>
                        <a:rPr lang="ko-KR" altLang="en-US" sz="500">
                          <a:effectLst/>
                        </a:rPr>
                        <a:t>명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</a:t>
                      </a:r>
                      <a:r>
                        <a:rPr lang="ko-KR" altLang="en-US" sz="500">
                          <a:effectLst/>
                        </a:rPr>
                        <a:t>년 미만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7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47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25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35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82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완료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330065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153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1997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여자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대졸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중소기업 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공공기관</a:t>
                      </a:r>
                      <a:r>
                        <a:rPr lang="en-US" altLang="ko-KR" sz="500">
                          <a:effectLst/>
                        </a:rPr>
                        <a:t>/</a:t>
                      </a:r>
                      <a:r>
                        <a:rPr lang="ko-KR" altLang="en-US" sz="500">
                          <a:effectLst/>
                        </a:rPr>
                        <a:t>협회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전문직 서비스직</a:t>
                      </a:r>
                      <a:r>
                        <a:rPr lang="en-US" altLang="ko-KR" sz="500">
                          <a:effectLst/>
                        </a:rPr>
                        <a:t>(</a:t>
                      </a:r>
                      <a:r>
                        <a:rPr lang="ko-KR" altLang="en-US" sz="500">
                          <a:effectLst/>
                        </a:rPr>
                        <a:t>의료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법률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회계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특허 등</a:t>
                      </a:r>
                      <a:r>
                        <a:rPr lang="en-US" altLang="ko-KR" sz="500">
                          <a:effectLst/>
                        </a:rPr>
                        <a:t>)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1~50</a:t>
                      </a:r>
                      <a:r>
                        <a:rPr lang="ko-KR" altLang="en-US" sz="500">
                          <a:effectLst/>
                        </a:rPr>
                        <a:t>명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</a:t>
                      </a:r>
                      <a:r>
                        <a:rPr lang="ko-KR" altLang="en-US" sz="500">
                          <a:effectLst/>
                        </a:rPr>
                        <a:t>년 미만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7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47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25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35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82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완료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186938"/>
                  </a:ext>
                </a:extLst>
              </a:tr>
              <a:tr h="2848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300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1992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남자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대졸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스타트업 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유통</a:t>
                      </a:r>
                      <a:r>
                        <a:rPr lang="en-US" altLang="ko-KR" sz="500">
                          <a:effectLst/>
                        </a:rPr>
                        <a:t>/</a:t>
                      </a:r>
                      <a:r>
                        <a:rPr lang="ko-KR" altLang="en-US" sz="500">
                          <a:effectLst/>
                        </a:rPr>
                        <a:t>물류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제조</a:t>
                      </a:r>
                      <a:r>
                        <a:rPr lang="en-US" altLang="ko-KR" sz="500">
                          <a:effectLst/>
                        </a:rPr>
                        <a:t>/</a:t>
                      </a:r>
                      <a:r>
                        <a:rPr lang="ko-KR" altLang="en-US" sz="500">
                          <a:effectLst/>
                        </a:rPr>
                        <a:t>건설업</a:t>
                      </a:r>
                      <a:r>
                        <a:rPr lang="en-US" altLang="ko-KR" sz="500">
                          <a:effectLst/>
                        </a:rPr>
                        <a:t>, IT/</a:t>
                      </a:r>
                      <a:r>
                        <a:rPr lang="ko-KR" altLang="en-US" sz="500">
                          <a:effectLst/>
                        </a:rPr>
                        <a:t>웹</a:t>
                      </a:r>
                      <a:r>
                        <a:rPr lang="en-US" altLang="ko-KR" sz="500">
                          <a:effectLst/>
                        </a:rPr>
                        <a:t>/</a:t>
                      </a:r>
                      <a:r>
                        <a:rPr lang="ko-KR" altLang="en-US" sz="500">
                          <a:effectLst/>
                        </a:rPr>
                        <a:t>통신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dirty="0">
                          <a:effectLst/>
                        </a:rPr>
                        <a:t>영업관리</a:t>
                      </a:r>
                      <a:r>
                        <a:rPr lang="en-US" altLang="ko-KR" sz="500" dirty="0">
                          <a:effectLst/>
                        </a:rPr>
                        <a:t>(</a:t>
                      </a:r>
                      <a:r>
                        <a:rPr lang="ko-KR" altLang="en-US" sz="500" dirty="0">
                          <a:effectLst/>
                        </a:rPr>
                        <a:t>영업</a:t>
                      </a:r>
                      <a:r>
                        <a:rPr lang="en-US" altLang="ko-KR" sz="500" dirty="0">
                          <a:effectLst/>
                        </a:rPr>
                        <a:t>, </a:t>
                      </a:r>
                      <a:r>
                        <a:rPr lang="ko-KR" altLang="en-US" sz="500" dirty="0">
                          <a:effectLst/>
                        </a:rPr>
                        <a:t>영업관리 등</a:t>
                      </a:r>
                      <a:r>
                        <a:rPr lang="en-US" altLang="ko-KR" sz="500" dirty="0">
                          <a:effectLst/>
                        </a:rPr>
                        <a:t>), </a:t>
                      </a:r>
                      <a:r>
                        <a:rPr lang="ko-KR" altLang="en-US" sz="500" dirty="0">
                          <a:effectLst/>
                        </a:rPr>
                        <a:t>운영 및 </a:t>
                      </a:r>
                      <a:r>
                        <a:rPr lang="en-US" altLang="ko-KR" sz="500" dirty="0">
                          <a:effectLst/>
                        </a:rPr>
                        <a:t>CS </a:t>
                      </a:r>
                      <a:r>
                        <a:rPr lang="ko-KR" altLang="en-US" sz="500" dirty="0">
                          <a:effectLst/>
                        </a:rPr>
                        <a:t>관리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1~50</a:t>
                      </a:r>
                      <a:r>
                        <a:rPr lang="ko-KR" altLang="en-US" sz="500">
                          <a:effectLst/>
                        </a:rPr>
                        <a:t>명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</a:t>
                      </a:r>
                      <a:r>
                        <a:rPr lang="ko-KR" altLang="en-US" sz="500">
                          <a:effectLst/>
                        </a:rPr>
                        <a:t>년 미만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7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47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25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35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82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완료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902509"/>
                  </a:ext>
                </a:extLst>
              </a:tr>
              <a:tr h="28890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104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1990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남자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대졸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기타 기업 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서비스업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dirty="0">
                          <a:effectLst/>
                        </a:rPr>
                        <a:t>영업관리</a:t>
                      </a:r>
                      <a:r>
                        <a:rPr lang="en-US" altLang="ko-KR" sz="500" dirty="0">
                          <a:effectLst/>
                        </a:rPr>
                        <a:t>(</a:t>
                      </a:r>
                      <a:r>
                        <a:rPr lang="ko-KR" altLang="en-US" sz="500" dirty="0">
                          <a:effectLst/>
                        </a:rPr>
                        <a:t>영업</a:t>
                      </a:r>
                      <a:r>
                        <a:rPr lang="en-US" altLang="ko-KR" sz="500" dirty="0">
                          <a:effectLst/>
                        </a:rPr>
                        <a:t>, </a:t>
                      </a:r>
                      <a:r>
                        <a:rPr lang="ko-KR" altLang="en-US" sz="500" dirty="0">
                          <a:effectLst/>
                        </a:rPr>
                        <a:t>영업관리 등</a:t>
                      </a:r>
                      <a:r>
                        <a:rPr lang="en-US" altLang="ko-KR" sz="500" dirty="0">
                          <a:effectLst/>
                        </a:rPr>
                        <a:t>)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300~1,000</a:t>
                      </a:r>
                      <a:r>
                        <a:rPr lang="ko-KR" altLang="en-US" sz="500">
                          <a:effectLst/>
                        </a:rPr>
                        <a:t>명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</a:t>
                      </a:r>
                      <a:r>
                        <a:rPr lang="ko-KR" altLang="en-US" sz="500">
                          <a:effectLst/>
                        </a:rPr>
                        <a:t>년 미만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7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41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81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완료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746133"/>
                  </a:ext>
                </a:extLst>
              </a:tr>
              <a:tr h="3106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120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1991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남자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대졸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스타트업 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>
                          <a:effectLst/>
                        </a:rPr>
                        <a:t>IT/</a:t>
                      </a:r>
                      <a:r>
                        <a:rPr lang="ko-KR" altLang="en-US" sz="500">
                          <a:effectLst/>
                        </a:rPr>
                        <a:t>웹</a:t>
                      </a:r>
                      <a:r>
                        <a:rPr lang="en-US" altLang="ko-KR" sz="500">
                          <a:effectLst/>
                        </a:rPr>
                        <a:t>/</a:t>
                      </a:r>
                      <a:r>
                        <a:rPr lang="ko-KR" altLang="en-US" sz="500">
                          <a:effectLst/>
                        </a:rPr>
                        <a:t>통신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경영관리</a:t>
                      </a:r>
                      <a:r>
                        <a:rPr lang="en-US" altLang="ko-KR" sz="500">
                          <a:effectLst/>
                        </a:rPr>
                        <a:t>(</a:t>
                      </a:r>
                      <a:r>
                        <a:rPr lang="ko-KR" altLang="en-US" sz="500">
                          <a:effectLst/>
                        </a:rPr>
                        <a:t>인사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총무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재무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경영기획 등</a:t>
                      </a:r>
                      <a:r>
                        <a:rPr lang="en-US" altLang="ko-KR" sz="500">
                          <a:effectLst/>
                        </a:rPr>
                        <a:t>)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50~300</a:t>
                      </a:r>
                      <a:r>
                        <a:rPr lang="ko-KR" altLang="en-US" sz="500">
                          <a:effectLst/>
                        </a:rPr>
                        <a:t>명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3</a:t>
                      </a:r>
                      <a:r>
                        <a:rPr lang="ko-KR" altLang="en-US" sz="500">
                          <a:effectLst/>
                        </a:rPr>
                        <a:t>년 이상 </a:t>
                      </a:r>
                      <a:r>
                        <a:rPr lang="en-US" altLang="ko-KR" sz="500">
                          <a:effectLst/>
                        </a:rPr>
                        <a:t>~ 7</a:t>
                      </a:r>
                      <a:r>
                        <a:rPr lang="ko-KR" altLang="en-US" sz="500">
                          <a:effectLst/>
                        </a:rPr>
                        <a:t>년 미만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7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41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81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완료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183431"/>
                  </a:ext>
                </a:extLst>
              </a:tr>
              <a:tr h="3106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161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1995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여자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대졸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스타트업 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>
                          <a:effectLst/>
                        </a:rPr>
                        <a:t>IT/</a:t>
                      </a:r>
                      <a:r>
                        <a:rPr lang="ko-KR" altLang="en-US" sz="500">
                          <a:effectLst/>
                        </a:rPr>
                        <a:t>웹</a:t>
                      </a:r>
                      <a:r>
                        <a:rPr lang="en-US" altLang="ko-KR" sz="500">
                          <a:effectLst/>
                        </a:rPr>
                        <a:t>/</a:t>
                      </a:r>
                      <a:r>
                        <a:rPr lang="ko-KR" altLang="en-US" sz="500">
                          <a:effectLst/>
                        </a:rPr>
                        <a:t>통신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마케팅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홍보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디자인 등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50~300</a:t>
                      </a:r>
                      <a:r>
                        <a:rPr lang="ko-KR" altLang="en-US" sz="500">
                          <a:effectLst/>
                        </a:rPr>
                        <a:t>명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3</a:t>
                      </a:r>
                      <a:r>
                        <a:rPr lang="ko-KR" altLang="en-US" sz="500">
                          <a:effectLst/>
                        </a:rPr>
                        <a:t>년 이상 </a:t>
                      </a:r>
                      <a:r>
                        <a:rPr lang="en-US" altLang="ko-KR" sz="500">
                          <a:effectLst/>
                        </a:rPr>
                        <a:t>~ 7</a:t>
                      </a:r>
                      <a:r>
                        <a:rPr lang="ko-KR" altLang="en-US" sz="500">
                          <a:effectLst/>
                        </a:rPr>
                        <a:t>년 미만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7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41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81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완료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dirty="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01464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B139E00B-BD0A-415C-ABCC-2F5DD3FA0314}"/>
              </a:ext>
            </a:extLst>
          </p:cNvPr>
          <p:cNvSpPr/>
          <p:nvPr/>
        </p:nvSpPr>
        <p:spPr>
          <a:xfrm>
            <a:off x="233086" y="882950"/>
            <a:ext cx="8399929" cy="773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년 이상 재직자 중에서 합격자는 없음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최종 합격자 재직 연차 참고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-&gt;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재직 연차 별 최종 합격률을 나타내는 그래프는 어떤 것이 더 보기 좋을까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FB8F55-9E88-4625-BE1B-3E20BFB835DE}"/>
              </a:ext>
            </a:extLst>
          </p:cNvPr>
          <p:cNvSpPr/>
          <p:nvPr/>
        </p:nvSpPr>
        <p:spPr>
          <a:xfrm>
            <a:off x="6696639" y="2653551"/>
            <a:ext cx="367549" cy="41225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CA3831C-7A9D-4CCD-BB62-946573C0E3EE}"/>
              </a:ext>
            </a:extLst>
          </p:cNvPr>
          <p:cNvSpPr/>
          <p:nvPr/>
        </p:nvSpPr>
        <p:spPr>
          <a:xfrm>
            <a:off x="11591365" y="2653552"/>
            <a:ext cx="367548" cy="41225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8197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https://lh4.googleusercontent.com/cfNlYYR-lZPRymqASUZy08OBaWRvVebufEQiYCmTgWRk7G-izYb_E-p9Z8rsz8m9vYrl1OBxZFfgMi8lfe48tHeg5zZweSl8X4JujJhlwY7iB0bAJ5NPbw3z4vpY9Nf0WJMzeMcCdK5NWYfHiZfP8PH3Cf4uYLQeUucA_XZPVdEHxRgHNHfP0dMT9BSq5bwsAqI">
            <a:extLst>
              <a:ext uri="{FF2B5EF4-FFF2-40B4-BE49-F238E27FC236}">
                <a16:creationId xmlns:a16="http://schemas.microsoft.com/office/drawing/2014/main" id="{A54E6150-A98D-46A4-8E6B-348F4C9A2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6141"/>
            <a:ext cx="12192000" cy="613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8AB346-96B9-F1C0-FF91-9B40C9B0E615}"/>
              </a:ext>
            </a:extLst>
          </p:cNvPr>
          <p:cNvSpPr txBox="1"/>
          <p:nvPr/>
        </p:nvSpPr>
        <p:spPr>
          <a:xfrm>
            <a:off x="29184" y="147611"/>
            <a:ext cx="330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Pretendard SemiBold" panose="02000503000000020004" pitchFamily="2" charset="-127"/>
              </a:rPr>
              <a:t>■ 요청사항</a:t>
            </a:r>
            <a:r>
              <a:rPr lang="en-US" altLang="ko-KR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Pretendard SemiBold" panose="02000503000000020004" pitchFamily="2" charset="-127"/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Pretendard SemiBold" panose="02000503000000020004" pitchFamily="2" charset="-127"/>
              </a:rPr>
              <a:t>의문점</a:t>
            </a:r>
            <a:r>
              <a:rPr lang="en-US" altLang="ko-KR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Pretendard SemiBold" panose="02000503000000020004" pitchFamily="2" charset="-127"/>
              </a:rPr>
              <a:t>)</a:t>
            </a:r>
            <a:endParaRPr lang="ko-KR" altLang="en-US" sz="2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AC195D-B403-49F1-8878-4225B06A236F}"/>
              </a:ext>
            </a:extLst>
          </p:cNvPr>
          <p:cNvSpPr txBox="1"/>
          <p:nvPr/>
        </p:nvSpPr>
        <p:spPr>
          <a:xfrm>
            <a:off x="9183356" y="174961"/>
            <a:ext cx="3008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Remote Internship Program PBL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220AF95-BA52-4C99-A306-6E225884B83D}"/>
              </a:ext>
            </a:extLst>
          </p:cNvPr>
          <p:cNvGraphicFramePr>
            <a:graphicFrameLocks noGrp="1"/>
          </p:cNvGraphicFramePr>
          <p:nvPr/>
        </p:nvGraphicFramePr>
        <p:xfrm>
          <a:off x="233086" y="2239002"/>
          <a:ext cx="11725827" cy="4537141"/>
        </p:xfrm>
        <a:graphic>
          <a:graphicData uri="http://schemas.openxmlformats.org/drawingml/2006/table">
            <a:tbl>
              <a:tblPr/>
              <a:tblGrid>
                <a:gridCol w="176923">
                  <a:extLst>
                    <a:ext uri="{9D8B030D-6E8A-4147-A177-3AD203B41FA5}">
                      <a16:colId xmlns:a16="http://schemas.microsoft.com/office/drawing/2014/main" val="201378158"/>
                    </a:ext>
                  </a:extLst>
                </a:gridCol>
                <a:gridCol w="225860">
                  <a:extLst>
                    <a:ext uri="{9D8B030D-6E8A-4147-A177-3AD203B41FA5}">
                      <a16:colId xmlns:a16="http://schemas.microsoft.com/office/drawing/2014/main" val="1961855974"/>
                    </a:ext>
                  </a:extLst>
                </a:gridCol>
                <a:gridCol w="195882">
                  <a:extLst>
                    <a:ext uri="{9D8B030D-6E8A-4147-A177-3AD203B41FA5}">
                      <a16:colId xmlns:a16="http://schemas.microsoft.com/office/drawing/2014/main" val="3758183734"/>
                    </a:ext>
                  </a:extLst>
                </a:gridCol>
                <a:gridCol w="313148">
                  <a:extLst>
                    <a:ext uri="{9D8B030D-6E8A-4147-A177-3AD203B41FA5}">
                      <a16:colId xmlns:a16="http://schemas.microsoft.com/office/drawing/2014/main" val="349800810"/>
                    </a:ext>
                  </a:extLst>
                </a:gridCol>
                <a:gridCol w="432047">
                  <a:extLst>
                    <a:ext uri="{9D8B030D-6E8A-4147-A177-3AD203B41FA5}">
                      <a16:colId xmlns:a16="http://schemas.microsoft.com/office/drawing/2014/main" val="367305550"/>
                    </a:ext>
                  </a:extLst>
                </a:gridCol>
                <a:gridCol w="696396">
                  <a:extLst>
                    <a:ext uri="{9D8B030D-6E8A-4147-A177-3AD203B41FA5}">
                      <a16:colId xmlns:a16="http://schemas.microsoft.com/office/drawing/2014/main" val="1551480977"/>
                    </a:ext>
                  </a:extLst>
                </a:gridCol>
                <a:gridCol w="1148242">
                  <a:extLst>
                    <a:ext uri="{9D8B030D-6E8A-4147-A177-3AD203B41FA5}">
                      <a16:colId xmlns:a16="http://schemas.microsoft.com/office/drawing/2014/main" val="1198757684"/>
                    </a:ext>
                  </a:extLst>
                </a:gridCol>
                <a:gridCol w="2596921">
                  <a:extLst>
                    <a:ext uri="{9D8B030D-6E8A-4147-A177-3AD203B41FA5}">
                      <a16:colId xmlns:a16="http://schemas.microsoft.com/office/drawing/2014/main" val="847112993"/>
                    </a:ext>
                  </a:extLst>
                </a:gridCol>
                <a:gridCol w="670374">
                  <a:extLst>
                    <a:ext uri="{9D8B030D-6E8A-4147-A177-3AD203B41FA5}">
                      <a16:colId xmlns:a16="http://schemas.microsoft.com/office/drawing/2014/main" val="2159105133"/>
                    </a:ext>
                  </a:extLst>
                </a:gridCol>
                <a:gridCol w="376431">
                  <a:extLst>
                    <a:ext uri="{9D8B030D-6E8A-4147-A177-3AD203B41FA5}">
                      <a16:colId xmlns:a16="http://schemas.microsoft.com/office/drawing/2014/main" val="4191884109"/>
                    </a:ext>
                  </a:extLst>
                </a:gridCol>
                <a:gridCol w="376431">
                  <a:extLst>
                    <a:ext uri="{9D8B030D-6E8A-4147-A177-3AD203B41FA5}">
                      <a16:colId xmlns:a16="http://schemas.microsoft.com/office/drawing/2014/main" val="378157430"/>
                    </a:ext>
                  </a:extLst>
                </a:gridCol>
                <a:gridCol w="376431">
                  <a:extLst>
                    <a:ext uri="{9D8B030D-6E8A-4147-A177-3AD203B41FA5}">
                      <a16:colId xmlns:a16="http://schemas.microsoft.com/office/drawing/2014/main" val="2417141257"/>
                    </a:ext>
                  </a:extLst>
                </a:gridCol>
                <a:gridCol w="376431">
                  <a:extLst>
                    <a:ext uri="{9D8B030D-6E8A-4147-A177-3AD203B41FA5}">
                      <a16:colId xmlns:a16="http://schemas.microsoft.com/office/drawing/2014/main" val="1056029080"/>
                    </a:ext>
                  </a:extLst>
                </a:gridCol>
                <a:gridCol w="376431">
                  <a:extLst>
                    <a:ext uri="{9D8B030D-6E8A-4147-A177-3AD203B41FA5}">
                      <a16:colId xmlns:a16="http://schemas.microsoft.com/office/drawing/2014/main" val="2368764400"/>
                    </a:ext>
                  </a:extLst>
                </a:gridCol>
                <a:gridCol w="376431">
                  <a:extLst>
                    <a:ext uri="{9D8B030D-6E8A-4147-A177-3AD203B41FA5}">
                      <a16:colId xmlns:a16="http://schemas.microsoft.com/office/drawing/2014/main" val="151696061"/>
                    </a:ext>
                  </a:extLst>
                </a:gridCol>
                <a:gridCol w="376431">
                  <a:extLst>
                    <a:ext uri="{9D8B030D-6E8A-4147-A177-3AD203B41FA5}">
                      <a16:colId xmlns:a16="http://schemas.microsoft.com/office/drawing/2014/main" val="2420933652"/>
                    </a:ext>
                  </a:extLst>
                </a:gridCol>
                <a:gridCol w="376431">
                  <a:extLst>
                    <a:ext uri="{9D8B030D-6E8A-4147-A177-3AD203B41FA5}">
                      <a16:colId xmlns:a16="http://schemas.microsoft.com/office/drawing/2014/main" val="916061679"/>
                    </a:ext>
                  </a:extLst>
                </a:gridCol>
                <a:gridCol w="376431">
                  <a:extLst>
                    <a:ext uri="{9D8B030D-6E8A-4147-A177-3AD203B41FA5}">
                      <a16:colId xmlns:a16="http://schemas.microsoft.com/office/drawing/2014/main" val="4283645385"/>
                    </a:ext>
                  </a:extLst>
                </a:gridCol>
                <a:gridCol w="376431">
                  <a:extLst>
                    <a:ext uri="{9D8B030D-6E8A-4147-A177-3AD203B41FA5}">
                      <a16:colId xmlns:a16="http://schemas.microsoft.com/office/drawing/2014/main" val="448903112"/>
                    </a:ext>
                  </a:extLst>
                </a:gridCol>
                <a:gridCol w="376431">
                  <a:extLst>
                    <a:ext uri="{9D8B030D-6E8A-4147-A177-3AD203B41FA5}">
                      <a16:colId xmlns:a16="http://schemas.microsoft.com/office/drawing/2014/main" val="3658392239"/>
                    </a:ext>
                  </a:extLst>
                </a:gridCol>
                <a:gridCol w="376431">
                  <a:extLst>
                    <a:ext uri="{9D8B030D-6E8A-4147-A177-3AD203B41FA5}">
                      <a16:colId xmlns:a16="http://schemas.microsoft.com/office/drawing/2014/main" val="2609070313"/>
                    </a:ext>
                  </a:extLst>
                </a:gridCol>
                <a:gridCol w="376431">
                  <a:extLst>
                    <a:ext uri="{9D8B030D-6E8A-4147-A177-3AD203B41FA5}">
                      <a16:colId xmlns:a16="http://schemas.microsoft.com/office/drawing/2014/main" val="619597600"/>
                    </a:ext>
                  </a:extLst>
                </a:gridCol>
                <a:gridCol w="376431">
                  <a:extLst>
                    <a:ext uri="{9D8B030D-6E8A-4147-A177-3AD203B41FA5}">
                      <a16:colId xmlns:a16="http://schemas.microsoft.com/office/drawing/2014/main" val="3130292028"/>
                    </a:ext>
                  </a:extLst>
                </a:gridCol>
              </a:tblGrid>
              <a:tr h="41725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1">
                          <a:effectLst/>
                        </a:rPr>
                        <a:t>no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>
                          <a:effectLst/>
                        </a:rPr>
                        <a:t>출생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>
                          <a:effectLst/>
                        </a:rPr>
                        <a:t>성별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>
                          <a:effectLst/>
                        </a:rPr>
                        <a:t>최종학력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 dirty="0">
                          <a:effectLst/>
                        </a:rPr>
                        <a:t>재직여부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 dirty="0">
                          <a:effectLst/>
                        </a:rPr>
                        <a:t>해당 사항에 </a:t>
                      </a:r>
                      <a:endParaRPr lang="en-US" altLang="ko-KR" sz="500" b="1" dirty="0">
                        <a:effectLst/>
                      </a:endParaRPr>
                    </a:p>
                    <a:p>
                      <a:pPr algn="ctr" rtl="0" fontAlgn="b"/>
                      <a:r>
                        <a:rPr lang="ko-KR" altLang="en-US" sz="500" b="1" dirty="0">
                          <a:effectLst/>
                        </a:rPr>
                        <a:t>체크하십시오</a:t>
                      </a:r>
                      <a:r>
                        <a:rPr lang="en-US" altLang="ko-KR" sz="500" b="1" dirty="0">
                          <a:effectLst/>
                        </a:rPr>
                        <a:t>.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>
                          <a:effectLst/>
                        </a:rPr>
                        <a:t>재직중인 회사의 업종을 선택해주세요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 dirty="0">
                          <a:effectLst/>
                        </a:rPr>
                        <a:t>재직중인 회사의 직무를 선택해주세요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 dirty="0">
                          <a:effectLst/>
                        </a:rPr>
                        <a:t>재직 중인 회사의 규모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 dirty="0">
                          <a:effectLst/>
                        </a:rPr>
                        <a:t>재직 연차 </a:t>
                      </a:r>
                      <a:r>
                        <a:rPr lang="en-US" altLang="ko-KR" sz="500" b="1" dirty="0">
                          <a:effectLst/>
                        </a:rPr>
                        <a:t>(</a:t>
                      </a:r>
                      <a:r>
                        <a:rPr lang="ko-KR" altLang="en-US" sz="500" b="1" dirty="0">
                          <a:effectLst/>
                        </a:rPr>
                        <a:t>이전 직장 근무 이력 포함</a:t>
                      </a:r>
                      <a:r>
                        <a:rPr lang="en-US" altLang="ko-KR" sz="500" b="1" dirty="0">
                          <a:effectLst/>
                        </a:rPr>
                        <a:t>)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>
                          <a:effectLst/>
                        </a:rPr>
                        <a:t>기업</a:t>
                      </a:r>
                      <a:r>
                        <a:rPr lang="en-US" sz="500" b="1">
                          <a:effectLst/>
                        </a:rPr>
                        <a:t>P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>
                          <a:effectLst/>
                        </a:rPr>
                        <a:t>경력</a:t>
                      </a:r>
                      <a:r>
                        <a:rPr lang="en-US" sz="500" b="1">
                          <a:effectLst/>
                        </a:rPr>
                        <a:t>P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>
                          <a:effectLst/>
                        </a:rPr>
                        <a:t>동기</a:t>
                      </a:r>
                      <a:r>
                        <a:rPr lang="en-US" sz="500" b="1">
                          <a:effectLst/>
                        </a:rPr>
                        <a:t>P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>
                          <a:effectLst/>
                        </a:rPr>
                        <a:t>경험</a:t>
                      </a:r>
                      <a:r>
                        <a:rPr lang="en-US" sz="500" b="1">
                          <a:effectLst/>
                        </a:rPr>
                        <a:t>P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>
                          <a:effectLst/>
                        </a:rPr>
                        <a:t>계획</a:t>
                      </a:r>
                      <a:r>
                        <a:rPr lang="en-US" sz="500" b="1">
                          <a:effectLst/>
                        </a:rPr>
                        <a:t>P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>
                          <a:effectLst/>
                        </a:rPr>
                        <a:t>정량</a:t>
                      </a:r>
                      <a:r>
                        <a:rPr lang="en-US" sz="500" b="1">
                          <a:effectLst/>
                        </a:rPr>
                        <a:t>P.</a:t>
                      </a:r>
                      <a:r>
                        <a:rPr lang="ko-KR" altLang="en-US" sz="500" b="1">
                          <a:effectLst/>
                        </a:rPr>
                        <a:t>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 dirty="0">
                          <a:effectLst/>
                        </a:rPr>
                        <a:t>역량</a:t>
                      </a:r>
                      <a:r>
                        <a:rPr lang="en-US" sz="500" b="1" dirty="0">
                          <a:effectLst/>
                        </a:rPr>
                        <a:t>P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>
                          <a:effectLst/>
                        </a:rPr>
                        <a:t>적합</a:t>
                      </a:r>
                      <a:r>
                        <a:rPr lang="en-US" sz="500" b="1">
                          <a:effectLst/>
                        </a:rPr>
                        <a:t>P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>
                          <a:effectLst/>
                        </a:rPr>
                        <a:t>정성</a:t>
                      </a:r>
                      <a:r>
                        <a:rPr lang="en-US" sz="500" b="1">
                          <a:effectLst/>
                        </a:rPr>
                        <a:t>P.</a:t>
                      </a:r>
                      <a:r>
                        <a:rPr lang="ko-KR" altLang="en-US" sz="500" b="1">
                          <a:effectLst/>
                        </a:rPr>
                        <a:t>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1">
                          <a:effectLst/>
                        </a:rPr>
                        <a:t>Total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>
                          <a:effectLst/>
                        </a:rPr>
                        <a:t>서류합격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>
                          <a:effectLst/>
                        </a:rPr>
                        <a:t>증빙제출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 dirty="0">
                          <a:effectLst/>
                        </a:rPr>
                        <a:t>최종합격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320663"/>
                  </a:ext>
                </a:extLst>
              </a:tr>
              <a:tr h="3106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260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1991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여자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대졸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중소기업 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>
                          <a:effectLst/>
                        </a:rPr>
                        <a:t>IT/</a:t>
                      </a:r>
                      <a:r>
                        <a:rPr lang="ko-KR" altLang="en-US" sz="500">
                          <a:effectLst/>
                        </a:rPr>
                        <a:t>웹</a:t>
                      </a:r>
                      <a:r>
                        <a:rPr lang="en-US" altLang="ko-KR" sz="500">
                          <a:effectLst/>
                        </a:rPr>
                        <a:t>/</a:t>
                      </a:r>
                      <a:r>
                        <a:rPr lang="ko-KR" altLang="en-US" sz="500">
                          <a:effectLst/>
                        </a:rPr>
                        <a:t>통신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dirty="0">
                          <a:effectLst/>
                        </a:rPr>
                        <a:t>기타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 dirty="0">
                          <a:effectLst/>
                        </a:rPr>
                        <a:t>1~50</a:t>
                      </a:r>
                      <a:r>
                        <a:rPr lang="ko-KR" altLang="en-US" sz="500" dirty="0">
                          <a:effectLst/>
                        </a:rPr>
                        <a:t>명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</a:t>
                      </a:r>
                      <a:r>
                        <a:rPr lang="ko-KR" altLang="en-US" sz="500">
                          <a:effectLst/>
                        </a:rPr>
                        <a:t>년 이상 </a:t>
                      </a:r>
                      <a:r>
                        <a:rPr lang="en-US" altLang="ko-KR" sz="500">
                          <a:effectLst/>
                        </a:rPr>
                        <a:t>~ 3</a:t>
                      </a:r>
                      <a:r>
                        <a:rPr lang="ko-KR" altLang="en-US" sz="500">
                          <a:effectLst/>
                        </a:rPr>
                        <a:t>년 미만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50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50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완료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761706"/>
                  </a:ext>
                </a:extLst>
              </a:tr>
              <a:tr h="3106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274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1993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여자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대졸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중소기업 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>
                          <a:effectLst/>
                        </a:rPr>
                        <a:t>IT/</a:t>
                      </a:r>
                      <a:r>
                        <a:rPr lang="ko-KR" altLang="en-US" sz="500">
                          <a:effectLst/>
                        </a:rPr>
                        <a:t>웹</a:t>
                      </a:r>
                      <a:r>
                        <a:rPr lang="en-US" altLang="ko-KR" sz="500">
                          <a:effectLst/>
                        </a:rPr>
                        <a:t>/</a:t>
                      </a:r>
                      <a:r>
                        <a:rPr lang="ko-KR" altLang="en-US" sz="500">
                          <a:effectLst/>
                        </a:rPr>
                        <a:t>통신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마케팅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홍보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디자인 등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50~300</a:t>
                      </a:r>
                      <a:r>
                        <a:rPr lang="ko-KR" altLang="en-US" sz="500">
                          <a:effectLst/>
                        </a:rPr>
                        <a:t>명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</a:t>
                      </a:r>
                      <a:r>
                        <a:rPr lang="ko-KR" altLang="en-US" sz="500">
                          <a:effectLst/>
                        </a:rPr>
                        <a:t>년 이상 </a:t>
                      </a:r>
                      <a:r>
                        <a:rPr lang="en-US" altLang="ko-KR" sz="500">
                          <a:effectLst/>
                        </a:rPr>
                        <a:t>~ 3</a:t>
                      </a:r>
                      <a:r>
                        <a:rPr lang="ko-KR" altLang="en-US" sz="500">
                          <a:effectLst/>
                        </a:rPr>
                        <a:t>년 미만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7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47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50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97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완료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663225"/>
                  </a:ext>
                </a:extLst>
              </a:tr>
              <a:tr h="3106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323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1993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여자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대졸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스타트업 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유통</a:t>
                      </a:r>
                      <a:r>
                        <a:rPr lang="en-US" altLang="ko-KR" sz="500">
                          <a:effectLst/>
                        </a:rPr>
                        <a:t>/</a:t>
                      </a:r>
                      <a:r>
                        <a:rPr lang="ko-KR" altLang="en-US" sz="500">
                          <a:effectLst/>
                        </a:rPr>
                        <a:t>물류</a:t>
                      </a:r>
                      <a:r>
                        <a:rPr lang="en-US" altLang="ko-KR" sz="500">
                          <a:effectLst/>
                        </a:rPr>
                        <a:t>, IT/</a:t>
                      </a:r>
                      <a:r>
                        <a:rPr lang="ko-KR" altLang="en-US" sz="500">
                          <a:effectLst/>
                        </a:rPr>
                        <a:t>웹</a:t>
                      </a:r>
                      <a:r>
                        <a:rPr lang="en-US" altLang="ko-KR" sz="500">
                          <a:effectLst/>
                        </a:rPr>
                        <a:t>/</a:t>
                      </a:r>
                      <a:r>
                        <a:rPr lang="ko-KR" altLang="en-US" sz="500">
                          <a:effectLst/>
                        </a:rPr>
                        <a:t>통신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운영 및 </a:t>
                      </a:r>
                      <a:r>
                        <a:rPr lang="en-US" sz="500">
                          <a:effectLst/>
                        </a:rPr>
                        <a:t>CS </a:t>
                      </a:r>
                      <a:r>
                        <a:rPr lang="ko-KR" altLang="en-US" sz="500">
                          <a:effectLst/>
                        </a:rPr>
                        <a:t>관리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1~50</a:t>
                      </a:r>
                      <a:r>
                        <a:rPr lang="ko-KR" altLang="en-US" sz="500">
                          <a:effectLst/>
                        </a:rPr>
                        <a:t>명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3</a:t>
                      </a:r>
                      <a:r>
                        <a:rPr lang="ko-KR" altLang="en-US" sz="500">
                          <a:effectLst/>
                        </a:rPr>
                        <a:t>년 이상 </a:t>
                      </a:r>
                      <a:r>
                        <a:rPr lang="en-US" altLang="ko-KR" sz="500">
                          <a:effectLst/>
                        </a:rPr>
                        <a:t>~ 7</a:t>
                      </a:r>
                      <a:r>
                        <a:rPr lang="ko-KR" altLang="en-US" sz="500">
                          <a:effectLst/>
                        </a:rPr>
                        <a:t>년 미만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44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50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94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완료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077488"/>
                  </a:ext>
                </a:extLst>
              </a:tr>
              <a:tr h="38626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217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1996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여자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대졸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재취업희망자</a:t>
                      </a:r>
                      <a:r>
                        <a:rPr lang="en-US" altLang="ko-KR" sz="500">
                          <a:effectLst/>
                        </a:rPr>
                        <a:t>(</a:t>
                      </a:r>
                      <a:r>
                        <a:rPr lang="ko-KR" altLang="en-US" sz="500">
                          <a:effectLst/>
                        </a:rPr>
                        <a:t>현재 무직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인턴 경험자 포함</a:t>
                      </a:r>
                      <a:r>
                        <a:rPr lang="en-US" altLang="ko-KR" sz="500">
                          <a:effectLst/>
                        </a:rPr>
                        <a:t>)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중소기업 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유통</a:t>
                      </a:r>
                      <a:r>
                        <a:rPr lang="en-US" altLang="ko-KR" sz="500">
                          <a:effectLst/>
                        </a:rPr>
                        <a:t>/</a:t>
                      </a:r>
                      <a:r>
                        <a:rPr lang="ko-KR" altLang="en-US" sz="500">
                          <a:effectLst/>
                        </a:rPr>
                        <a:t>물류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영업관리</a:t>
                      </a:r>
                      <a:r>
                        <a:rPr lang="en-US" altLang="ko-KR" sz="500">
                          <a:effectLst/>
                        </a:rPr>
                        <a:t>(</a:t>
                      </a:r>
                      <a:r>
                        <a:rPr lang="ko-KR" altLang="en-US" sz="500">
                          <a:effectLst/>
                        </a:rPr>
                        <a:t>영업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영업관리 등</a:t>
                      </a:r>
                      <a:r>
                        <a:rPr lang="en-US" altLang="ko-KR" sz="500">
                          <a:effectLst/>
                        </a:rPr>
                        <a:t>)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1~50</a:t>
                      </a:r>
                      <a:r>
                        <a:rPr lang="ko-KR" altLang="en-US" sz="500">
                          <a:effectLst/>
                        </a:rPr>
                        <a:t>명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</a:t>
                      </a:r>
                      <a:r>
                        <a:rPr lang="ko-KR" altLang="en-US" sz="500">
                          <a:effectLst/>
                        </a:rPr>
                        <a:t>년 미만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7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47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500">
                        <a:effectLst/>
                      </a:endParaRP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87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완료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8001544"/>
                  </a:ext>
                </a:extLst>
              </a:tr>
              <a:tr h="3106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13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1993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남자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석사</a:t>
                      </a:r>
                      <a:r>
                        <a:rPr lang="en-US" altLang="ko-KR" sz="500">
                          <a:effectLst/>
                        </a:rPr>
                        <a:t>/</a:t>
                      </a:r>
                      <a:r>
                        <a:rPr lang="ko-KR" altLang="en-US" sz="500">
                          <a:effectLst/>
                        </a:rPr>
                        <a:t>박사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스타트업 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>
                          <a:effectLst/>
                        </a:rPr>
                        <a:t>IT/</a:t>
                      </a:r>
                      <a:r>
                        <a:rPr lang="ko-KR" altLang="en-US" sz="500">
                          <a:effectLst/>
                        </a:rPr>
                        <a:t>웹</a:t>
                      </a:r>
                      <a:r>
                        <a:rPr lang="en-US" altLang="ko-KR" sz="500">
                          <a:effectLst/>
                        </a:rPr>
                        <a:t>/</a:t>
                      </a:r>
                      <a:r>
                        <a:rPr lang="ko-KR" altLang="en-US" sz="500">
                          <a:effectLst/>
                        </a:rPr>
                        <a:t>통신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마케팅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홍보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디자인 등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1~50</a:t>
                      </a:r>
                      <a:r>
                        <a:rPr lang="ko-KR" altLang="en-US" sz="500">
                          <a:effectLst/>
                        </a:rPr>
                        <a:t>명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</a:t>
                      </a:r>
                      <a:r>
                        <a:rPr lang="ko-KR" altLang="en-US" sz="500">
                          <a:effectLst/>
                        </a:rPr>
                        <a:t>년 이상 </a:t>
                      </a:r>
                      <a:r>
                        <a:rPr lang="en-US" altLang="ko-KR" sz="500">
                          <a:effectLst/>
                        </a:rPr>
                        <a:t>~ 3</a:t>
                      </a:r>
                      <a:r>
                        <a:rPr lang="ko-KR" altLang="en-US" sz="500">
                          <a:effectLst/>
                        </a:rPr>
                        <a:t>년 미만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50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25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35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85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완료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347251"/>
                  </a:ext>
                </a:extLst>
              </a:tr>
              <a:tr h="38626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379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1992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여자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대졸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재취업희망자</a:t>
                      </a:r>
                      <a:r>
                        <a:rPr lang="en-US" altLang="ko-KR" sz="500">
                          <a:effectLst/>
                        </a:rPr>
                        <a:t>(</a:t>
                      </a:r>
                      <a:r>
                        <a:rPr lang="ko-KR" altLang="en-US" sz="500">
                          <a:effectLst/>
                        </a:rPr>
                        <a:t>현재 무직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인턴 경험자 포함</a:t>
                      </a:r>
                      <a:r>
                        <a:rPr lang="en-US" altLang="ko-KR" sz="500">
                          <a:effectLst/>
                        </a:rPr>
                        <a:t>)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스타트업 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>
                          <a:effectLst/>
                        </a:rPr>
                        <a:t>IT/</a:t>
                      </a:r>
                      <a:r>
                        <a:rPr lang="ko-KR" altLang="en-US" sz="500">
                          <a:effectLst/>
                        </a:rPr>
                        <a:t>웹</a:t>
                      </a:r>
                      <a:r>
                        <a:rPr lang="en-US" altLang="ko-KR" sz="500">
                          <a:effectLst/>
                        </a:rPr>
                        <a:t>/</a:t>
                      </a:r>
                      <a:r>
                        <a:rPr lang="ko-KR" altLang="en-US" sz="500">
                          <a:effectLst/>
                        </a:rPr>
                        <a:t>통신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dirty="0">
                          <a:effectLst/>
                        </a:rPr>
                        <a:t>경영관리</a:t>
                      </a:r>
                      <a:r>
                        <a:rPr lang="en-US" altLang="ko-KR" sz="500" dirty="0">
                          <a:effectLst/>
                        </a:rPr>
                        <a:t>(</a:t>
                      </a:r>
                      <a:r>
                        <a:rPr lang="ko-KR" altLang="en-US" sz="500" dirty="0">
                          <a:effectLst/>
                        </a:rPr>
                        <a:t>인사</a:t>
                      </a:r>
                      <a:r>
                        <a:rPr lang="en-US" altLang="ko-KR" sz="500" dirty="0">
                          <a:effectLst/>
                        </a:rPr>
                        <a:t>, </a:t>
                      </a:r>
                      <a:r>
                        <a:rPr lang="ko-KR" altLang="en-US" sz="500" dirty="0">
                          <a:effectLst/>
                        </a:rPr>
                        <a:t>총무</a:t>
                      </a:r>
                      <a:r>
                        <a:rPr lang="en-US" altLang="ko-KR" sz="500" dirty="0">
                          <a:effectLst/>
                        </a:rPr>
                        <a:t>, </a:t>
                      </a:r>
                      <a:r>
                        <a:rPr lang="ko-KR" altLang="en-US" sz="500" dirty="0">
                          <a:effectLst/>
                        </a:rPr>
                        <a:t>재무</a:t>
                      </a:r>
                      <a:r>
                        <a:rPr lang="en-US" altLang="ko-KR" sz="500" dirty="0">
                          <a:effectLst/>
                        </a:rPr>
                        <a:t>, </a:t>
                      </a:r>
                      <a:r>
                        <a:rPr lang="ko-KR" altLang="en-US" sz="500" dirty="0">
                          <a:effectLst/>
                        </a:rPr>
                        <a:t>경영기획 등</a:t>
                      </a:r>
                      <a:r>
                        <a:rPr lang="en-US" altLang="ko-KR" sz="500" dirty="0">
                          <a:effectLst/>
                        </a:rPr>
                        <a:t>), </a:t>
                      </a:r>
                      <a:r>
                        <a:rPr lang="ko-KR" altLang="en-US" sz="500" dirty="0">
                          <a:effectLst/>
                        </a:rPr>
                        <a:t>운영 및 </a:t>
                      </a:r>
                      <a:r>
                        <a:rPr lang="en-US" altLang="ko-KR" sz="500" dirty="0">
                          <a:effectLst/>
                        </a:rPr>
                        <a:t>CS </a:t>
                      </a:r>
                      <a:r>
                        <a:rPr lang="ko-KR" altLang="en-US" sz="500" dirty="0">
                          <a:effectLst/>
                        </a:rPr>
                        <a:t>관리</a:t>
                      </a:r>
                      <a:r>
                        <a:rPr lang="en-US" altLang="ko-KR" sz="500" dirty="0">
                          <a:effectLst/>
                        </a:rPr>
                        <a:t>, </a:t>
                      </a:r>
                      <a:r>
                        <a:rPr lang="ko-KR" altLang="en-US" sz="500" dirty="0">
                          <a:effectLst/>
                        </a:rPr>
                        <a:t>마케팅</a:t>
                      </a:r>
                      <a:r>
                        <a:rPr lang="en-US" altLang="ko-KR" sz="500" dirty="0">
                          <a:effectLst/>
                        </a:rPr>
                        <a:t>, </a:t>
                      </a:r>
                      <a:r>
                        <a:rPr lang="ko-KR" altLang="en-US" sz="500" dirty="0">
                          <a:effectLst/>
                        </a:rPr>
                        <a:t>홍보</a:t>
                      </a:r>
                      <a:r>
                        <a:rPr lang="en-US" altLang="ko-KR" sz="500" dirty="0">
                          <a:effectLst/>
                        </a:rPr>
                        <a:t>, </a:t>
                      </a:r>
                      <a:r>
                        <a:rPr lang="ko-KR" altLang="en-US" sz="500" dirty="0">
                          <a:effectLst/>
                        </a:rPr>
                        <a:t>디자인 등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1~50</a:t>
                      </a:r>
                      <a:r>
                        <a:rPr lang="ko-KR" altLang="en-US" sz="500">
                          <a:effectLst/>
                        </a:rPr>
                        <a:t>명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</a:t>
                      </a:r>
                      <a:r>
                        <a:rPr lang="ko-KR" altLang="en-US" sz="500">
                          <a:effectLst/>
                        </a:rPr>
                        <a:t>년 이상 </a:t>
                      </a:r>
                      <a:r>
                        <a:rPr lang="en-US" altLang="ko-KR" sz="500">
                          <a:effectLst/>
                        </a:rPr>
                        <a:t>~ 3</a:t>
                      </a:r>
                      <a:r>
                        <a:rPr lang="ko-KR" altLang="en-US" sz="500">
                          <a:effectLst/>
                        </a:rPr>
                        <a:t>년 미만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50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25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35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85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완료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69420"/>
                  </a:ext>
                </a:extLst>
              </a:tr>
              <a:tr h="3106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11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1990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남자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대졸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스타트업 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>
                          <a:effectLst/>
                        </a:rPr>
                        <a:t>IT/</a:t>
                      </a:r>
                      <a:r>
                        <a:rPr lang="ko-KR" altLang="en-US" sz="500">
                          <a:effectLst/>
                        </a:rPr>
                        <a:t>웹</a:t>
                      </a:r>
                      <a:r>
                        <a:rPr lang="en-US" altLang="ko-KR" sz="500">
                          <a:effectLst/>
                        </a:rPr>
                        <a:t>/</a:t>
                      </a:r>
                      <a:r>
                        <a:rPr lang="ko-KR" altLang="en-US" sz="500">
                          <a:effectLst/>
                        </a:rPr>
                        <a:t>통신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경영관리</a:t>
                      </a:r>
                      <a:r>
                        <a:rPr lang="en-US" altLang="ko-KR" sz="500">
                          <a:effectLst/>
                        </a:rPr>
                        <a:t>(</a:t>
                      </a:r>
                      <a:r>
                        <a:rPr lang="ko-KR" altLang="en-US" sz="500">
                          <a:effectLst/>
                        </a:rPr>
                        <a:t>인사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총무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재무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경영기획 등</a:t>
                      </a:r>
                      <a:r>
                        <a:rPr lang="en-US" altLang="ko-KR" sz="500">
                          <a:effectLst/>
                        </a:rPr>
                        <a:t>)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1~50</a:t>
                      </a:r>
                      <a:r>
                        <a:rPr lang="ko-KR" altLang="en-US" sz="500">
                          <a:effectLst/>
                        </a:rPr>
                        <a:t>명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3</a:t>
                      </a:r>
                      <a:r>
                        <a:rPr lang="ko-KR" altLang="en-US" sz="500">
                          <a:effectLst/>
                        </a:rPr>
                        <a:t>년 이상 </a:t>
                      </a:r>
                      <a:r>
                        <a:rPr lang="en-US" altLang="ko-KR" sz="500">
                          <a:effectLst/>
                        </a:rPr>
                        <a:t>~ 7</a:t>
                      </a:r>
                      <a:r>
                        <a:rPr lang="ko-KR" altLang="en-US" sz="500">
                          <a:effectLst/>
                        </a:rPr>
                        <a:t>년 미만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44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84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완료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623697"/>
                  </a:ext>
                </a:extLst>
              </a:tr>
              <a:tr h="32090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113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1995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남자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대졸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중소기업 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dirty="0">
                          <a:effectLst/>
                        </a:rPr>
                        <a:t>서비스업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경영관리</a:t>
                      </a:r>
                      <a:r>
                        <a:rPr lang="en-US" altLang="ko-KR" sz="500">
                          <a:effectLst/>
                        </a:rPr>
                        <a:t>(</a:t>
                      </a:r>
                      <a:r>
                        <a:rPr lang="ko-KR" altLang="en-US" sz="500">
                          <a:effectLst/>
                        </a:rPr>
                        <a:t>인사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총무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재무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경영기획 등</a:t>
                      </a:r>
                      <a:r>
                        <a:rPr lang="en-US" altLang="ko-KR" sz="500">
                          <a:effectLst/>
                        </a:rPr>
                        <a:t>)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1~50</a:t>
                      </a:r>
                      <a:r>
                        <a:rPr lang="ko-KR" altLang="en-US" sz="500">
                          <a:effectLst/>
                        </a:rPr>
                        <a:t>명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</a:t>
                      </a:r>
                      <a:r>
                        <a:rPr lang="ko-KR" altLang="en-US" sz="500">
                          <a:effectLst/>
                        </a:rPr>
                        <a:t>년 미만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7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47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25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35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82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완료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330065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153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1997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여자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대졸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중소기업 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공공기관</a:t>
                      </a:r>
                      <a:r>
                        <a:rPr lang="en-US" altLang="ko-KR" sz="500">
                          <a:effectLst/>
                        </a:rPr>
                        <a:t>/</a:t>
                      </a:r>
                      <a:r>
                        <a:rPr lang="ko-KR" altLang="en-US" sz="500">
                          <a:effectLst/>
                        </a:rPr>
                        <a:t>협회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전문직 서비스직</a:t>
                      </a:r>
                      <a:r>
                        <a:rPr lang="en-US" altLang="ko-KR" sz="500">
                          <a:effectLst/>
                        </a:rPr>
                        <a:t>(</a:t>
                      </a:r>
                      <a:r>
                        <a:rPr lang="ko-KR" altLang="en-US" sz="500">
                          <a:effectLst/>
                        </a:rPr>
                        <a:t>의료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법률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회계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특허 등</a:t>
                      </a:r>
                      <a:r>
                        <a:rPr lang="en-US" altLang="ko-KR" sz="500">
                          <a:effectLst/>
                        </a:rPr>
                        <a:t>)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1~50</a:t>
                      </a:r>
                      <a:r>
                        <a:rPr lang="ko-KR" altLang="en-US" sz="500">
                          <a:effectLst/>
                        </a:rPr>
                        <a:t>명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</a:t>
                      </a:r>
                      <a:r>
                        <a:rPr lang="ko-KR" altLang="en-US" sz="500">
                          <a:effectLst/>
                        </a:rPr>
                        <a:t>년 미만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7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47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25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35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82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완료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186938"/>
                  </a:ext>
                </a:extLst>
              </a:tr>
              <a:tr h="2848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300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1992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남자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대졸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스타트업 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유통</a:t>
                      </a:r>
                      <a:r>
                        <a:rPr lang="en-US" altLang="ko-KR" sz="500">
                          <a:effectLst/>
                        </a:rPr>
                        <a:t>/</a:t>
                      </a:r>
                      <a:r>
                        <a:rPr lang="ko-KR" altLang="en-US" sz="500">
                          <a:effectLst/>
                        </a:rPr>
                        <a:t>물류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제조</a:t>
                      </a:r>
                      <a:r>
                        <a:rPr lang="en-US" altLang="ko-KR" sz="500">
                          <a:effectLst/>
                        </a:rPr>
                        <a:t>/</a:t>
                      </a:r>
                      <a:r>
                        <a:rPr lang="ko-KR" altLang="en-US" sz="500">
                          <a:effectLst/>
                        </a:rPr>
                        <a:t>건설업</a:t>
                      </a:r>
                      <a:r>
                        <a:rPr lang="en-US" altLang="ko-KR" sz="500">
                          <a:effectLst/>
                        </a:rPr>
                        <a:t>, IT/</a:t>
                      </a:r>
                      <a:r>
                        <a:rPr lang="ko-KR" altLang="en-US" sz="500">
                          <a:effectLst/>
                        </a:rPr>
                        <a:t>웹</a:t>
                      </a:r>
                      <a:r>
                        <a:rPr lang="en-US" altLang="ko-KR" sz="500">
                          <a:effectLst/>
                        </a:rPr>
                        <a:t>/</a:t>
                      </a:r>
                      <a:r>
                        <a:rPr lang="ko-KR" altLang="en-US" sz="500">
                          <a:effectLst/>
                        </a:rPr>
                        <a:t>통신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dirty="0">
                          <a:effectLst/>
                        </a:rPr>
                        <a:t>영업관리</a:t>
                      </a:r>
                      <a:r>
                        <a:rPr lang="en-US" altLang="ko-KR" sz="500" dirty="0">
                          <a:effectLst/>
                        </a:rPr>
                        <a:t>(</a:t>
                      </a:r>
                      <a:r>
                        <a:rPr lang="ko-KR" altLang="en-US" sz="500" dirty="0">
                          <a:effectLst/>
                        </a:rPr>
                        <a:t>영업</a:t>
                      </a:r>
                      <a:r>
                        <a:rPr lang="en-US" altLang="ko-KR" sz="500" dirty="0">
                          <a:effectLst/>
                        </a:rPr>
                        <a:t>, </a:t>
                      </a:r>
                      <a:r>
                        <a:rPr lang="ko-KR" altLang="en-US" sz="500" dirty="0">
                          <a:effectLst/>
                        </a:rPr>
                        <a:t>영업관리 등</a:t>
                      </a:r>
                      <a:r>
                        <a:rPr lang="en-US" altLang="ko-KR" sz="500" dirty="0">
                          <a:effectLst/>
                        </a:rPr>
                        <a:t>), </a:t>
                      </a:r>
                      <a:r>
                        <a:rPr lang="ko-KR" altLang="en-US" sz="500" dirty="0">
                          <a:effectLst/>
                        </a:rPr>
                        <a:t>운영 및 </a:t>
                      </a:r>
                      <a:r>
                        <a:rPr lang="en-US" altLang="ko-KR" sz="500" dirty="0">
                          <a:effectLst/>
                        </a:rPr>
                        <a:t>CS </a:t>
                      </a:r>
                      <a:r>
                        <a:rPr lang="ko-KR" altLang="en-US" sz="500" dirty="0">
                          <a:effectLst/>
                        </a:rPr>
                        <a:t>관리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1~50</a:t>
                      </a:r>
                      <a:r>
                        <a:rPr lang="ko-KR" altLang="en-US" sz="500">
                          <a:effectLst/>
                        </a:rPr>
                        <a:t>명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</a:t>
                      </a:r>
                      <a:r>
                        <a:rPr lang="ko-KR" altLang="en-US" sz="500">
                          <a:effectLst/>
                        </a:rPr>
                        <a:t>년 미만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7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47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25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35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82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완료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902509"/>
                  </a:ext>
                </a:extLst>
              </a:tr>
              <a:tr h="28890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104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1990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남자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대졸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기타 기업 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서비스업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dirty="0">
                          <a:effectLst/>
                        </a:rPr>
                        <a:t>영업관리</a:t>
                      </a:r>
                      <a:r>
                        <a:rPr lang="en-US" altLang="ko-KR" sz="500" dirty="0">
                          <a:effectLst/>
                        </a:rPr>
                        <a:t>(</a:t>
                      </a:r>
                      <a:r>
                        <a:rPr lang="ko-KR" altLang="en-US" sz="500" dirty="0">
                          <a:effectLst/>
                        </a:rPr>
                        <a:t>영업</a:t>
                      </a:r>
                      <a:r>
                        <a:rPr lang="en-US" altLang="ko-KR" sz="500" dirty="0">
                          <a:effectLst/>
                        </a:rPr>
                        <a:t>, </a:t>
                      </a:r>
                      <a:r>
                        <a:rPr lang="ko-KR" altLang="en-US" sz="500" dirty="0">
                          <a:effectLst/>
                        </a:rPr>
                        <a:t>영업관리 등</a:t>
                      </a:r>
                      <a:r>
                        <a:rPr lang="en-US" altLang="ko-KR" sz="500" dirty="0">
                          <a:effectLst/>
                        </a:rPr>
                        <a:t>)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300~1,000</a:t>
                      </a:r>
                      <a:r>
                        <a:rPr lang="ko-KR" altLang="en-US" sz="500">
                          <a:effectLst/>
                        </a:rPr>
                        <a:t>명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</a:t>
                      </a:r>
                      <a:r>
                        <a:rPr lang="ko-KR" altLang="en-US" sz="500">
                          <a:effectLst/>
                        </a:rPr>
                        <a:t>년 미만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7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41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81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완료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746133"/>
                  </a:ext>
                </a:extLst>
              </a:tr>
              <a:tr h="3106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120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1991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남자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대졸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스타트업 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>
                          <a:effectLst/>
                        </a:rPr>
                        <a:t>IT/</a:t>
                      </a:r>
                      <a:r>
                        <a:rPr lang="ko-KR" altLang="en-US" sz="500">
                          <a:effectLst/>
                        </a:rPr>
                        <a:t>웹</a:t>
                      </a:r>
                      <a:r>
                        <a:rPr lang="en-US" altLang="ko-KR" sz="500">
                          <a:effectLst/>
                        </a:rPr>
                        <a:t>/</a:t>
                      </a:r>
                      <a:r>
                        <a:rPr lang="ko-KR" altLang="en-US" sz="500">
                          <a:effectLst/>
                        </a:rPr>
                        <a:t>통신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경영관리</a:t>
                      </a:r>
                      <a:r>
                        <a:rPr lang="en-US" altLang="ko-KR" sz="500">
                          <a:effectLst/>
                        </a:rPr>
                        <a:t>(</a:t>
                      </a:r>
                      <a:r>
                        <a:rPr lang="ko-KR" altLang="en-US" sz="500">
                          <a:effectLst/>
                        </a:rPr>
                        <a:t>인사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총무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재무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경영기획 등</a:t>
                      </a:r>
                      <a:r>
                        <a:rPr lang="en-US" altLang="ko-KR" sz="500">
                          <a:effectLst/>
                        </a:rPr>
                        <a:t>)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50~300</a:t>
                      </a:r>
                      <a:r>
                        <a:rPr lang="ko-KR" altLang="en-US" sz="500">
                          <a:effectLst/>
                        </a:rPr>
                        <a:t>명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3</a:t>
                      </a:r>
                      <a:r>
                        <a:rPr lang="ko-KR" altLang="en-US" sz="500">
                          <a:effectLst/>
                        </a:rPr>
                        <a:t>년 이상 </a:t>
                      </a:r>
                      <a:r>
                        <a:rPr lang="en-US" altLang="ko-KR" sz="500">
                          <a:effectLst/>
                        </a:rPr>
                        <a:t>~ 7</a:t>
                      </a:r>
                      <a:r>
                        <a:rPr lang="ko-KR" altLang="en-US" sz="500">
                          <a:effectLst/>
                        </a:rPr>
                        <a:t>년 미만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7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41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81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완료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183431"/>
                  </a:ext>
                </a:extLst>
              </a:tr>
              <a:tr h="3106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161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1995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여자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대졸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스타트업 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>
                          <a:effectLst/>
                        </a:rPr>
                        <a:t>IT/</a:t>
                      </a:r>
                      <a:r>
                        <a:rPr lang="ko-KR" altLang="en-US" sz="500">
                          <a:effectLst/>
                        </a:rPr>
                        <a:t>웹</a:t>
                      </a:r>
                      <a:r>
                        <a:rPr lang="en-US" altLang="ko-KR" sz="500">
                          <a:effectLst/>
                        </a:rPr>
                        <a:t>/</a:t>
                      </a:r>
                      <a:r>
                        <a:rPr lang="ko-KR" altLang="en-US" sz="500">
                          <a:effectLst/>
                        </a:rPr>
                        <a:t>통신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마케팅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홍보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디자인 등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50~300</a:t>
                      </a:r>
                      <a:r>
                        <a:rPr lang="ko-KR" altLang="en-US" sz="500">
                          <a:effectLst/>
                        </a:rPr>
                        <a:t>명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3</a:t>
                      </a:r>
                      <a:r>
                        <a:rPr lang="ko-KR" altLang="en-US" sz="500">
                          <a:effectLst/>
                        </a:rPr>
                        <a:t>년 이상 </a:t>
                      </a:r>
                      <a:r>
                        <a:rPr lang="en-US" altLang="ko-KR" sz="500">
                          <a:effectLst/>
                        </a:rPr>
                        <a:t>~ 7</a:t>
                      </a:r>
                      <a:r>
                        <a:rPr lang="ko-KR" altLang="en-US" sz="500">
                          <a:effectLst/>
                        </a:rPr>
                        <a:t>년 미만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7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41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81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완료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dirty="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01464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B139E00B-BD0A-415C-ABCC-2F5DD3FA0314}"/>
              </a:ext>
            </a:extLst>
          </p:cNvPr>
          <p:cNvSpPr/>
          <p:nvPr/>
        </p:nvSpPr>
        <p:spPr>
          <a:xfrm>
            <a:off x="233086" y="882950"/>
            <a:ext cx="8399929" cy="1142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sym typeface="Wingdings"/>
              </a:rPr>
              <a:t>재직 중인 회사 중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/>
              </a:rPr>
              <a:t>IT/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sym typeface="Wingdings"/>
              </a:rPr>
              <a:t>웹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/>
              </a:rPr>
              <a:t>/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sym typeface="Wingdings"/>
              </a:rPr>
              <a:t>통신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sym typeface="Wingdings"/>
              </a:rPr>
              <a:t>유통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/>
              </a:rPr>
              <a:t>/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sym typeface="Wingdings"/>
              </a:rPr>
              <a:t>물류 직무에 합격자가 많음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/>
              </a:rPr>
              <a:t>   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sym typeface="Wingdings"/>
              </a:rPr>
              <a:t>재직 중인 회사 중 연구개발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sym typeface="Wingdings"/>
              </a:rPr>
              <a:t>생산관리 직무에 합격자가 없음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/>
              </a:rPr>
              <a:t>    -&gt;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sym typeface="Wingdings"/>
              </a:rPr>
              <a:t> 재직중인 회사와 경력 간에 상관관계가 있을까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/>
              </a:rPr>
              <a:t>?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FB8F55-9E88-4625-BE1B-3E20BFB835DE}"/>
              </a:ext>
            </a:extLst>
          </p:cNvPr>
          <p:cNvSpPr/>
          <p:nvPr/>
        </p:nvSpPr>
        <p:spPr>
          <a:xfrm>
            <a:off x="2267846" y="2653553"/>
            <a:ext cx="1156672" cy="23397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F697CA-2294-42B7-9518-F38EF31D72E7}"/>
              </a:ext>
            </a:extLst>
          </p:cNvPr>
          <p:cNvSpPr/>
          <p:nvPr/>
        </p:nvSpPr>
        <p:spPr>
          <a:xfrm>
            <a:off x="2267846" y="6153245"/>
            <a:ext cx="1156672" cy="6228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CA3831C-7A9D-4CCD-BB62-946573C0E3EE}"/>
              </a:ext>
            </a:extLst>
          </p:cNvPr>
          <p:cNvSpPr/>
          <p:nvPr/>
        </p:nvSpPr>
        <p:spPr>
          <a:xfrm>
            <a:off x="11591365" y="2653552"/>
            <a:ext cx="367548" cy="41225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D105AB-3819-4FCE-B9B9-EFF089A89ED4}"/>
              </a:ext>
            </a:extLst>
          </p:cNvPr>
          <p:cNvSpPr/>
          <p:nvPr/>
        </p:nvSpPr>
        <p:spPr>
          <a:xfrm>
            <a:off x="2267846" y="5567081"/>
            <a:ext cx="1156672" cy="3048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0547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https://lh4.googleusercontent.com/cfNlYYR-lZPRymqASUZy08OBaWRvVebufEQiYCmTgWRk7G-izYb_E-p9Z8rsz8m9vYrl1OBxZFfgMi8lfe48tHeg5zZweSl8X4JujJhlwY7iB0bAJ5NPbw3z4vpY9Nf0WJMzeMcCdK5NWYfHiZfP8PH3Cf4uYLQeUucA_XZPVdEHxRgHNHfP0dMT9BSq5bwsAqI">
            <a:extLst>
              <a:ext uri="{FF2B5EF4-FFF2-40B4-BE49-F238E27FC236}">
                <a16:creationId xmlns:a16="http://schemas.microsoft.com/office/drawing/2014/main" id="{A54E6150-A98D-46A4-8E6B-348F4C9A2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6141"/>
            <a:ext cx="12192000" cy="613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8AB346-96B9-F1C0-FF91-9B40C9B0E615}"/>
              </a:ext>
            </a:extLst>
          </p:cNvPr>
          <p:cNvSpPr txBox="1"/>
          <p:nvPr/>
        </p:nvSpPr>
        <p:spPr>
          <a:xfrm>
            <a:off x="29184" y="147611"/>
            <a:ext cx="330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Pretendard SemiBold" panose="02000503000000020004" pitchFamily="2" charset="-127"/>
              </a:rPr>
              <a:t>■ 요청사항</a:t>
            </a:r>
            <a:r>
              <a:rPr lang="en-US" altLang="ko-KR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Pretendard SemiBold" panose="02000503000000020004" pitchFamily="2" charset="-127"/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Pretendard SemiBold" panose="02000503000000020004" pitchFamily="2" charset="-127"/>
              </a:rPr>
              <a:t>의문점</a:t>
            </a:r>
            <a:r>
              <a:rPr lang="en-US" altLang="ko-KR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Pretendard SemiBold" panose="02000503000000020004" pitchFamily="2" charset="-127"/>
              </a:rPr>
              <a:t>)</a:t>
            </a:r>
            <a:endParaRPr lang="ko-KR" altLang="en-US" sz="2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AC195D-B403-49F1-8878-4225B06A236F}"/>
              </a:ext>
            </a:extLst>
          </p:cNvPr>
          <p:cNvSpPr txBox="1"/>
          <p:nvPr/>
        </p:nvSpPr>
        <p:spPr>
          <a:xfrm>
            <a:off x="9183356" y="174961"/>
            <a:ext cx="3008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Remote Internship Program PBL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220AF95-BA52-4C99-A306-6E225884B83D}"/>
              </a:ext>
            </a:extLst>
          </p:cNvPr>
          <p:cNvGraphicFramePr>
            <a:graphicFrameLocks noGrp="1"/>
          </p:cNvGraphicFramePr>
          <p:nvPr/>
        </p:nvGraphicFramePr>
        <p:xfrm>
          <a:off x="233086" y="2239002"/>
          <a:ext cx="11725827" cy="4537141"/>
        </p:xfrm>
        <a:graphic>
          <a:graphicData uri="http://schemas.openxmlformats.org/drawingml/2006/table">
            <a:tbl>
              <a:tblPr/>
              <a:tblGrid>
                <a:gridCol w="176923">
                  <a:extLst>
                    <a:ext uri="{9D8B030D-6E8A-4147-A177-3AD203B41FA5}">
                      <a16:colId xmlns:a16="http://schemas.microsoft.com/office/drawing/2014/main" val="201378158"/>
                    </a:ext>
                  </a:extLst>
                </a:gridCol>
                <a:gridCol w="225860">
                  <a:extLst>
                    <a:ext uri="{9D8B030D-6E8A-4147-A177-3AD203B41FA5}">
                      <a16:colId xmlns:a16="http://schemas.microsoft.com/office/drawing/2014/main" val="1961855974"/>
                    </a:ext>
                  </a:extLst>
                </a:gridCol>
                <a:gridCol w="195882">
                  <a:extLst>
                    <a:ext uri="{9D8B030D-6E8A-4147-A177-3AD203B41FA5}">
                      <a16:colId xmlns:a16="http://schemas.microsoft.com/office/drawing/2014/main" val="3758183734"/>
                    </a:ext>
                  </a:extLst>
                </a:gridCol>
                <a:gridCol w="313148">
                  <a:extLst>
                    <a:ext uri="{9D8B030D-6E8A-4147-A177-3AD203B41FA5}">
                      <a16:colId xmlns:a16="http://schemas.microsoft.com/office/drawing/2014/main" val="349800810"/>
                    </a:ext>
                  </a:extLst>
                </a:gridCol>
                <a:gridCol w="432047">
                  <a:extLst>
                    <a:ext uri="{9D8B030D-6E8A-4147-A177-3AD203B41FA5}">
                      <a16:colId xmlns:a16="http://schemas.microsoft.com/office/drawing/2014/main" val="367305550"/>
                    </a:ext>
                  </a:extLst>
                </a:gridCol>
                <a:gridCol w="696396">
                  <a:extLst>
                    <a:ext uri="{9D8B030D-6E8A-4147-A177-3AD203B41FA5}">
                      <a16:colId xmlns:a16="http://schemas.microsoft.com/office/drawing/2014/main" val="1551480977"/>
                    </a:ext>
                  </a:extLst>
                </a:gridCol>
                <a:gridCol w="1148242">
                  <a:extLst>
                    <a:ext uri="{9D8B030D-6E8A-4147-A177-3AD203B41FA5}">
                      <a16:colId xmlns:a16="http://schemas.microsoft.com/office/drawing/2014/main" val="1198757684"/>
                    </a:ext>
                  </a:extLst>
                </a:gridCol>
                <a:gridCol w="2596921">
                  <a:extLst>
                    <a:ext uri="{9D8B030D-6E8A-4147-A177-3AD203B41FA5}">
                      <a16:colId xmlns:a16="http://schemas.microsoft.com/office/drawing/2014/main" val="847112993"/>
                    </a:ext>
                  </a:extLst>
                </a:gridCol>
                <a:gridCol w="670374">
                  <a:extLst>
                    <a:ext uri="{9D8B030D-6E8A-4147-A177-3AD203B41FA5}">
                      <a16:colId xmlns:a16="http://schemas.microsoft.com/office/drawing/2014/main" val="2159105133"/>
                    </a:ext>
                  </a:extLst>
                </a:gridCol>
                <a:gridCol w="376431">
                  <a:extLst>
                    <a:ext uri="{9D8B030D-6E8A-4147-A177-3AD203B41FA5}">
                      <a16:colId xmlns:a16="http://schemas.microsoft.com/office/drawing/2014/main" val="4191884109"/>
                    </a:ext>
                  </a:extLst>
                </a:gridCol>
                <a:gridCol w="376431">
                  <a:extLst>
                    <a:ext uri="{9D8B030D-6E8A-4147-A177-3AD203B41FA5}">
                      <a16:colId xmlns:a16="http://schemas.microsoft.com/office/drawing/2014/main" val="378157430"/>
                    </a:ext>
                  </a:extLst>
                </a:gridCol>
                <a:gridCol w="376431">
                  <a:extLst>
                    <a:ext uri="{9D8B030D-6E8A-4147-A177-3AD203B41FA5}">
                      <a16:colId xmlns:a16="http://schemas.microsoft.com/office/drawing/2014/main" val="2417141257"/>
                    </a:ext>
                  </a:extLst>
                </a:gridCol>
                <a:gridCol w="376431">
                  <a:extLst>
                    <a:ext uri="{9D8B030D-6E8A-4147-A177-3AD203B41FA5}">
                      <a16:colId xmlns:a16="http://schemas.microsoft.com/office/drawing/2014/main" val="1056029080"/>
                    </a:ext>
                  </a:extLst>
                </a:gridCol>
                <a:gridCol w="376431">
                  <a:extLst>
                    <a:ext uri="{9D8B030D-6E8A-4147-A177-3AD203B41FA5}">
                      <a16:colId xmlns:a16="http://schemas.microsoft.com/office/drawing/2014/main" val="2368764400"/>
                    </a:ext>
                  </a:extLst>
                </a:gridCol>
                <a:gridCol w="376431">
                  <a:extLst>
                    <a:ext uri="{9D8B030D-6E8A-4147-A177-3AD203B41FA5}">
                      <a16:colId xmlns:a16="http://schemas.microsoft.com/office/drawing/2014/main" val="151696061"/>
                    </a:ext>
                  </a:extLst>
                </a:gridCol>
                <a:gridCol w="376431">
                  <a:extLst>
                    <a:ext uri="{9D8B030D-6E8A-4147-A177-3AD203B41FA5}">
                      <a16:colId xmlns:a16="http://schemas.microsoft.com/office/drawing/2014/main" val="2420933652"/>
                    </a:ext>
                  </a:extLst>
                </a:gridCol>
                <a:gridCol w="376431">
                  <a:extLst>
                    <a:ext uri="{9D8B030D-6E8A-4147-A177-3AD203B41FA5}">
                      <a16:colId xmlns:a16="http://schemas.microsoft.com/office/drawing/2014/main" val="916061679"/>
                    </a:ext>
                  </a:extLst>
                </a:gridCol>
                <a:gridCol w="376431">
                  <a:extLst>
                    <a:ext uri="{9D8B030D-6E8A-4147-A177-3AD203B41FA5}">
                      <a16:colId xmlns:a16="http://schemas.microsoft.com/office/drawing/2014/main" val="4283645385"/>
                    </a:ext>
                  </a:extLst>
                </a:gridCol>
                <a:gridCol w="376431">
                  <a:extLst>
                    <a:ext uri="{9D8B030D-6E8A-4147-A177-3AD203B41FA5}">
                      <a16:colId xmlns:a16="http://schemas.microsoft.com/office/drawing/2014/main" val="448903112"/>
                    </a:ext>
                  </a:extLst>
                </a:gridCol>
                <a:gridCol w="376431">
                  <a:extLst>
                    <a:ext uri="{9D8B030D-6E8A-4147-A177-3AD203B41FA5}">
                      <a16:colId xmlns:a16="http://schemas.microsoft.com/office/drawing/2014/main" val="3658392239"/>
                    </a:ext>
                  </a:extLst>
                </a:gridCol>
                <a:gridCol w="376431">
                  <a:extLst>
                    <a:ext uri="{9D8B030D-6E8A-4147-A177-3AD203B41FA5}">
                      <a16:colId xmlns:a16="http://schemas.microsoft.com/office/drawing/2014/main" val="2609070313"/>
                    </a:ext>
                  </a:extLst>
                </a:gridCol>
                <a:gridCol w="376431">
                  <a:extLst>
                    <a:ext uri="{9D8B030D-6E8A-4147-A177-3AD203B41FA5}">
                      <a16:colId xmlns:a16="http://schemas.microsoft.com/office/drawing/2014/main" val="619597600"/>
                    </a:ext>
                  </a:extLst>
                </a:gridCol>
                <a:gridCol w="376431">
                  <a:extLst>
                    <a:ext uri="{9D8B030D-6E8A-4147-A177-3AD203B41FA5}">
                      <a16:colId xmlns:a16="http://schemas.microsoft.com/office/drawing/2014/main" val="3130292028"/>
                    </a:ext>
                  </a:extLst>
                </a:gridCol>
              </a:tblGrid>
              <a:tr h="41725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1">
                          <a:effectLst/>
                        </a:rPr>
                        <a:t>no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>
                          <a:effectLst/>
                        </a:rPr>
                        <a:t>출생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>
                          <a:effectLst/>
                        </a:rPr>
                        <a:t>성별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>
                          <a:effectLst/>
                        </a:rPr>
                        <a:t>최종학력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 dirty="0">
                          <a:effectLst/>
                        </a:rPr>
                        <a:t>재직여부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 dirty="0">
                          <a:effectLst/>
                        </a:rPr>
                        <a:t>해당 사항에 </a:t>
                      </a:r>
                      <a:endParaRPr lang="en-US" altLang="ko-KR" sz="500" b="1" dirty="0">
                        <a:effectLst/>
                      </a:endParaRPr>
                    </a:p>
                    <a:p>
                      <a:pPr algn="ctr" rtl="0" fontAlgn="b"/>
                      <a:r>
                        <a:rPr lang="ko-KR" altLang="en-US" sz="500" b="1" dirty="0">
                          <a:effectLst/>
                        </a:rPr>
                        <a:t>체크하십시오</a:t>
                      </a:r>
                      <a:r>
                        <a:rPr lang="en-US" altLang="ko-KR" sz="500" b="1" dirty="0">
                          <a:effectLst/>
                        </a:rPr>
                        <a:t>.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>
                          <a:effectLst/>
                        </a:rPr>
                        <a:t>재직중인 회사의 업종을 선택해주세요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 dirty="0">
                          <a:effectLst/>
                        </a:rPr>
                        <a:t>재직중인 회사의 직무를 선택해주세요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 dirty="0">
                          <a:effectLst/>
                        </a:rPr>
                        <a:t>재직 중인 회사의 규모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 dirty="0">
                          <a:effectLst/>
                        </a:rPr>
                        <a:t>재직 연차 </a:t>
                      </a:r>
                      <a:r>
                        <a:rPr lang="en-US" altLang="ko-KR" sz="500" b="1" dirty="0">
                          <a:effectLst/>
                        </a:rPr>
                        <a:t>(</a:t>
                      </a:r>
                      <a:r>
                        <a:rPr lang="ko-KR" altLang="en-US" sz="500" b="1" dirty="0">
                          <a:effectLst/>
                        </a:rPr>
                        <a:t>이전 직장 근무 이력 포함</a:t>
                      </a:r>
                      <a:r>
                        <a:rPr lang="en-US" altLang="ko-KR" sz="500" b="1" dirty="0">
                          <a:effectLst/>
                        </a:rPr>
                        <a:t>)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>
                          <a:effectLst/>
                        </a:rPr>
                        <a:t>기업</a:t>
                      </a:r>
                      <a:r>
                        <a:rPr lang="en-US" sz="500" b="1">
                          <a:effectLst/>
                        </a:rPr>
                        <a:t>P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>
                          <a:effectLst/>
                        </a:rPr>
                        <a:t>경력</a:t>
                      </a:r>
                      <a:r>
                        <a:rPr lang="en-US" sz="500" b="1">
                          <a:effectLst/>
                        </a:rPr>
                        <a:t>P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>
                          <a:effectLst/>
                        </a:rPr>
                        <a:t>동기</a:t>
                      </a:r>
                      <a:r>
                        <a:rPr lang="en-US" sz="500" b="1">
                          <a:effectLst/>
                        </a:rPr>
                        <a:t>P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>
                          <a:effectLst/>
                        </a:rPr>
                        <a:t>경험</a:t>
                      </a:r>
                      <a:r>
                        <a:rPr lang="en-US" sz="500" b="1">
                          <a:effectLst/>
                        </a:rPr>
                        <a:t>P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>
                          <a:effectLst/>
                        </a:rPr>
                        <a:t>계획</a:t>
                      </a:r>
                      <a:r>
                        <a:rPr lang="en-US" sz="500" b="1">
                          <a:effectLst/>
                        </a:rPr>
                        <a:t>P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>
                          <a:effectLst/>
                        </a:rPr>
                        <a:t>정량</a:t>
                      </a:r>
                      <a:r>
                        <a:rPr lang="en-US" sz="500" b="1">
                          <a:effectLst/>
                        </a:rPr>
                        <a:t>P.</a:t>
                      </a:r>
                      <a:r>
                        <a:rPr lang="ko-KR" altLang="en-US" sz="500" b="1">
                          <a:effectLst/>
                        </a:rPr>
                        <a:t>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 dirty="0">
                          <a:effectLst/>
                        </a:rPr>
                        <a:t>역량</a:t>
                      </a:r>
                      <a:r>
                        <a:rPr lang="en-US" sz="500" b="1" dirty="0">
                          <a:effectLst/>
                        </a:rPr>
                        <a:t>P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>
                          <a:effectLst/>
                        </a:rPr>
                        <a:t>적합</a:t>
                      </a:r>
                      <a:r>
                        <a:rPr lang="en-US" sz="500" b="1">
                          <a:effectLst/>
                        </a:rPr>
                        <a:t>P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>
                          <a:effectLst/>
                        </a:rPr>
                        <a:t>정성</a:t>
                      </a:r>
                      <a:r>
                        <a:rPr lang="en-US" sz="500" b="1">
                          <a:effectLst/>
                        </a:rPr>
                        <a:t>P.</a:t>
                      </a:r>
                      <a:r>
                        <a:rPr lang="ko-KR" altLang="en-US" sz="500" b="1">
                          <a:effectLst/>
                        </a:rPr>
                        <a:t>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1">
                          <a:effectLst/>
                        </a:rPr>
                        <a:t>Total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>
                          <a:effectLst/>
                        </a:rPr>
                        <a:t>서류합격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>
                          <a:effectLst/>
                        </a:rPr>
                        <a:t>증빙제출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b="1" dirty="0">
                          <a:effectLst/>
                        </a:rPr>
                        <a:t>최종합격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320663"/>
                  </a:ext>
                </a:extLst>
              </a:tr>
              <a:tr h="3106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260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1991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여자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대졸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중소기업 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>
                          <a:effectLst/>
                        </a:rPr>
                        <a:t>IT/</a:t>
                      </a:r>
                      <a:r>
                        <a:rPr lang="ko-KR" altLang="en-US" sz="500">
                          <a:effectLst/>
                        </a:rPr>
                        <a:t>웹</a:t>
                      </a:r>
                      <a:r>
                        <a:rPr lang="en-US" altLang="ko-KR" sz="500">
                          <a:effectLst/>
                        </a:rPr>
                        <a:t>/</a:t>
                      </a:r>
                      <a:r>
                        <a:rPr lang="ko-KR" altLang="en-US" sz="500">
                          <a:effectLst/>
                        </a:rPr>
                        <a:t>통신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dirty="0">
                          <a:effectLst/>
                        </a:rPr>
                        <a:t>기타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 dirty="0">
                          <a:effectLst/>
                        </a:rPr>
                        <a:t>1~50</a:t>
                      </a:r>
                      <a:r>
                        <a:rPr lang="ko-KR" altLang="en-US" sz="500" dirty="0">
                          <a:effectLst/>
                        </a:rPr>
                        <a:t>명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</a:t>
                      </a:r>
                      <a:r>
                        <a:rPr lang="ko-KR" altLang="en-US" sz="500">
                          <a:effectLst/>
                        </a:rPr>
                        <a:t>년 이상 </a:t>
                      </a:r>
                      <a:r>
                        <a:rPr lang="en-US" altLang="ko-KR" sz="500">
                          <a:effectLst/>
                        </a:rPr>
                        <a:t>~ 3</a:t>
                      </a:r>
                      <a:r>
                        <a:rPr lang="ko-KR" altLang="en-US" sz="500">
                          <a:effectLst/>
                        </a:rPr>
                        <a:t>년 미만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50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50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완료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761706"/>
                  </a:ext>
                </a:extLst>
              </a:tr>
              <a:tr h="3106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274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1993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여자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대졸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중소기업 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>
                          <a:effectLst/>
                        </a:rPr>
                        <a:t>IT/</a:t>
                      </a:r>
                      <a:r>
                        <a:rPr lang="ko-KR" altLang="en-US" sz="500">
                          <a:effectLst/>
                        </a:rPr>
                        <a:t>웹</a:t>
                      </a:r>
                      <a:r>
                        <a:rPr lang="en-US" altLang="ko-KR" sz="500">
                          <a:effectLst/>
                        </a:rPr>
                        <a:t>/</a:t>
                      </a:r>
                      <a:r>
                        <a:rPr lang="ko-KR" altLang="en-US" sz="500">
                          <a:effectLst/>
                        </a:rPr>
                        <a:t>통신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마케팅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홍보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디자인 등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50~300</a:t>
                      </a:r>
                      <a:r>
                        <a:rPr lang="ko-KR" altLang="en-US" sz="500">
                          <a:effectLst/>
                        </a:rPr>
                        <a:t>명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</a:t>
                      </a:r>
                      <a:r>
                        <a:rPr lang="ko-KR" altLang="en-US" sz="500">
                          <a:effectLst/>
                        </a:rPr>
                        <a:t>년 이상 </a:t>
                      </a:r>
                      <a:r>
                        <a:rPr lang="en-US" altLang="ko-KR" sz="500">
                          <a:effectLst/>
                        </a:rPr>
                        <a:t>~ 3</a:t>
                      </a:r>
                      <a:r>
                        <a:rPr lang="ko-KR" altLang="en-US" sz="500">
                          <a:effectLst/>
                        </a:rPr>
                        <a:t>년 미만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7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47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50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97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완료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663225"/>
                  </a:ext>
                </a:extLst>
              </a:tr>
              <a:tr h="3106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323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1993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여자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대졸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스타트업 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유통</a:t>
                      </a:r>
                      <a:r>
                        <a:rPr lang="en-US" altLang="ko-KR" sz="500">
                          <a:effectLst/>
                        </a:rPr>
                        <a:t>/</a:t>
                      </a:r>
                      <a:r>
                        <a:rPr lang="ko-KR" altLang="en-US" sz="500">
                          <a:effectLst/>
                        </a:rPr>
                        <a:t>물류</a:t>
                      </a:r>
                      <a:r>
                        <a:rPr lang="en-US" altLang="ko-KR" sz="500">
                          <a:effectLst/>
                        </a:rPr>
                        <a:t>, IT/</a:t>
                      </a:r>
                      <a:r>
                        <a:rPr lang="ko-KR" altLang="en-US" sz="500">
                          <a:effectLst/>
                        </a:rPr>
                        <a:t>웹</a:t>
                      </a:r>
                      <a:r>
                        <a:rPr lang="en-US" altLang="ko-KR" sz="500">
                          <a:effectLst/>
                        </a:rPr>
                        <a:t>/</a:t>
                      </a:r>
                      <a:r>
                        <a:rPr lang="ko-KR" altLang="en-US" sz="500">
                          <a:effectLst/>
                        </a:rPr>
                        <a:t>통신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운영 및 </a:t>
                      </a:r>
                      <a:r>
                        <a:rPr lang="en-US" sz="500">
                          <a:effectLst/>
                        </a:rPr>
                        <a:t>CS </a:t>
                      </a:r>
                      <a:r>
                        <a:rPr lang="ko-KR" altLang="en-US" sz="500">
                          <a:effectLst/>
                        </a:rPr>
                        <a:t>관리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1~50</a:t>
                      </a:r>
                      <a:r>
                        <a:rPr lang="ko-KR" altLang="en-US" sz="500">
                          <a:effectLst/>
                        </a:rPr>
                        <a:t>명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3</a:t>
                      </a:r>
                      <a:r>
                        <a:rPr lang="ko-KR" altLang="en-US" sz="500">
                          <a:effectLst/>
                        </a:rPr>
                        <a:t>년 이상 </a:t>
                      </a:r>
                      <a:r>
                        <a:rPr lang="en-US" altLang="ko-KR" sz="500">
                          <a:effectLst/>
                        </a:rPr>
                        <a:t>~ 7</a:t>
                      </a:r>
                      <a:r>
                        <a:rPr lang="ko-KR" altLang="en-US" sz="500">
                          <a:effectLst/>
                        </a:rPr>
                        <a:t>년 미만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44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50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94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완료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077488"/>
                  </a:ext>
                </a:extLst>
              </a:tr>
              <a:tr h="38626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217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1996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여자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대졸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재취업희망자</a:t>
                      </a:r>
                      <a:r>
                        <a:rPr lang="en-US" altLang="ko-KR" sz="500">
                          <a:effectLst/>
                        </a:rPr>
                        <a:t>(</a:t>
                      </a:r>
                      <a:r>
                        <a:rPr lang="ko-KR" altLang="en-US" sz="500">
                          <a:effectLst/>
                        </a:rPr>
                        <a:t>현재 무직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인턴 경험자 포함</a:t>
                      </a:r>
                      <a:r>
                        <a:rPr lang="en-US" altLang="ko-KR" sz="500">
                          <a:effectLst/>
                        </a:rPr>
                        <a:t>)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중소기업 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유통</a:t>
                      </a:r>
                      <a:r>
                        <a:rPr lang="en-US" altLang="ko-KR" sz="500">
                          <a:effectLst/>
                        </a:rPr>
                        <a:t>/</a:t>
                      </a:r>
                      <a:r>
                        <a:rPr lang="ko-KR" altLang="en-US" sz="500">
                          <a:effectLst/>
                        </a:rPr>
                        <a:t>물류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영업관리</a:t>
                      </a:r>
                      <a:r>
                        <a:rPr lang="en-US" altLang="ko-KR" sz="500">
                          <a:effectLst/>
                        </a:rPr>
                        <a:t>(</a:t>
                      </a:r>
                      <a:r>
                        <a:rPr lang="ko-KR" altLang="en-US" sz="500">
                          <a:effectLst/>
                        </a:rPr>
                        <a:t>영업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영업관리 등</a:t>
                      </a:r>
                      <a:r>
                        <a:rPr lang="en-US" altLang="ko-KR" sz="500">
                          <a:effectLst/>
                        </a:rPr>
                        <a:t>)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1~50</a:t>
                      </a:r>
                      <a:r>
                        <a:rPr lang="ko-KR" altLang="en-US" sz="500">
                          <a:effectLst/>
                        </a:rPr>
                        <a:t>명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</a:t>
                      </a:r>
                      <a:r>
                        <a:rPr lang="ko-KR" altLang="en-US" sz="500">
                          <a:effectLst/>
                        </a:rPr>
                        <a:t>년 미만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7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47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500">
                        <a:effectLst/>
                      </a:endParaRP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87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완료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8001544"/>
                  </a:ext>
                </a:extLst>
              </a:tr>
              <a:tr h="3106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13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1993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남자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석사</a:t>
                      </a:r>
                      <a:r>
                        <a:rPr lang="en-US" altLang="ko-KR" sz="500">
                          <a:effectLst/>
                        </a:rPr>
                        <a:t>/</a:t>
                      </a:r>
                      <a:r>
                        <a:rPr lang="ko-KR" altLang="en-US" sz="500">
                          <a:effectLst/>
                        </a:rPr>
                        <a:t>박사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스타트업 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>
                          <a:effectLst/>
                        </a:rPr>
                        <a:t>IT/</a:t>
                      </a:r>
                      <a:r>
                        <a:rPr lang="ko-KR" altLang="en-US" sz="500">
                          <a:effectLst/>
                        </a:rPr>
                        <a:t>웹</a:t>
                      </a:r>
                      <a:r>
                        <a:rPr lang="en-US" altLang="ko-KR" sz="500">
                          <a:effectLst/>
                        </a:rPr>
                        <a:t>/</a:t>
                      </a:r>
                      <a:r>
                        <a:rPr lang="ko-KR" altLang="en-US" sz="500">
                          <a:effectLst/>
                        </a:rPr>
                        <a:t>통신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마케팅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홍보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디자인 등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1~50</a:t>
                      </a:r>
                      <a:r>
                        <a:rPr lang="ko-KR" altLang="en-US" sz="500">
                          <a:effectLst/>
                        </a:rPr>
                        <a:t>명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</a:t>
                      </a:r>
                      <a:r>
                        <a:rPr lang="ko-KR" altLang="en-US" sz="500">
                          <a:effectLst/>
                        </a:rPr>
                        <a:t>년 이상 </a:t>
                      </a:r>
                      <a:r>
                        <a:rPr lang="en-US" altLang="ko-KR" sz="500">
                          <a:effectLst/>
                        </a:rPr>
                        <a:t>~ 3</a:t>
                      </a:r>
                      <a:r>
                        <a:rPr lang="ko-KR" altLang="en-US" sz="500">
                          <a:effectLst/>
                        </a:rPr>
                        <a:t>년 미만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50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25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35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85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완료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347251"/>
                  </a:ext>
                </a:extLst>
              </a:tr>
              <a:tr h="38626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379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1992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여자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대졸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재취업희망자</a:t>
                      </a:r>
                      <a:r>
                        <a:rPr lang="en-US" altLang="ko-KR" sz="500">
                          <a:effectLst/>
                        </a:rPr>
                        <a:t>(</a:t>
                      </a:r>
                      <a:r>
                        <a:rPr lang="ko-KR" altLang="en-US" sz="500">
                          <a:effectLst/>
                        </a:rPr>
                        <a:t>현재 무직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인턴 경험자 포함</a:t>
                      </a:r>
                      <a:r>
                        <a:rPr lang="en-US" altLang="ko-KR" sz="500">
                          <a:effectLst/>
                        </a:rPr>
                        <a:t>)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스타트업 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>
                          <a:effectLst/>
                        </a:rPr>
                        <a:t>IT/</a:t>
                      </a:r>
                      <a:r>
                        <a:rPr lang="ko-KR" altLang="en-US" sz="500">
                          <a:effectLst/>
                        </a:rPr>
                        <a:t>웹</a:t>
                      </a:r>
                      <a:r>
                        <a:rPr lang="en-US" altLang="ko-KR" sz="500">
                          <a:effectLst/>
                        </a:rPr>
                        <a:t>/</a:t>
                      </a:r>
                      <a:r>
                        <a:rPr lang="ko-KR" altLang="en-US" sz="500">
                          <a:effectLst/>
                        </a:rPr>
                        <a:t>통신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dirty="0">
                          <a:effectLst/>
                        </a:rPr>
                        <a:t>경영관리</a:t>
                      </a:r>
                      <a:r>
                        <a:rPr lang="en-US" altLang="ko-KR" sz="500" dirty="0">
                          <a:effectLst/>
                        </a:rPr>
                        <a:t>(</a:t>
                      </a:r>
                      <a:r>
                        <a:rPr lang="ko-KR" altLang="en-US" sz="500" dirty="0">
                          <a:effectLst/>
                        </a:rPr>
                        <a:t>인사</a:t>
                      </a:r>
                      <a:r>
                        <a:rPr lang="en-US" altLang="ko-KR" sz="500" dirty="0">
                          <a:effectLst/>
                        </a:rPr>
                        <a:t>, </a:t>
                      </a:r>
                      <a:r>
                        <a:rPr lang="ko-KR" altLang="en-US" sz="500" dirty="0">
                          <a:effectLst/>
                        </a:rPr>
                        <a:t>총무</a:t>
                      </a:r>
                      <a:r>
                        <a:rPr lang="en-US" altLang="ko-KR" sz="500" dirty="0">
                          <a:effectLst/>
                        </a:rPr>
                        <a:t>, </a:t>
                      </a:r>
                      <a:r>
                        <a:rPr lang="ko-KR" altLang="en-US" sz="500" dirty="0">
                          <a:effectLst/>
                        </a:rPr>
                        <a:t>재무</a:t>
                      </a:r>
                      <a:r>
                        <a:rPr lang="en-US" altLang="ko-KR" sz="500" dirty="0">
                          <a:effectLst/>
                        </a:rPr>
                        <a:t>, </a:t>
                      </a:r>
                      <a:r>
                        <a:rPr lang="ko-KR" altLang="en-US" sz="500" dirty="0">
                          <a:effectLst/>
                        </a:rPr>
                        <a:t>경영기획 등</a:t>
                      </a:r>
                      <a:r>
                        <a:rPr lang="en-US" altLang="ko-KR" sz="500" dirty="0">
                          <a:effectLst/>
                        </a:rPr>
                        <a:t>), </a:t>
                      </a:r>
                      <a:r>
                        <a:rPr lang="ko-KR" altLang="en-US" sz="500" dirty="0">
                          <a:effectLst/>
                        </a:rPr>
                        <a:t>운영 및 </a:t>
                      </a:r>
                      <a:r>
                        <a:rPr lang="en-US" altLang="ko-KR" sz="500" dirty="0">
                          <a:effectLst/>
                        </a:rPr>
                        <a:t>CS </a:t>
                      </a:r>
                      <a:r>
                        <a:rPr lang="ko-KR" altLang="en-US" sz="500" dirty="0">
                          <a:effectLst/>
                        </a:rPr>
                        <a:t>관리</a:t>
                      </a:r>
                      <a:r>
                        <a:rPr lang="en-US" altLang="ko-KR" sz="500" dirty="0">
                          <a:effectLst/>
                        </a:rPr>
                        <a:t>, </a:t>
                      </a:r>
                      <a:r>
                        <a:rPr lang="ko-KR" altLang="en-US" sz="500" dirty="0">
                          <a:effectLst/>
                        </a:rPr>
                        <a:t>마케팅</a:t>
                      </a:r>
                      <a:r>
                        <a:rPr lang="en-US" altLang="ko-KR" sz="500" dirty="0">
                          <a:effectLst/>
                        </a:rPr>
                        <a:t>, </a:t>
                      </a:r>
                      <a:r>
                        <a:rPr lang="ko-KR" altLang="en-US" sz="500" dirty="0">
                          <a:effectLst/>
                        </a:rPr>
                        <a:t>홍보</a:t>
                      </a:r>
                      <a:r>
                        <a:rPr lang="en-US" altLang="ko-KR" sz="500" dirty="0">
                          <a:effectLst/>
                        </a:rPr>
                        <a:t>, </a:t>
                      </a:r>
                      <a:r>
                        <a:rPr lang="ko-KR" altLang="en-US" sz="500" dirty="0">
                          <a:effectLst/>
                        </a:rPr>
                        <a:t>디자인 등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1~50</a:t>
                      </a:r>
                      <a:r>
                        <a:rPr lang="ko-KR" altLang="en-US" sz="500">
                          <a:effectLst/>
                        </a:rPr>
                        <a:t>명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</a:t>
                      </a:r>
                      <a:r>
                        <a:rPr lang="ko-KR" altLang="en-US" sz="500">
                          <a:effectLst/>
                        </a:rPr>
                        <a:t>년 이상 </a:t>
                      </a:r>
                      <a:r>
                        <a:rPr lang="en-US" altLang="ko-KR" sz="500">
                          <a:effectLst/>
                        </a:rPr>
                        <a:t>~ 3</a:t>
                      </a:r>
                      <a:r>
                        <a:rPr lang="ko-KR" altLang="en-US" sz="500">
                          <a:effectLst/>
                        </a:rPr>
                        <a:t>년 미만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50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25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35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85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완료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69420"/>
                  </a:ext>
                </a:extLst>
              </a:tr>
              <a:tr h="3106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11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1990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남자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대졸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스타트업 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>
                          <a:effectLst/>
                        </a:rPr>
                        <a:t>IT/</a:t>
                      </a:r>
                      <a:r>
                        <a:rPr lang="ko-KR" altLang="en-US" sz="500">
                          <a:effectLst/>
                        </a:rPr>
                        <a:t>웹</a:t>
                      </a:r>
                      <a:r>
                        <a:rPr lang="en-US" altLang="ko-KR" sz="500">
                          <a:effectLst/>
                        </a:rPr>
                        <a:t>/</a:t>
                      </a:r>
                      <a:r>
                        <a:rPr lang="ko-KR" altLang="en-US" sz="500">
                          <a:effectLst/>
                        </a:rPr>
                        <a:t>통신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경영관리</a:t>
                      </a:r>
                      <a:r>
                        <a:rPr lang="en-US" altLang="ko-KR" sz="500">
                          <a:effectLst/>
                        </a:rPr>
                        <a:t>(</a:t>
                      </a:r>
                      <a:r>
                        <a:rPr lang="ko-KR" altLang="en-US" sz="500">
                          <a:effectLst/>
                        </a:rPr>
                        <a:t>인사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총무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재무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경영기획 등</a:t>
                      </a:r>
                      <a:r>
                        <a:rPr lang="en-US" altLang="ko-KR" sz="500">
                          <a:effectLst/>
                        </a:rPr>
                        <a:t>)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1~50</a:t>
                      </a:r>
                      <a:r>
                        <a:rPr lang="ko-KR" altLang="en-US" sz="500">
                          <a:effectLst/>
                        </a:rPr>
                        <a:t>명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3</a:t>
                      </a:r>
                      <a:r>
                        <a:rPr lang="ko-KR" altLang="en-US" sz="500">
                          <a:effectLst/>
                        </a:rPr>
                        <a:t>년 이상 </a:t>
                      </a:r>
                      <a:r>
                        <a:rPr lang="en-US" altLang="ko-KR" sz="500">
                          <a:effectLst/>
                        </a:rPr>
                        <a:t>~ 7</a:t>
                      </a:r>
                      <a:r>
                        <a:rPr lang="ko-KR" altLang="en-US" sz="500">
                          <a:effectLst/>
                        </a:rPr>
                        <a:t>년 미만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44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84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완료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623697"/>
                  </a:ext>
                </a:extLst>
              </a:tr>
              <a:tr h="32090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113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1995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남자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대졸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중소기업 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dirty="0">
                          <a:effectLst/>
                        </a:rPr>
                        <a:t>서비스업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경영관리</a:t>
                      </a:r>
                      <a:r>
                        <a:rPr lang="en-US" altLang="ko-KR" sz="500">
                          <a:effectLst/>
                        </a:rPr>
                        <a:t>(</a:t>
                      </a:r>
                      <a:r>
                        <a:rPr lang="ko-KR" altLang="en-US" sz="500">
                          <a:effectLst/>
                        </a:rPr>
                        <a:t>인사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총무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재무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경영기획 등</a:t>
                      </a:r>
                      <a:r>
                        <a:rPr lang="en-US" altLang="ko-KR" sz="500">
                          <a:effectLst/>
                        </a:rPr>
                        <a:t>)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1~50</a:t>
                      </a:r>
                      <a:r>
                        <a:rPr lang="ko-KR" altLang="en-US" sz="500">
                          <a:effectLst/>
                        </a:rPr>
                        <a:t>명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</a:t>
                      </a:r>
                      <a:r>
                        <a:rPr lang="ko-KR" altLang="en-US" sz="500">
                          <a:effectLst/>
                        </a:rPr>
                        <a:t>년 미만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7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47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25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35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82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완료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330065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153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1997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여자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대졸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중소기업 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공공기관</a:t>
                      </a:r>
                      <a:r>
                        <a:rPr lang="en-US" altLang="ko-KR" sz="500">
                          <a:effectLst/>
                        </a:rPr>
                        <a:t>/</a:t>
                      </a:r>
                      <a:r>
                        <a:rPr lang="ko-KR" altLang="en-US" sz="500">
                          <a:effectLst/>
                        </a:rPr>
                        <a:t>협회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전문직 서비스직</a:t>
                      </a:r>
                      <a:r>
                        <a:rPr lang="en-US" altLang="ko-KR" sz="500">
                          <a:effectLst/>
                        </a:rPr>
                        <a:t>(</a:t>
                      </a:r>
                      <a:r>
                        <a:rPr lang="ko-KR" altLang="en-US" sz="500">
                          <a:effectLst/>
                        </a:rPr>
                        <a:t>의료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법률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회계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특허 등</a:t>
                      </a:r>
                      <a:r>
                        <a:rPr lang="en-US" altLang="ko-KR" sz="500">
                          <a:effectLst/>
                        </a:rPr>
                        <a:t>)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1~50</a:t>
                      </a:r>
                      <a:r>
                        <a:rPr lang="ko-KR" altLang="en-US" sz="500">
                          <a:effectLst/>
                        </a:rPr>
                        <a:t>명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</a:t>
                      </a:r>
                      <a:r>
                        <a:rPr lang="ko-KR" altLang="en-US" sz="500">
                          <a:effectLst/>
                        </a:rPr>
                        <a:t>년 미만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7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47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25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35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82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완료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186938"/>
                  </a:ext>
                </a:extLst>
              </a:tr>
              <a:tr h="2848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300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1992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남자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대졸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스타트업 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유통</a:t>
                      </a:r>
                      <a:r>
                        <a:rPr lang="en-US" altLang="ko-KR" sz="500">
                          <a:effectLst/>
                        </a:rPr>
                        <a:t>/</a:t>
                      </a:r>
                      <a:r>
                        <a:rPr lang="ko-KR" altLang="en-US" sz="500">
                          <a:effectLst/>
                        </a:rPr>
                        <a:t>물류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제조</a:t>
                      </a:r>
                      <a:r>
                        <a:rPr lang="en-US" altLang="ko-KR" sz="500">
                          <a:effectLst/>
                        </a:rPr>
                        <a:t>/</a:t>
                      </a:r>
                      <a:r>
                        <a:rPr lang="ko-KR" altLang="en-US" sz="500">
                          <a:effectLst/>
                        </a:rPr>
                        <a:t>건설업</a:t>
                      </a:r>
                      <a:r>
                        <a:rPr lang="en-US" altLang="ko-KR" sz="500">
                          <a:effectLst/>
                        </a:rPr>
                        <a:t>, IT/</a:t>
                      </a:r>
                      <a:r>
                        <a:rPr lang="ko-KR" altLang="en-US" sz="500">
                          <a:effectLst/>
                        </a:rPr>
                        <a:t>웹</a:t>
                      </a:r>
                      <a:r>
                        <a:rPr lang="en-US" altLang="ko-KR" sz="500">
                          <a:effectLst/>
                        </a:rPr>
                        <a:t>/</a:t>
                      </a:r>
                      <a:r>
                        <a:rPr lang="ko-KR" altLang="en-US" sz="500">
                          <a:effectLst/>
                        </a:rPr>
                        <a:t>통신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dirty="0">
                          <a:effectLst/>
                        </a:rPr>
                        <a:t>영업관리</a:t>
                      </a:r>
                      <a:r>
                        <a:rPr lang="en-US" altLang="ko-KR" sz="500" dirty="0">
                          <a:effectLst/>
                        </a:rPr>
                        <a:t>(</a:t>
                      </a:r>
                      <a:r>
                        <a:rPr lang="ko-KR" altLang="en-US" sz="500" dirty="0">
                          <a:effectLst/>
                        </a:rPr>
                        <a:t>영업</a:t>
                      </a:r>
                      <a:r>
                        <a:rPr lang="en-US" altLang="ko-KR" sz="500" dirty="0">
                          <a:effectLst/>
                        </a:rPr>
                        <a:t>, </a:t>
                      </a:r>
                      <a:r>
                        <a:rPr lang="ko-KR" altLang="en-US" sz="500" dirty="0">
                          <a:effectLst/>
                        </a:rPr>
                        <a:t>영업관리 등</a:t>
                      </a:r>
                      <a:r>
                        <a:rPr lang="en-US" altLang="ko-KR" sz="500" dirty="0">
                          <a:effectLst/>
                        </a:rPr>
                        <a:t>), </a:t>
                      </a:r>
                      <a:r>
                        <a:rPr lang="ko-KR" altLang="en-US" sz="500" dirty="0">
                          <a:effectLst/>
                        </a:rPr>
                        <a:t>운영 및 </a:t>
                      </a:r>
                      <a:r>
                        <a:rPr lang="en-US" altLang="ko-KR" sz="500" dirty="0">
                          <a:effectLst/>
                        </a:rPr>
                        <a:t>CS </a:t>
                      </a:r>
                      <a:r>
                        <a:rPr lang="ko-KR" altLang="en-US" sz="500" dirty="0">
                          <a:effectLst/>
                        </a:rPr>
                        <a:t>관리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1~50</a:t>
                      </a:r>
                      <a:r>
                        <a:rPr lang="ko-KR" altLang="en-US" sz="500">
                          <a:effectLst/>
                        </a:rPr>
                        <a:t>명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</a:t>
                      </a:r>
                      <a:r>
                        <a:rPr lang="ko-KR" altLang="en-US" sz="500">
                          <a:effectLst/>
                        </a:rPr>
                        <a:t>년 미만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7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47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25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35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82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완료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902509"/>
                  </a:ext>
                </a:extLst>
              </a:tr>
              <a:tr h="28890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104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1990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남자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대졸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기타 기업 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서비스업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dirty="0">
                          <a:effectLst/>
                        </a:rPr>
                        <a:t>영업관리</a:t>
                      </a:r>
                      <a:r>
                        <a:rPr lang="en-US" altLang="ko-KR" sz="500" dirty="0">
                          <a:effectLst/>
                        </a:rPr>
                        <a:t>(</a:t>
                      </a:r>
                      <a:r>
                        <a:rPr lang="ko-KR" altLang="en-US" sz="500" dirty="0">
                          <a:effectLst/>
                        </a:rPr>
                        <a:t>영업</a:t>
                      </a:r>
                      <a:r>
                        <a:rPr lang="en-US" altLang="ko-KR" sz="500" dirty="0">
                          <a:effectLst/>
                        </a:rPr>
                        <a:t>, </a:t>
                      </a:r>
                      <a:r>
                        <a:rPr lang="ko-KR" altLang="en-US" sz="500" dirty="0">
                          <a:effectLst/>
                        </a:rPr>
                        <a:t>영업관리 등</a:t>
                      </a:r>
                      <a:r>
                        <a:rPr lang="en-US" altLang="ko-KR" sz="500" dirty="0">
                          <a:effectLst/>
                        </a:rPr>
                        <a:t>)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300~1,000</a:t>
                      </a:r>
                      <a:r>
                        <a:rPr lang="ko-KR" altLang="en-US" sz="500">
                          <a:effectLst/>
                        </a:rPr>
                        <a:t>명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</a:t>
                      </a:r>
                      <a:r>
                        <a:rPr lang="ko-KR" altLang="en-US" sz="500">
                          <a:effectLst/>
                        </a:rPr>
                        <a:t>년 미만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7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41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81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완료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746133"/>
                  </a:ext>
                </a:extLst>
              </a:tr>
              <a:tr h="3106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120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1991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남자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대졸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스타트업 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>
                          <a:effectLst/>
                        </a:rPr>
                        <a:t>IT/</a:t>
                      </a:r>
                      <a:r>
                        <a:rPr lang="ko-KR" altLang="en-US" sz="500">
                          <a:effectLst/>
                        </a:rPr>
                        <a:t>웹</a:t>
                      </a:r>
                      <a:r>
                        <a:rPr lang="en-US" altLang="ko-KR" sz="500">
                          <a:effectLst/>
                        </a:rPr>
                        <a:t>/</a:t>
                      </a:r>
                      <a:r>
                        <a:rPr lang="ko-KR" altLang="en-US" sz="500">
                          <a:effectLst/>
                        </a:rPr>
                        <a:t>통신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경영관리</a:t>
                      </a:r>
                      <a:r>
                        <a:rPr lang="en-US" altLang="ko-KR" sz="500">
                          <a:effectLst/>
                        </a:rPr>
                        <a:t>(</a:t>
                      </a:r>
                      <a:r>
                        <a:rPr lang="ko-KR" altLang="en-US" sz="500">
                          <a:effectLst/>
                        </a:rPr>
                        <a:t>인사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총무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재무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경영기획 등</a:t>
                      </a:r>
                      <a:r>
                        <a:rPr lang="en-US" altLang="ko-KR" sz="500">
                          <a:effectLst/>
                        </a:rPr>
                        <a:t>)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50~300</a:t>
                      </a:r>
                      <a:r>
                        <a:rPr lang="ko-KR" altLang="en-US" sz="500">
                          <a:effectLst/>
                        </a:rPr>
                        <a:t>명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3</a:t>
                      </a:r>
                      <a:r>
                        <a:rPr lang="ko-KR" altLang="en-US" sz="500">
                          <a:effectLst/>
                        </a:rPr>
                        <a:t>년 이상 </a:t>
                      </a:r>
                      <a:r>
                        <a:rPr lang="en-US" altLang="ko-KR" sz="500">
                          <a:effectLst/>
                        </a:rPr>
                        <a:t>~ 7</a:t>
                      </a:r>
                      <a:r>
                        <a:rPr lang="ko-KR" altLang="en-US" sz="500">
                          <a:effectLst/>
                        </a:rPr>
                        <a:t>년 미만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7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41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81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완료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183431"/>
                  </a:ext>
                </a:extLst>
              </a:tr>
              <a:tr h="3106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161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1995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여자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대졸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스타트업 재직자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>
                          <a:effectLst/>
                        </a:rPr>
                        <a:t>IT/</a:t>
                      </a:r>
                      <a:r>
                        <a:rPr lang="ko-KR" altLang="en-US" sz="500">
                          <a:effectLst/>
                        </a:rPr>
                        <a:t>웹</a:t>
                      </a:r>
                      <a:r>
                        <a:rPr lang="en-US" altLang="ko-KR" sz="500">
                          <a:effectLst/>
                        </a:rPr>
                        <a:t>/</a:t>
                      </a:r>
                      <a:r>
                        <a:rPr lang="ko-KR" altLang="en-US" sz="500">
                          <a:effectLst/>
                        </a:rPr>
                        <a:t>통신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마케팅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홍보</a:t>
                      </a:r>
                      <a:r>
                        <a:rPr lang="en-US" altLang="ko-KR" sz="500">
                          <a:effectLst/>
                        </a:rPr>
                        <a:t>, </a:t>
                      </a:r>
                      <a:r>
                        <a:rPr lang="ko-KR" altLang="en-US" sz="500">
                          <a:effectLst/>
                        </a:rPr>
                        <a:t>디자인 등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50~300</a:t>
                      </a:r>
                      <a:r>
                        <a:rPr lang="ko-KR" altLang="en-US" sz="500">
                          <a:effectLst/>
                        </a:rPr>
                        <a:t>명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3</a:t>
                      </a:r>
                      <a:r>
                        <a:rPr lang="ko-KR" altLang="en-US" sz="500">
                          <a:effectLst/>
                        </a:rPr>
                        <a:t>년 이상 </a:t>
                      </a:r>
                      <a:r>
                        <a:rPr lang="en-US" altLang="ko-KR" sz="500">
                          <a:effectLst/>
                        </a:rPr>
                        <a:t>~ 7</a:t>
                      </a:r>
                      <a:r>
                        <a:rPr lang="ko-KR" altLang="en-US" sz="500">
                          <a:effectLst/>
                        </a:rPr>
                        <a:t>년 미만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7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10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41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40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00">
                          <a:effectLst/>
                        </a:rPr>
                        <a:t>81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>
                          <a:effectLst/>
                        </a:rPr>
                        <a:t>완료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00" dirty="0">
                          <a:effectLst/>
                        </a:rPr>
                        <a:t>합격</a:t>
                      </a:r>
                    </a:p>
                  </a:txBody>
                  <a:tcPr marL="5891" marR="5891" marT="3927" marB="392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01464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B139E00B-BD0A-415C-ABCC-2F5DD3FA0314}"/>
              </a:ext>
            </a:extLst>
          </p:cNvPr>
          <p:cNvSpPr/>
          <p:nvPr/>
        </p:nvSpPr>
        <p:spPr>
          <a:xfrm>
            <a:off x="233086" y="882950"/>
            <a:ext cx="8399929" cy="773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sym typeface="Wingdings"/>
              </a:rPr>
              <a:t>기업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/>
              </a:rPr>
              <a:t>P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sym typeface="Wingdings"/>
              </a:rPr>
              <a:t>점수는 기업의 규모와 관련된 점수인데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sym typeface="Wingdings"/>
              </a:rPr>
              <a:t>기업의 규모가 클수록 점수가 낮음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/>
              </a:rPr>
              <a:t>     -&gt;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sym typeface="Wingdings"/>
              </a:rPr>
              <a:t>점수 측정 기준이 무엇일까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/>
              </a:rPr>
              <a:t>?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sym typeface="Wingdings"/>
              </a:rPr>
              <a:t>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CA3831C-7A9D-4CCD-BB62-946573C0E3EE}"/>
              </a:ext>
            </a:extLst>
          </p:cNvPr>
          <p:cNvSpPr/>
          <p:nvPr/>
        </p:nvSpPr>
        <p:spPr>
          <a:xfrm>
            <a:off x="5997389" y="2653553"/>
            <a:ext cx="690282" cy="322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6BED24-AA28-45E7-99C9-E85D900A51BC}"/>
              </a:ext>
            </a:extLst>
          </p:cNvPr>
          <p:cNvSpPr/>
          <p:nvPr/>
        </p:nvSpPr>
        <p:spPr>
          <a:xfrm>
            <a:off x="7055223" y="2653553"/>
            <a:ext cx="394447" cy="322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414F01-6057-4F5B-A99A-D374F1099BA0}"/>
              </a:ext>
            </a:extLst>
          </p:cNvPr>
          <p:cNvSpPr/>
          <p:nvPr/>
        </p:nvSpPr>
        <p:spPr>
          <a:xfrm>
            <a:off x="5997389" y="5847550"/>
            <a:ext cx="690282" cy="322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6A53407-58C7-4B32-82C0-8E2D5B0192C6}"/>
              </a:ext>
            </a:extLst>
          </p:cNvPr>
          <p:cNvSpPr/>
          <p:nvPr/>
        </p:nvSpPr>
        <p:spPr>
          <a:xfrm>
            <a:off x="5997389" y="6452540"/>
            <a:ext cx="690282" cy="322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7D8E83-8054-4F3C-94BB-8C7256E27B75}"/>
              </a:ext>
            </a:extLst>
          </p:cNvPr>
          <p:cNvSpPr/>
          <p:nvPr/>
        </p:nvSpPr>
        <p:spPr>
          <a:xfrm>
            <a:off x="7055223" y="6452540"/>
            <a:ext cx="394447" cy="322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2CC0C05-DDA5-4E21-AFC9-D563663180E4}"/>
              </a:ext>
            </a:extLst>
          </p:cNvPr>
          <p:cNvSpPr/>
          <p:nvPr/>
        </p:nvSpPr>
        <p:spPr>
          <a:xfrm>
            <a:off x="7055223" y="5846032"/>
            <a:ext cx="394447" cy="322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0260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2588</Words>
  <Application>Microsoft Office PowerPoint</Application>
  <PresentationFormat>와이드스크린</PresentationFormat>
  <Paragraphs>1061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Pretendard Medium</vt:lpstr>
      <vt:lpstr>Pretendard SemiBold</vt:lpstr>
      <vt:lpstr>굴림</vt:lpstr>
      <vt:lpstr>나눔바른고딕</vt:lpstr>
      <vt:lpstr>나눔바른고딕OTF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 박</dc:creator>
  <cp:lastModifiedBy>Minji</cp:lastModifiedBy>
  <cp:revision>32</cp:revision>
  <dcterms:created xsi:type="dcterms:W3CDTF">2022-10-08T12:49:12Z</dcterms:created>
  <dcterms:modified xsi:type="dcterms:W3CDTF">2022-10-17T12:14:37Z</dcterms:modified>
</cp:coreProperties>
</file>