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8CCD0-0341-E411-D860-DD23830F7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15A790-CDBA-CF29-1C84-6BE5CA122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83A0B-AAFB-DEB4-616F-CAA6A780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DD77-66CF-4FF0-8DC5-C566E549D0EF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9F024-BB1F-6BF2-3AC2-325C8537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7B13E-554E-012C-451E-CE4798C6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7BB3F-052B-4A80-B221-147A6979F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7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E7ED7-3238-BEF6-84E2-5AAA9BA09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ACCBF5-DBB8-F78E-2EFD-C6B43DC78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ED8692-D4F4-0DC4-97A8-E8CB2E073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DD77-66CF-4FF0-8DC5-C566E549D0EF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F310D-9418-7B97-20BC-D57FEDD0A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50F67-392F-CCFF-E144-0A54AB78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7BB3F-052B-4A80-B221-147A6979F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93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4607A2-495D-81DE-9A43-DAD2360D5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BE8357-EE7B-83C9-5753-593396AED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8531E4-27FC-58C6-D177-06B88A107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DD77-66CF-4FF0-8DC5-C566E549D0EF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17512-8B85-E924-BD97-7A760F3A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7CE64E-B53A-44AF-EE70-3E75044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7BB3F-052B-4A80-B221-147A6979F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345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76CC2CF-D8B2-4729-9E28-DF0D845F6404}"/>
              </a:ext>
            </a:extLst>
          </p:cNvPr>
          <p:cNvSpPr/>
          <p:nvPr userDrawn="1"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rgbClr val="162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3990A051-84B5-4849-B695-57872BEEF727}"/>
              </a:ext>
            </a:extLst>
          </p:cNvPr>
          <p:cNvSpPr txBox="1">
            <a:spLocks/>
          </p:cNvSpPr>
          <p:nvPr userDrawn="1"/>
        </p:nvSpPr>
        <p:spPr>
          <a:xfrm>
            <a:off x="4407877" y="6548282"/>
            <a:ext cx="3376246" cy="24070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73BFA2-45FF-424F-ADFE-DF3B9EC9232B}" type="slidenum">
              <a:rPr lang="ko-KR" altLang="en-US" sz="1000" b="1" spc="-20" baseline="0" smtClean="0">
                <a:solidFill>
                  <a:schemeClr val="bg1">
                    <a:lumMod val="50000"/>
                  </a:schemeClr>
                </a:solidFill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ko-KR" altLang="en-US" sz="1000" b="0" spc="-20" baseline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844707-8EFB-5D12-45D5-B287D53DB9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792" y="6548282"/>
            <a:ext cx="1320884" cy="21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8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BA6D5-012F-7B17-E92E-D76F4312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709E5-9EF7-0A10-80D9-7ED04627B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7800FA-A17B-F6D7-F194-C804B46EA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DD77-66CF-4FF0-8DC5-C566E549D0EF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43A35B-5DEA-4709-BDA9-57E7BC58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5287B-0D28-C3B0-4BA2-11BADA73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7BB3F-052B-4A80-B221-147A6979F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11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89ED7-2EE9-2F89-FC0A-40CD5F37A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271E-9930-846E-56C9-A120BE9FA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47035A-76FC-A707-5A2B-768B97B6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DD77-66CF-4FF0-8DC5-C566E549D0EF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DDE375-337F-D6ED-1E79-928E07E3A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7B2FD-5E9D-8252-D5AD-DBAB68AC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7BB3F-052B-4A80-B221-147A6979F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01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8F306-4128-3295-BDDE-B0412A61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E04FF-9822-2099-88D3-25DC4497E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4D3198-1598-A28E-4EAC-F06CD661D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894F00-06C0-E7F0-D648-C9F51184D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DD77-66CF-4FF0-8DC5-C566E549D0EF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FC62C7-A25C-E3F2-CAB1-CAE8F7F2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8031A4-8517-F6D4-B06A-2F67C857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7BB3F-052B-4A80-B221-147A6979F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71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7CC2C-99D1-84B2-4C91-2E0F9372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A73903-C527-A6D9-DD47-224F47440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1D784C-BA44-3EE6-8A6E-FF5BAB314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FB4565-2D98-828C-E65A-21F6349F9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6002E7-6450-4912-D73D-213C3EE6C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85C5D5-4FA8-FFA3-56FB-8EDC5E38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DD77-66CF-4FF0-8DC5-C566E549D0EF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5E05C3-B0DA-2A31-7434-FC2A5087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C4A604-9F6D-3ECE-1F37-A46D38DB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7BB3F-052B-4A80-B221-147A6979F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06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8FBE4-4243-122D-2696-1EF99A90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9E75D4-615D-C98D-6CD0-B2E92A872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DD77-66CF-4FF0-8DC5-C566E549D0EF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2F23F0-878B-3C8C-8057-4FF23005A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026948-23A8-AA92-1112-403FE22B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7BB3F-052B-4A80-B221-147A6979F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65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2C90AF-147D-6437-0CC3-EAE9D1D52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DD77-66CF-4FF0-8DC5-C566E549D0EF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19C01E-B817-9F4A-AF9B-B91D774A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34D32C-2D9F-1F31-11D3-33E0F199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7BB3F-052B-4A80-B221-147A6979F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1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297E5-54CC-10D9-4FF7-F8F2A15F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E8996-6D00-1679-A01C-B14397815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270DA-6D51-4DD2-361C-F38A3AF41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3D25B6-0D5E-8CDC-A0E2-8AA3E2924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DD77-66CF-4FF0-8DC5-C566E549D0EF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0BA04C-B032-4D5D-CC3C-C8DFFBFCA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ECB62A-B25A-9F05-26A0-3FBD052F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7BB3F-052B-4A80-B221-147A6979F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10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50201-D7E5-94A4-1D43-39BF53D09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B7B7C2-FBFF-59CC-9CAE-1F61439AB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C7F3FF-B953-2E2C-3B1A-F7189FFE2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8D4D72-6C72-D5ED-F871-7D49E14E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DD77-66CF-4FF0-8DC5-C566E549D0EF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F7CC29-9312-33FA-D0DD-595821C9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364F30-DE03-A2DB-A9BB-666B66F5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7BB3F-052B-4A80-B221-147A6979F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70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90B465-88F1-732B-8BA7-20351200C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45B8F4-EB07-16ED-4279-B6806B819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9256A-DCC1-D791-2AB1-4C4EFF8D1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4DD77-66CF-4FF0-8DC5-C566E549D0EF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A0B1D0-43EC-FFD7-8B9A-EB92E165D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38FF68-A46E-48B5-CBC4-D6CAEC88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7BB3F-052B-4A80-B221-147A6979F9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07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84EC5DE8-AB09-8245-BA81-FAFBB7B59E07}"/>
              </a:ext>
            </a:extLst>
          </p:cNvPr>
          <p:cNvSpPr txBox="1"/>
          <p:nvPr/>
        </p:nvSpPr>
        <p:spPr>
          <a:xfrm>
            <a:off x="1258892" y="217481"/>
            <a:ext cx="2778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■  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조별</a:t>
            </a:r>
            <a:r>
              <a:rPr lang="en-US" altLang="ko-KR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) </a:t>
            </a:r>
            <a:r>
              <a:rPr lang="ko-KR" altLang="en-US" sz="2000" b="1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Pretendard SemiBold" panose="02000503000000020004" pitchFamily="2" charset="-127"/>
              </a:rPr>
              <a:t>문제 정의서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D79AAF-45BF-61B0-64BD-2AC6E415B367}"/>
              </a:ext>
            </a:extLst>
          </p:cNvPr>
          <p:cNvSpPr txBox="1"/>
          <p:nvPr/>
        </p:nvSpPr>
        <p:spPr>
          <a:xfrm>
            <a:off x="7413565" y="287257"/>
            <a:ext cx="3547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Remote Internship Program PBL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템플릿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FCC180C-1AA7-929E-9038-34831B7D0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21108"/>
              </p:ext>
            </p:extLst>
          </p:nvPr>
        </p:nvGraphicFramePr>
        <p:xfrm>
          <a:off x="1258892" y="1039921"/>
          <a:ext cx="9472463" cy="5360880"/>
        </p:xfrm>
        <a:graphic>
          <a:graphicData uri="http://schemas.openxmlformats.org/drawingml/2006/table">
            <a:tbl>
              <a:tblPr/>
              <a:tblGrid>
                <a:gridCol w="1660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609"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프로젝트 명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주제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이직교육과정 합격자현황 데이터를 이용한 홍보 전략 수립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0589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프로젝트</a:t>
                      </a:r>
                      <a:r>
                        <a:rPr lang="en-US" altLang="ko-KR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400" b="1" kern="1200" spc="-15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312C2E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목적</a:t>
                      </a:r>
                      <a:endParaRPr lang="en-US" altLang="ko-KR" sz="1400" b="1" kern="1200" spc="-15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312C2E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 </a:t>
                      </a:r>
                      <a:r>
                        <a:rPr lang="ko-KR" altLang="en-US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지원자들의 특성을 분석한 결과를 반영한 홍보전략</a:t>
                      </a:r>
                    </a:p>
                    <a:p>
                      <a:pPr marL="0" indent="0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r>
                        <a:rPr lang="ko-KR" altLang="en-US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고려할 특성 </a:t>
                      </a:r>
                      <a:r>
                        <a:rPr lang="en-US" altLang="ko-KR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: </a:t>
                      </a:r>
                      <a:r>
                        <a:rPr lang="ko-KR" altLang="en-US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연령</a:t>
                      </a:r>
                      <a:r>
                        <a:rPr lang="en-US" altLang="ko-KR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직군</a:t>
                      </a:r>
                      <a:r>
                        <a:rPr lang="en-US" altLang="ko-KR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재직 연차</a:t>
                      </a:r>
                    </a:p>
                    <a:p>
                      <a:pPr marL="0" indent="0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r>
                        <a:rPr lang="ko-KR" altLang="en-US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분석 방식 </a:t>
                      </a:r>
                      <a:r>
                        <a:rPr lang="en-US" altLang="ko-KR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: EDA</a:t>
                      </a:r>
                      <a:r>
                        <a:rPr lang="ko-KR" altLang="en-US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를 통해 패턴과 상관관계</a:t>
                      </a:r>
                      <a:r>
                        <a:rPr lang="en-US" altLang="ko-KR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홍보 방향성 파악</a:t>
                      </a:r>
                    </a:p>
                    <a:p>
                      <a:pPr marL="0" indent="0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r>
                        <a:rPr lang="ko-KR" altLang="en-US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시각화 도구 </a:t>
                      </a:r>
                      <a:r>
                        <a:rPr lang="en-US" altLang="ko-KR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: </a:t>
                      </a:r>
                      <a:r>
                        <a:rPr lang="ko-KR" altLang="en-US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그래프</a:t>
                      </a:r>
                      <a:r>
                        <a:rPr lang="en-US" altLang="ko-KR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도표</a:t>
                      </a:r>
                      <a:r>
                        <a:rPr lang="en-US" altLang="ko-KR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, </a:t>
                      </a:r>
                      <a:r>
                        <a:rPr lang="ko-KR" altLang="en-US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요약통계</a:t>
                      </a:r>
                    </a:p>
                    <a:p>
                      <a:pPr marL="0" indent="0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-</a:t>
                      </a:r>
                      <a:r>
                        <a:rPr lang="ko-KR" altLang="en-US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홍보 도구 </a:t>
                      </a:r>
                      <a:r>
                        <a:rPr lang="en-US" altLang="ko-KR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: </a:t>
                      </a:r>
                      <a:r>
                        <a:rPr lang="ko-KR" altLang="en-US" sz="1100" b="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</a:rPr>
                        <a:t>지원자들에 대한 정보가 수집되면 데이터를 바탕으로 합격 여부 예측 프로그램 구현</a:t>
                      </a:r>
                      <a:endParaRPr lang="en-US" altLang="ko-KR" sz="1100" b="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1684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수행  전략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수행전략 절차</a:t>
                      </a: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2-1.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사용할 주요 데이터 특성 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-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학력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재직여부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재직중인 직무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재직 연차</a:t>
                      </a: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2-2.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전처리를 거쳐 이상치와 결측 치 제거 후 상관관계 분석</a:t>
                      </a: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2-3.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예측 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-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서류합격과 최종합격 여부</a:t>
                      </a: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모델적합도와 변인 간 영향관계를 확인해보며 분석 후 최종 모델 결정</a:t>
                      </a: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사용 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API : DATAIN</a:t>
                      </a: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고려할 점 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: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데이터 수가 많지 않음 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(400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건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)</a:t>
                      </a: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사용할 알고리즘 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: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사례기반 학습법인 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k-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최근접 이웃 알고리즘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(k-Nearest Neighbor) </a:t>
                      </a: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(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가장 가까운 훈련 데이터 몇 개의 타깃을 바탕으로 분류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)</a:t>
                      </a: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301158"/>
                  </a:ext>
                </a:extLst>
              </a:tr>
              <a:tr h="1153917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주요  이슈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분석 시 사용할 데이터에 적절치 않은 데이터 존재</a:t>
                      </a: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데이터 양이 부족하다 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-&gt;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제공된 총 데이터는 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400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명에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, 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합격자 데이터는 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16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명이라 표본이 너무 작다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.</a:t>
                      </a: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(</a:t>
                      </a: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이 표본의 경향이 전체의 경향이라 판단하기 무리</a:t>
                      </a:r>
                      <a:r>
                        <a:rPr lang="en-US" altLang="ko-KR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)</a:t>
                      </a: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상관관계를 “어떻게” 알아낼 것인지</a:t>
                      </a:r>
                    </a:p>
                    <a:p>
                      <a:pPr marL="0" indent="0" algn="l" defTabSz="91397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kern="1200" spc="0" dirty="0">
                          <a:solidFill>
                            <a:schemeClr val="tx1"/>
                          </a:solidFill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샘플을 늘릴 수 있는 방법 고민</a:t>
                      </a:r>
                      <a:endParaRPr lang="en-US" altLang="ko-KR" sz="1100" kern="1200" spc="0" dirty="0">
                        <a:solidFill>
                          <a:schemeClr val="tx1"/>
                        </a:solidFill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640610"/>
                  </a:ext>
                </a:extLst>
              </a:tr>
              <a:tr h="875081">
                <a:tc>
                  <a:txBody>
                    <a:bodyPr/>
                    <a:lstStyle/>
                    <a:p>
                      <a:pPr marL="0" marR="38100" lvl="0" indent="0" algn="ctr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50" normalizeH="0" baseline="0" noProof="0" dirty="0">
                          <a:ln>
                            <a:solidFill>
                              <a:prstClr val="white">
                                <a:lumMod val="65000"/>
                                <a:alpha val="0"/>
                              </a:prstClr>
                            </a:solidFill>
                          </a:ln>
                          <a:solidFill>
                            <a:srgbClr val="312C2E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</a:rPr>
                        <a:t>활용  방안</a:t>
                      </a:r>
                      <a:endParaRPr kumimoji="0" lang="en-US" altLang="ko-KR" sz="1400" b="1" i="0" u="none" strike="noStrike" kern="1200" cap="none" spc="-150" normalizeH="0" baseline="0" noProof="0" dirty="0">
                        <a:ln>
                          <a:solidFill>
                            <a:prstClr val="white">
                              <a:lumMod val="65000"/>
                              <a:alpha val="0"/>
                            </a:prstClr>
                          </a:solidFill>
                        </a:ln>
                        <a:solidFill>
                          <a:srgbClr val="312C2E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  <a:p>
                      <a:pPr marL="0" marR="38100" lvl="0" indent="0" algn="l" defTabSz="913970" rtl="0" eaLnBrk="1" fontAlgn="base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이직을 고민중인 사람들을 대상으로 이직교육과정 이수 이후 기업 지원 시 합격 </a:t>
                      </a:r>
                      <a:r>
                        <a:rPr kumimoji="0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예측성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OTF" panose="02020603020101020101" pitchFamily="18" charset="-127"/>
                          <a:ea typeface="나눔바른고딕OTF" panose="02020603020101020101" pitchFamily="18" charset="-127"/>
                          <a:cs typeface="+mn-cs"/>
                          <a:sym typeface="Wingdings"/>
                        </a:rPr>
                        <a:t> 제공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바른고딕OTF" panose="02020603020101020101" pitchFamily="18" charset="-127"/>
                        <a:ea typeface="나눔바른고딕OTF" panose="02020603020101020101" pitchFamily="18" charset="-127"/>
                        <a:cs typeface="+mn-cs"/>
                        <a:sym typeface="Wingdings"/>
                      </a:endParaRPr>
                    </a:p>
                  </a:txBody>
                  <a:tcPr marL="64770" marR="64770" marT="17907" marB="17907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165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230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Pretendard Medium</vt:lpstr>
      <vt:lpstr>Pretendard SemiBold</vt:lpstr>
      <vt:lpstr>나눔바른고딕OTF</vt:lpstr>
      <vt:lpstr>맑은 고딕</vt:lpstr>
      <vt:lpstr>Arial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현</dc:creator>
  <cp:lastModifiedBy>Minji</cp:lastModifiedBy>
  <cp:revision>4</cp:revision>
  <dcterms:created xsi:type="dcterms:W3CDTF">2022-10-18T08:36:55Z</dcterms:created>
  <dcterms:modified xsi:type="dcterms:W3CDTF">2022-10-26T13:51:14Z</dcterms:modified>
</cp:coreProperties>
</file>