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4" d="100"/>
          <a:sy n="44" d="100"/>
        </p:scale>
        <p:origin x="298" y="4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DA52AA4-67E3-4D6C-945C-23963553D79C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F1F34C9-EAC3-49BB-AEFE-9840264EB1B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8CCD0-0341-E411-D860-DD23830F7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5A790-CDBA-CF29-1C84-6BE5CA122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83A0B-AAFB-DEB4-616F-CAA6A780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9F024-BB1F-6BF2-3AC2-325C853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7B13E-554E-012C-451E-CE4798C6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E7ED7-3238-BEF6-84E2-5AAA9BA0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CCBF5-DBB8-F78E-2EFD-C6B43DC7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D8692-D4F4-0DC4-97A8-E8CB2E07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F310D-9418-7B97-20BC-D57FEDD0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0F67-392F-CCFF-E144-0A54AB78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607A2-495D-81DE-9A43-DAD2360D5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BE8357-EE7B-83C9-5753-593396AED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531E4-27FC-58C6-D177-06B88A10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17512-8B85-E924-BD97-7A760F3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CE64E-B53A-44AF-EE70-3E75044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4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4407877" y="6548282"/>
            <a:ext cx="3376246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92" y="6548282"/>
            <a:ext cx="1320884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8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BA6D5-012F-7B17-E92E-D76F4312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709E5-9EF7-0A10-80D9-7ED04627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800FA-A17B-F6D7-F194-C804B46E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3A35B-5DEA-4709-BDA9-57E7BC5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5287B-0D28-C3B0-4BA2-11BADA73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89ED7-2EE9-2F89-FC0A-40CD5F37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271E-9930-846E-56C9-A120BE9F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7035A-76FC-A707-5A2B-768B97B6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DE375-337F-D6ED-1E79-928E07E3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7B2FD-5E9D-8252-D5AD-DBAB68AC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8F306-4128-3295-BDDE-B0412A61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E04FF-9822-2099-88D3-25DC4497E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D3198-1598-A28E-4EAC-F06CD661D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94F00-06C0-E7F0-D648-C9F51184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C62C7-A25C-E3F2-CAB1-CAE8F7F2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031A4-8517-F6D4-B06A-2F67C857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1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CC2C-99D1-84B2-4C91-2E0F9372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A73903-C527-A6D9-DD47-224F4744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1D784C-BA44-3EE6-8A6E-FF5BAB314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FB4565-2D98-828C-E65A-21F6349F9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6002E7-6450-4912-D73D-213C3EE6C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85C5D5-4FA8-FFA3-56FB-8EDC5E38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5E05C3-B0DA-2A31-7434-FC2A5087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C4A604-9F6D-3ECE-1F37-A46D38DB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FBE4-4243-122D-2696-1EF99A90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E75D4-615D-C98D-6CD0-B2E92A87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2F23F0-878B-3C8C-8057-4FF23005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026948-23A8-AA92-1112-403FE22B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2C90AF-147D-6437-0CC3-EAE9D1D5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19C01E-B817-9F4A-AF9B-B91D774A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4D32C-2D9F-1F31-11D3-33E0F199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297E5-54CC-10D9-4FF7-F8F2A15F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E8996-6D00-1679-A01C-B1439781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270DA-6D51-4DD2-361C-F38A3AF4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D25B6-0D5E-8CDC-A0E2-8AA3E292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BA04C-B032-4D5D-CC3C-C8DFFBFC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CB62A-B25A-9F05-26A0-3FBD052F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0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50201-D7E5-94A4-1D43-39BF53D0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B7B7C2-FBFF-59CC-9CAE-1F61439AB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7F3FF-B953-2E2C-3B1A-F7189FFE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D4D72-6C72-D5ED-F871-7D49E14E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7CC29-9312-33FA-D0DD-595821C9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64F30-DE03-A2DB-A9BB-666B66F5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0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0B465-88F1-732B-8BA7-20351200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5B8F4-EB07-16ED-4279-B6806B81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9256A-DCC1-D791-2AB1-4C4EFF8D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DD77-66CF-4FF0-8DC5-C566E549D0E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0B1D0-43EC-FFD7-8B9A-EB92E165D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8FF68-A46E-48B5-CBC4-D6CAEC88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7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85894" y="719091"/>
            <a:ext cx="6306105" cy="61389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4275" y="3092650"/>
            <a:ext cx="44536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HyhwpEQ" pitchFamily="18" charset="-127"/>
                <a:ea typeface="HyhwpEQ" pitchFamily="18" charset="-127"/>
              </a:rPr>
              <a:t>이직교육과정 합격자 현황 데이터를 이용한 홍보전량 수립</a:t>
            </a:r>
            <a:endParaRPr lang="en-US" altLang="ko-KR" sz="2000" b="1" dirty="0">
              <a:latin typeface="HyhwpEQ" pitchFamily="18" charset="-127"/>
              <a:ea typeface="HyhwpEQ" pitchFamily="18" charset="-127"/>
            </a:endParaRPr>
          </a:p>
          <a:p>
            <a:pPr algn="ctr"/>
            <a:endParaRPr lang="en-US" altLang="ko-KR" sz="2000" b="1" dirty="0">
              <a:latin typeface="HyhwpEQ" pitchFamily="18" charset="-127"/>
              <a:ea typeface="HyhwpEQ" pitchFamily="18" charset="-127"/>
            </a:endParaRPr>
          </a:p>
          <a:p>
            <a:pPr algn="ctr"/>
            <a:endParaRPr lang="en-US" altLang="ko-KR" sz="2000" b="1" dirty="0">
              <a:latin typeface="HyhwpEQ" pitchFamily="18" charset="-127"/>
              <a:ea typeface="HyhwpEQ" pitchFamily="18" charset="-127"/>
            </a:endParaRPr>
          </a:p>
          <a:p>
            <a:pPr algn="ctr"/>
            <a:endParaRPr lang="en-US" altLang="ko-KR" sz="2000" b="1" dirty="0">
              <a:latin typeface="HyhwpEQ" pitchFamily="18" charset="-127"/>
              <a:ea typeface="HyhwpEQ" pitchFamily="18" charset="-127"/>
            </a:endParaRPr>
          </a:p>
          <a:p>
            <a:pPr algn="ctr"/>
            <a:r>
              <a:rPr lang="en-US" altLang="ko-KR" sz="1600" b="1" dirty="0">
                <a:latin typeface="HyhwpEQ" pitchFamily="18" charset="-127"/>
                <a:ea typeface="HyhwpEQ" pitchFamily="18" charset="-127"/>
              </a:rPr>
              <a:t>EXPERT 3</a:t>
            </a:r>
            <a:r>
              <a:rPr lang="ko-KR" altLang="en-US" sz="1600" b="1" dirty="0">
                <a:latin typeface="HyhwpEQ" pitchFamily="18" charset="-127"/>
                <a:ea typeface="HyhwpEQ" pitchFamily="18" charset="-127"/>
              </a:rPr>
              <a:t>팀 </a:t>
            </a:r>
            <a:r>
              <a:rPr lang="en-US" altLang="ko-KR" sz="1600" b="1" dirty="0">
                <a:latin typeface="HyhwpEQ" pitchFamily="18" charset="-127"/>
                <a:ea typeface="HyhwpEQ" pitchFamily="18" charset="-127"/>
              </a:rPr>
              <a:t>1</a:t>
            </a:r>
            <a:r>
              <a:rPr lang="ko-KR" altLang="en-US" sz="1600" b="1" dirty="0">
                <a:latin typeface="HyhwpEQ" pitchFamily="18" charset="-127"/>
                <a:ea typeface="HyhwpEQ" pitchFamily="18" charset="-127"/>
              </a:rPr>
              <a:t>조</a:t>
            </a:r>
            <a:endParaRPr lang="en-US" altLang="ko-KR" sz="1600" b="1" dirty="0">
              <a:latin typeface="HyhwpEQ" pitchFamily="18" charset="-127"/>
              <a:ea typeface="HyhwpEQ" pitchFamily="18" charset="-127"/>
            </a:endParaRPr>
          </a:p>
          <a:p>
            <a:pPr algn="ctr"/>
            <a:r>
              <a:rPr lang="en-US" altLang="ko-KR" sz="1600" b="1" dirty="0">
                <a:latin typeface="HyhwpEQ" pitchFamily="18" charset="-127"/>
                <a:ea typeface="HyhwpEQ" pitchFamily="18" charset="-127"/>
              </a:rPr>
              <a:t>(</a:t>
            </a:r>
            <a:r>
              <a:rPr lang="ko-KR" altLang="en-US" sz="1600" b="1" dirty="0">
                <a:latin typeface="HyhwpEQ" pitchFamily="18" charset="-127"/>
                <a:ea typeface="HyhwpEQ" pitchFamily="18" charset="-127"/>
              </a:rPr>
              <a:t>박현</a:t>
            </a:r>
            <a:r>
              <a:rPr lang="en-US" altLang="ko-KR" sz="1600" b="1" dirty="0">
                <a:latin typeface="HyhwpEQ" pitchFamily="18" charset="-127"/>
                <a:ea typeface="HyhwpEQ" pitchFamily="18" charset="-127"/>
              </a:rPr>
              <a:t>, </a:t>
            </a:r>
            <a:r>
              <a:rPr lang="ko-KR" altLang="en-US" sz="1600" b="1" dirty="0">
                <a:latin typeface="HyhwpEQ" pitchFamily="18" charset="-127"/>
                <a:ea typeface="HyhwpEQ" pitchFamily="18" charset="-127"/>
              </a:rPr>
              <a:t>최태일</a:t>
            </a:r>
            <a:r>
              <a:rPr lang="en-US" altLang="ko-KR" sz="1600" b="1" dirty="0">
                <a:latin typeface="HyhwpEQ" pitchFamily="18" charset="-127"/>
                <a:ea typeface="HyhwpEQ" pitchFamily="18" charset="-127"/>
              </a:rPr>
              <a:t>, </a:t>
            </a:r>
            <a:r>
              <a:rPr lang="ko-KR" altLang="en-US" sz="1600" b="1" dirty="0">
                <a:latin typeface="HyhwpEQ" pitchFamily="18" charset="-127"/>
                <a:ea typeface="HyhwpEQ" pitchFamily="18" charset="-127"/>
              </a:rPr>
              <a:t>송지혜</a:t>
            </a:r>
            <a:r>
              <a:rPr lang="en-US" altLang="ko-KR" sz="1600" b="1" dirty="0">
                <a:latin typeface="HyhwpEQ" pitchFamily="18" charset="-127"/>
                <a:ea typeface="HyhwpEQ" pitchFamily="18" charset="-127"/>
              </a:rPr>
              <a:t>, </a:t>
            </a:r>
            <a:r>
              <a:rPr lang="ko-KR" altLang="en-US" sz="1600" b="1" dirty="0">
                <a:latin typeface="HyhwpEQ" pitchFamily="18" charset="-127"/>
                <a:ea typeface="HyhwpEQ" pitchFamily="18" charset="-127"/>
              </a:rPr>
              <a:t>송민지</a:t>
            </a:r>
            <a:r>
              <a:rPr lang="en-US" altLang="ko-KR" sz="1600" b="1" dirty="0">
                <a:latin typeface="HyhwpEQ" pitchFamily="18" charset="-127"/>
                <a:ea typeface="HyhwpEQ" pitchFamily="18" charset="-127"/>
              </a:rPr>
              <a:t>, </a:t>
            </a:r>
            <a:r>
              <a:rPr lang="ko-KR" altLang="en-US" sz="1600" b="1" dirty="0">
                <a:latin typeface="HyhwpEQ" pitchFamily="18" charset="-127"/>
                <a:ea typeface="HyhwpEQ" pitchFamily="18" charset="-127"/>
              </a:rPr>
              <a:t>김연진</a:t>
            </a:r>
            <a:r>
              <a:rPr lang="en-US" altLang="ko-KR" sz="1600" b="1" dirty="0">
                <a:latin typeface="HyhwpEQ" pitchFamily="18" charset="-127"/>
                <a:ea typeface="HyhwpEQ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045549" y="3092650"/>
            <a:ext cx="3788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2">
                    <a:lumMod val="75000"/>
                  </a:schemeClr>
                </a:solidFill>
                <a:latin typeface="Microsoft JhengHei UI Light" pitchFamily="34" charset="-120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문제 정의서</a:t>
            </a:r>
          </a:p>
        </p:txBody>
      </p:sp>
    </p:spTree>
    <p:extLst>
      <p:ext uri="{BB962C8B-B14F-4D97-AF65-F5344CB8AC3E}">
        <p14:creationId xmlns:p14="http://schemas.microsoft.com/office/powerpoint/2010/main" val="31789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85894" y="719091"/>
            <a:ext cx="6306105" cy="61389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25194" y="2410759"/>
            <a:ext cx="41873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hwpEQ" pitchFamily="18" charset="-127"/>
                <a:ea typeface="HyhwpEQ" pitchFamily="18" charset="-127"/>
              </a:rPr>
              <a:t>1.</a:t>
            </a:r>
            <a:r>
              <a:rPr lang="ko-KR" altLang="en-US" sz="2000" b="1" dirty="0">
                <a:latin typeface="HyhwpEQ" pitchFamily="18" charset="-127"/>
                <a:ea typeface="HyhwpEQ" pitchFamily="18" charset="-127"/>
              </a:rPr>
              <a:t>  프로젝트 목적</a:t>
            </a:r>
          </a:p>
          <a:p>
            <a:br>
              <a:rPr lang="ko-KR" altLang="en-US" sz="2000" b="1" dirty="0">
                <a:latin typeface="HyhwpEQ" pitchFamily="18" charset="-127"/>
                <a:ea typeface="HyhwpEQ" pitchFamily="18" charset="-127"/>
              </a:rPr>
            </a:br>
            <a:r>
              <a:rPr lang="en-US" altLang="ko-KR" sz="2000" b="1" dirty="0">
                <a:latin typeface="HyhwpEQ" pitchFamily="18" charset="-127"/>
                <a:ea typeface="HyhwpEQ" pitchFamily="18" charset="-127"/>
              </a:rPr>
              <a:t>2.</a:t>
            </a:r>
            <a:r>
              <a:rPr lang="ko-KR" altLang="en-US" sz="2000" b="1" dirty="0">
                <a:latin typeface="HyhwpEQ" pitchFamily="18" charset="-127"/>
                <a:ea typeface="HyhwpEQ" pitchFamily="18" charset="-127"/>
              </a:rPr>
              <a:t>  수행 전략</a:t>
            </a:r>
          </a:p>
          <a:p>
            <a:br>
              <a:rPr lang="ko-KR" altLang="en-US" sz="2000" b="1" dirty="0">
                <a:latin typeface="HyhwpEQ" pitchFamily="18" charset="-127"/>
                <a:ea typeface="HyhwpEQ" pitchFamily="18" charset="-127"/>
              </a:rPr>
            </a:br>
            <a:r>
              <a:rPr lang="en-US" altLang="ko-KR" sz="2000" b="1" dirty="0">
                <a:latin typeface="HyhwpEQ" pitchFamily="18" charset="-127"/>
                <a:ea typeface="HyhwpEQ" pitchFamily="18" charset="-127"/>
              </a:rPr>
              <a:t>3.</a:t>
            </a:r>
            <a:r>
              <a:rPr lang="ko-KR" altLang="en-US" sz="2000" b="1" dirty="0">
                <a:latin typeface="HyhwpEQ" pitchFamily="18" charset="-127"/>
                <a:ea typeface="HyhwpEQ" pitchFamily="18" charset="-127"/>
              </a:rPr>
              <a:t>  주요 이슈</a:t>
            </a:r>
          </a:p>
          <a:p>
            <a:br>
              <a:rPr lang="ko-KR" altLang="en-US" sz="2000" b="1" dirty="0">
                <a:latin typeface="HyhwpEQ" pitchFamily="18" charset="-127"/>
                <a:ea typeface="HyhwpEQ" pitchFamily="18" charset="-127"/>
              </a:rPr>
            </a:br>
            <a:r>
              <a:rPr lang="en-US" altLang="ko-KR" sz="2000" b="1" dirty="0">
                <a:latin typeface="HyhwpEQ" pitchFamily="18" charset="-127"/>
                <a:ea typeface="HyhwpEQ" pitchFamily="18" charset="-127"/>
              </a:rPr>
              <a:t>4.</a:t>
            </a:r>
            <a:r>
              <a:rPr lang="ko-KR" altLang="en-US" sz="2000" b="1" dirty="0">
                <a:latin typeface="HyhwpEQ" pitchFamily="18" charset="-127"/>
                <a:ea typeface="HyhwpEQ" pitchFamily="18" charset="-127"/>
              </a:rPr>
              <a:t>  활용 방안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2226279" y="3072479"/>
            <a:ext cx="154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2">
                    <a:lumMod val="75000"/>
                  </a:schemeClr>
                </a:solidFill>
                <a:latin typeface="Microsoft JhengHei UI Light" pitchFamily="34" charset="-120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46107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2" y="217481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프로젝트 목적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9393" y="975115"/>
            <a:ext cx="113012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목적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지원자들의 특성을 분석한 결과를 반영한 홍보전략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고려할 특성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연령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직군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재직 연차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분석 방식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EDA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통해 패턴과 상관관계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홍보 방향성 파악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시각화 도구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그래프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도표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요약통계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홍보 도구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지원자들에 대한 정보가 수집되면 데이터를 바탕으로 합격 여부 예측 프로그램 구현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Picture 2" descr="C:\Users\pc\Desktop\화면 캡처 2022-10-29 2215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375" y="3824278"/>
            <a:ext cx="3298424" cy="173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1125FAC-3247-47AB-A608-C40B8686FD78}"/>
              </a:ext>
            </a:extLst>
          </p:cNvPr>
          <p:cNvGrpSpPr/>
          <p:nvPr/>
        </p:nvGrpSpPr>
        <p:grpSpPr>
          <a:xfrm>
            <a:off x="338400" y="3829970"/>
            <a:ext cx="7692809" cy="2193136"/>
            <a:chOff x="103861" y="3978614"/>
            <a:chExt cx="11248319" cy="28049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089EE0-7273-46E2-B115-4A8E86F2D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24" r="1558" b="4049"/>
            <a:stretch/>
          </p:blipFill>
          <p:spPr>
            <a:xfrm>
              <a:off x="7629160" y="3978614"/>
              <a:ext cx="3723020" cy="221790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64B76D-3DFC-41D5-B11F-7AF90CDE8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61" y="4404457"/>
              <a:ext cx="6812506" cy="16308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463EF-7146-4C1D-9F7F-0F58AC3D8972}"/>
                </a:ext>
              </a:extLst>
            </p:cNvPr>
            <p:cNvSpPr txBox="1"/>
            <p:nvPr/>
          </p:nvSpPr>
          <p:spPr>
            <a:xfrm>
              <a:off x="4069946" y="6416662"/>
              <a:ext cx="4616144" cy="366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[</a:t>
              </a:r>
              <a:r>
                <a:rPr lang="ko-KR" altLang="en-US" sz="1400" dirty="0"/>
                <a:t>엑셀 제공 피벗테이블 예시</a:t>
              </a:r>
              <a:r>
                <a:rPr lang="en-US" altLang="ko-KR" sz="1400" dirty="0"/>
                <a:t>]</a:t>
              </a:r>
              <a:endParaRPr lang="ko-KR" altLang="en-US" sz="14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537298" y="5725780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홍보 도구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160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258892" y="217481"/>
            <a:ext cx="1642423" cy="3902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바른고딕OTF"/>
                <a:ea typeface="나눔바른고딕OTF"/>
                <a:cs typeface="Pretendard SemiBold"/>
              </a:rPr>
              <a:t>■  수행 전략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1884" y="287257"/>
            <a:ext cx="3498933" cy="291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400" b="1">
                <a:solidFill>
                  <a:schemeClr val="bg1">
                    <a:lumMod val="95000"/>
                  </a:schemeClr>
                </a:solidFill>
                <a:latin typeface="나눔바른고딕OTF"/>
                <a:ea typeface="나눔바른고딕OTF"/>
              </a:rPr>
              <a:t>Remote Internship Program PBL</a:t>
            </a:r>
            <a:r>
              <a:rPr lang="ko-KR" altLang="en-US" sz="1400" b="1">
                <a:solidFill>
                  <a:schemeClr val="bg1">
                    <a:lumMod val="95000"/>
                  </a:schemeClr>
                </a:solidFill>
                <a:latin typeface="나눔바른고딕OTF"/>
                <a:ea typeface="나눔바른고딕OTF"/>
              </a:rPr>
              <a:t> 템플릿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9393" y="887566"/>
            <a:ext cx="11301273" cy="4196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ea typeface="굴림"/>
              </a:rPr>
              <a:t>1.  </a:t>
            </a:r>
            <a:r>
              <a:rPr lang="ko-KR" altLang="en-US" b="1">
                <a:ea typeface="굴림"/>
              </a:rPr>
              <a:t>데이터 전처리</a:t>
            </a:r>
            <a:endParaRPr lang="ko-KR" altLang="en-US">
              <a:ea typeface="굴림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ea typeface="굴림"/>
              </a:rPr>
              <a:t>    -  </a:t>
            </a:r>
            <a:r>
              <a:rPr lang="ko-KR" altLang="en-US">
                <a:ea typeface="굴림"/>
              </a:rPr>
              <a:t>사용할 주요 데이터 특성을  전처리를 거쳐 이상치와 결측치를 식별 또는 제거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ea typeface="굴림"/>
              </a:rPr>
              <a:t>    -  </a:t>
            </a:r>
            <a:r>
              <a:rPr lang="ko-KR" altLang="en-US">
                <a:ea typeface="굴림"/>
              </a:rPr>
              <a:t>데이터를 분석하기 위해 주요 데이터를 수치화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ea typeface="굴림"/>
              </a:rPr>
              <a:t>        ex) </a:t>
            </a:r>
            <a:r>
              <a:rPr lang="ko-KR" altLang="en-US">
                <a:ea typeface="굴림"/>
              </a:rPr>
              <a:t>합격 </a:t>
            </a:r>
            <a:r>
              <a:rPr lang="en-US" altLang="ko-KR">
                <a:ea typeface="굴림"/>
              </a:rPr>
              <a:t>: 1, </a:t>
            </a:r>
            <a:r>
              <a:rPr lang="ko-KR" altLang="en-US">
                <a:ea typeface="굴림"/>
              </a:rPr>
              <a:t>불합격 </a:t>
            </a:r>
            <a:r>
              <a:rPr lang="en-US" altLang="ko-KR">
                <a:ea typeface="굴림"/>
              </a:rPr>
              <a:t>: 0 / </a:t>
            </a:r>
            <a:r>
              <a:rPr lang="ko-KR" altLang="en-US">
                <a:ea typeface="굴림"/>
              </a:rPr>
              <a:t>재직연차 </a:t>
            </a:r>
            <a:r>
              <a:rPr lang="en-US" altLang="ko-KR">
                <a:ea typeface="굴림"/>
              </a:rPr>
              <a:t>1</a:t>
            </a:r>
            <a:r>
              <a:rPr lang="ko-KR" altLang="en-US">
                <a:ea typeface="굴림"/>
              </a:rPr>
              <a:t>년 이상 </a:t>
            </a:r>
            <a:r>
              <a:rPr lang="en-US" altLang="ko-KR">
                <a:ea typeface="굴림"/>
              </a:rPr>
              <a:t>: 1, 2</a:t>
            </a:r>
            <a:r>
              <a:rPr lang="ko-KR" altLang="en-US">
                <a:ea typeface="굴림"/>
              </a:rPr>
              <a:t>년 이상</a:t>
            </a:r>
            <a:r>
              <a:rPr lang="en-US" altLang="ko-KR">
                <a:ea typeface="굴림"/>
              </a:rPr>
              <a:t>, 3</a:t>
            </a:r>
            <a:r>
              <a:rPr lang="ko-KR" altLang="en-US">
                <a:ea typeface="굴림"/>
              </a:rPr>
              <a:t>년 이상 </a:t>
            </a:r>
            <a:r>
              <a:rPr lang="en-US" altLang="ko-KR">
                <a:ea typeface="굴림"/>
              </a:rPr>
              <a:t>: 3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ea typeface="굴림"/>
              </a:rPr>
              <a:t>2. </a:t>
            </a:r>
            <a:r>
              <a:rPr lang="en-US" altLang="ko-KR" b="1">
                <a:ea typeface="굴림"/>
              </a:rPr>
              <a:t> </a:t>
            </a:r>
            <a:r>
              <a:rPr lang="ko-KR" altLang="en-US" b="1">
                <a:ea typeface="굴림"/>
              </a:rPr>
              <a:t>데이터 상관관계 분석</a:t>
            </a:r>
            <a:endParaRPr lang="ko-KR" altLang="en-US">
              <a:ea typeface="굴림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ea typeface="굴림"/>
              </a:rPr>
              <a:t>    -  </a:t>
            </a:r>
            <a:r>
              <a:rPr lang="ko-KR" altLang="en-US">
                <a:ea typeface="굴림"/>
              </a:rPr>
              <a:t>엑셀에서 제공하는 데이터 분석 툴로 다양한 관점에서의 분석 진행</a:t>
            </a:r>
            <a:r>
              <a:rPr lang="en-US" altLang="ko-KR">
                <a:ea typeface="굴림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 startAt="3"/>
              <a:defRPr/>
            </a:pPr>
            <a:r>
              <a:rPr lang="ko-KR" altLang="en-US" b="1">
                <a:ea typeface="굴림"/>
              </a:rPr>
              <a:t>합격 예측</a:t>
            </a:r>
            <a:endParaRPr lang="ko-KR" altLang="en-US">
              <a:ea typeface="굴림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ea typeface="굴림"/>
              </a:rPr>
              <a:t>    - k-</a:t>
            </a:r>
            <a:r>
              <a:rPr lang="ko-KR" altLang="en-US">
                <a:ea typeface="굴림"/>
              </a:rPr>
              <a:t>최근접 이웃 알고리즘</a:t>
            </a:r>
            <a:r>
              <a:rPr lang="en-US" altLang="ko-KR">
                <a:ea typeface="굴림"/>
              </a:rPr>
              <a:t>(k-Nearest Neighbor)</a:t>
            </a:r>
            <a:r>
              <a:rPr lang="ko-KR" altLang="en-US">
                <a:ea typeface="굴림"/>
              </a:rPr>
              <a:t>을</a:t>
            </a:r>
            <a:r>
              <a:rPr lang="en-US" altLang="ko-KR">
                <a:ea typeface="굴림"/>
              </a:rPr>
              <a:t> </a:t>
            </a:r>
            <a:r>
              <a:rPr lang="ko-KR" altLang="en-US">
                <a:ea typeface="굴림"/>
              </a:rPr>
              <a:t>사용하여 합격 예측 프로그램 구현</a:t>
            </a:r>
          </a:p>
          <a:p>
            <a:pPr>
              <a:lnSpc>
                <a:spcPct val="150000"/>
              </a:lnSpc>
              <a:defRPr/>
            </a:pPr>
            <a:endParaRPr lang="en-US" altLang="ko-KR">
              <a:ea typeface="굴림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endParaRPr lang="ko-KR" altLang="en-US">
              <a:latin typeface="굴림"/>
              <a:ea typeface="굴림"/>
            </a:endParaRPr>
          </a:p>
        </p:txBody>
      </p:sp>
      <p:pic>
        <p:nvPicPr>
          <p:cNvPr id="1026" name="Picture 2" descr="C:\Users\pc\Desktop\인턴쉽 자료\화면 캡처 2022-10-30 024456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35552" y="4374354"/>
            <a:ext cx="4961569" cy="1897018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2332548" y="6335896"/>
            <a:ext cx="2149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/>
              <a:t>[</a:t>
            </a:r>
            <a:r>
              <a:rPr lang="ko-KR" altLang="en-US" sz="1600"/>
              <a:t>엑셀 데이터 분석 툴</a:t>
            </a:r>
            <a:r>
              <a:rPr lang="en-US" altLang="ko-KR" sz="1600"/>
              <a:t>]</a:t>
            </a:r>
            <a:endParaRPr lang="ko-KR" alt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85335" y="4279934"/>
            <a:ext cx="2850903" cy="20858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7873398" y="6335896"/>
            <a:ext cx="2457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/>
              <a:t>[k-</a:t>
            </a:r>
            <a:r>
              <a:rPr lang="ko-KR" altLang="en-US" sz="1600"/>
              <a:t>최근접 이웃 알고리즘</a:t>
            </a:r>
            <a:r>
              <a:rPr lang="en-US" altLang="ko-KR" sz="1600"/>
              <a:t>]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2" y="217481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주요 이슈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475" y="1120778"/>
            <a:ext cx="10268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1.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분석 시 사용할 데이터에 적절치 않은 데이터의 존재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- 2021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년생이 대졸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석사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박사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학력인 이상 데이터 어떻게 처리할 것인가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?  </a:t>
            </a:r>
          </a:p>
        </p:txBody>
      </p:sp>
      <p:pic>
        <p:nvPicPr>
          <p:cNvPr id="1026" name="Picture 2" descr="C:\Users\pc\Desktop\화면 캡처 2022-10-29 1814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79" y="2270989"/>
            <a:ext cx="8763000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2" y="217481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주요 이슈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57526" y="1422336"/>
            <a:ext cx="871371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2.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데이터의 양이 부족하다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제공된 총 데이터는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합격자 데이터는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명으로 표본이 너무 작다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-&gt;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표본의 경향이 전체의 경향이라 판단하기 어렵다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-&gt;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어떻게 상관관계를 알아낼 것인가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7526" y="3763477"/>
            <a:ext cx="68611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샘플 늘리기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-&gt;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샘플을 늘릴 필요가 있는지 확인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-&gt;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샘플을 어떻게 늘릴 것인가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97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2" y="21748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활용방안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0134" y="2753951"/>
            <a:ext cx="7964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이직을 고민중인 사람들을 대상으로 이직교육과정 이수 이후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   기업 지원 시 합격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예측성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제공</a:t>
            </a:r>
          </a:p>
        </p:txBody>
      </p:sp>
    </p:spTree>
    <p:extLst>
      <p:ext uri="{BB962C8B-B14F-4D97-AF65-F5344CB8AC3E}">
        <p14:creationId xmlns:p14="http://schemas.microsoft.com/office/powerpoint/2010/main" val="2232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2" y="217481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문제 정의서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CC180C-1AA7-929E-9038-34831B7D0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10655"/>
              </p:ext>
            </p:extLst>
          </p:nvPr>
        </p:nvGraphicFramePr>
        <p:xfrm>
          <a:off x="1258892" y="860628"/>
          <a:ext cx="9472463" cy="5533625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738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이직교육과정 합격자현황 데이터를 이용한 홍보 전략 수립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398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지원자들의 특성을 분석한 결과를 반영한 홍보전략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고려할 특성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연령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직군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재직 연차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분석 방식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EDA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를 통해 패턴과 상관관계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홍보 방향성 파악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시각화 도구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그래프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도표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요약통계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홍보 도구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지원자들에 대한 정보가 수집되면 데이터를 바탕으로 합격 여부 예측 프로그램 구현</a:t>
                      </a:r>
                      <a:endParaRPr lang="en-US" altLang="ko-KR" sz="1100" b="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146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수행  전략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수행전략 절차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1.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사용할 주요 데이터 특성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학력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재직여부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재직중인 직무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 연차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2.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전처리를 거쳐 이상치와 결측 치 제거 후 상관관계 분석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3.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예측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서류합격과 최종합격 여부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모델적합도와 변인 간 영향관계를 확인해보며 분석 후 최종 모델 결정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고려할 점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데이터 수가 많지 않음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(400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건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사용할 알고리즘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사례기반 학습법인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k-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최근접 이웃 알고리즘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(k-Nearest Neighbor) 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가장 가까운 훈련 데이터 몇 개의 타깃을 바탕으로 분류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01158"/>
                  </a:ext>
                </a:extLst>
              </a:tr>
              <a:tr h="990846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주요  이슈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분석 시 사용할 데이터에 적절치 않은 데이터 존재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데이터 양이 부족하다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-&gt;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제공된 총 데이터는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400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명에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합격자 데이터는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16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명이라 표본이 너무 작다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 표본의 경향이 전체의 경향이라 판단하기 무리</a:t>
                      </a:r>
                      <a:r>
                        <a:rPr lang="en-US" altLang="ko-KR" sz="1100" kern="1200" spc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상관관계를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“어떻게” 알아낼 것인지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샘플을 늘릴 수 있는 방법 고민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640610"/>
                  </a:ext>
                </a:extLst>
              </a:tr>
              <a:tr h="837909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활용  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이직을 고민중인 사람들을 대상으로 이직교육과정 이수 이후 기업 지원 시 합격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예측성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제공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38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와이드스크린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HyhwpEQ</vt:lpstr>
      <vt:lpstr>Microsoft JhengHei UI Light</vt:lpstr>
      <vt:lpstr>Pretendard Medium</vt:lpstr>
      <vt:lpstr>Pretendard SemiBold</vt:lpstr>
      <vt:lpstr>굴림</vt:lpstr>
      <vt:lpstr>나눔바른고딕OTF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</dc:creator>
  <cp:lastModifiedBy>Minji</cp:lastModifiedBy>
  <cp:revision>33</cp:revision>
  <dcterms:created xsi:type="dcterms:W3CDTF">2022-10-18T08:36:55Z</dcterms:created>
  <dcterms:modified xsi:type="dcterms:W3CDTF">2022-11-07T13:10:38Z</dcterms:modified>
  <cp:version>1000.0000.01</cp:version>
</cp:coreProperties>
</file>