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0" r:id="rId5"/>
    <p:sldId id="271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823F-5C4D-DD2C-51F3-4929AC21C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5354D5-F281-2659-0E4B-4EE05F687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41B4A-71FB-3CC9-DB51-B16FC8E4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515A-DC66-40DC-9986-C1631C2FF68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29175-46CA-1520-AB3B-4F0F82D1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E6554-1881-5CEE-9A76-BE93B78E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556-4BF9-48EF-94D5-173C8E49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1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BE240-5C15-8AF8-EEBC-C9D86A90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C207B-F51F-DF81-C991-5CA2450E2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81D2A-E0B4-539B-6699-A7D7641D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515A-DC66-40DC-9986-C1631C2FF68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96514-057F-6B6F-6D75-0ABD68D5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BED18-47EE-3210-563A-FA06339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556-4BF9-48EF-94D5-173C8E49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6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D89E15-F800-2D1C-A397-1E227802A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0E688C-7801-8044-8060-4FC73D662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04F2B-3F5D-75A7-73F8-D10A1C39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515A-DC66-40DC-9986-C1631C2FF68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2E9C9-D84A-F167-F4B9-F0C90B33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CFF2F-5FC7-F629-0BDD-BF264095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556-4BF9-48EF-94D5-173C8E49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1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82E98-9518-5BB1-5FD0-BF67E1E9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13B6C-C216-0F95-CF1C-1633BEC63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62E0F-1122-550F-838C-EDB63EA8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515A-DC66-40DC-9986-C1631C2FF68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5E594-5DAB-6D39-8084-0E3D8977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12ACD-7E8D-A622-8C29-7FBE4506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556-4BF9-48EF-94D5-173C8E49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3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BE927-83DC-FAFD-A606-26C581E7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A4649-D7F6-A747-A6A2-DB5C85801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DED64-03B0-DC37-3406-6571E48A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515A-DC66-40DC-9986-C1631C2FF68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28300-B680-9683-208A-B8179E81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69EB3-6709-CF61-F815-29A5AEBE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556-4BF9-48EF-94D5-173C8E49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4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3C1C7-5213-F018-ACF9-5F7B1D06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EBABB-4764-6E3A-4469-CDC091982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20590-63DF-91EA-D7D8-B291CB5A5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52545-5A57-5A33-5A32-0D7C8263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515A-DC66-40DC-9986-C1631C2FF68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C974F-30BC-000A-8D5E-EF458DAB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88343-A2EF-5D3F-1F2C-A66815A4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556-4BF9-48EF-94D5-173C8E49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7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5743E-7A9F-0BBE-37BA-0B7082F4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90B7A-68FA-6BB7-7818-BE476541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B5F7A-ABD5-9BC9-6753-9A00E3AC3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E333E4-582D-5084-D5D9-C9574A2C4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451D4-0419-22C6-2540-DA218A8E2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22FA5-2B2C-A353-E08C-35A30478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515A-DC66-40DC-9986-C1631C2FF68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EC1D08-706C-18CF-6BA8-2848DBE4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6D302E-CA2E-2719-EE11-54AF8E83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556-4BF9-48EF-94D5-173C8E49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C4FD3-B452-79CA-F13F-629613EC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3147D5-F8EA-B73E-FF37-87F83351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515A-DC66-40DC-9986-C1631C2FF68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7C5E98-8EA6-8DCD-8675-FFA6A57E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F99E9F-FAFF-25D0-8932-0E3E87F3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556-4BF9-48EF-94D5-173C8E49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0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1DCEAB-A64C-E7D5-2658-C9FB94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515A-DC66-40DC-9986-C1631C2FF68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EEB1A1-3273-441B-AD1A-ABC59B63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DD2C05-4E33-74DC-D20D-0819B963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556-4BF9-48EF-94D5-173C8E49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0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351A-253D-5CA3-38B6-EFE241CF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CDDB5-BD36-DE77-4D07-7C93B5A3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F1BA89-C2A0-8AB5-CCEC-2F866CACA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F94C53-43B2-A6B5-308D-AAB8E720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515A-DC66-40DC-9986-C1631C2FF68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F082A9-5346-5A9C-B1FD-44F1DFD3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1CBF1-95F1-BC75-FB2C-16E9525C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556-4BF9-48EF-94D5-173C8E49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05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DB816-B947-3F01-F9B5-B1B923AC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4B88B6-A3CF-F3A2-0085-939E11BCD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36CFE-5CF9-34B1-C34E-FB75E9184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CC22B-4681-AABA-01EF-B24D3751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515A-DC66-40DC-9986-C1631C2FF68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1B698F-2286-25D6-7CF9-2A411B1A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D02A4-72E5-F133-F885-BFDEA45F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556-4BF9-48EF-94D5-173C8E49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9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54547D-2A61-1F96-FD82-9ECF2611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37374-BE34-0992-0A37-B7E77402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6E273-DA99-E056-D32B-C0A53ECC6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A515A-DC66-40DC-9986-C1631C2FF68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DAE4B-8441-6B3F-CFC6-2DAE277C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6A7BF-21FC-CFBC-35CB-3C47B611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96556-4BF9-48EF-94D5-173C8E49F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7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BD8BAD4-30F5-20C3-C08E-7D60AFAA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141" y="786125"/>
            <a:ext cx="4812564" cy="5663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6AAD17-66FE-F1E6-086F-5CC7D3A921A7}"/>
              </a:ext>
            </a:extLst>
          </p:cNvPr>
          <p:cNvSpPr txBox="1"/>
          <p:nvPr/>
        </p:nvSpPr>
        <p:spPr>
          <a:xfrm>
            <a:off x="826850" y="1342417"/>
            <a:ext cx="210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data.info()</a:t>
            </a:r>
          </a:p>
          <a:p>
            <a:r>
              <a:rPr lang="en-US" altLang="ko-KR" dirty="0"/>
              <a:t>data</a:t>
            </a:r>
            <a:r>
              <a:rPr lang="ko-KR" altLang="en-US" dirty="0"/>
              <a:t>구성 확인</a:t>
            </a:r>
          </a:p>
        </p:txBody>
      </p:sp>
    </p:spTree>
    <p:extLst>
      <p:ext uri="{BB962C8B-B14F-4D97-AF65-F5344CB8AC3E}">
        <p14:creationId xmlns:p14="http://schemas.microsoft.com/office/powerpoint/2010/main" val="381693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A405F2-831D-6F68-28D5-C7DB466A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21" y="2694004"/>
            <a:ext cx="2686425" cy="36295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4DDAA9-DDE8-76CE-66A1-8B4C1A4F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61" y="3539701"/>
            <a:ext cx="2657846" cy="2191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44574E-0212-1D62-61F8-B8B3E2ADC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41" y="1397800"/>
            <a:ext cx="4229690" cy="638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994595-3115-C441-5D2E-9B46E8CB68FD}"/>
              </a:ext>
            </a:extLst>
          </p:cNvPr>
          <p:cNvSpPr txBox="1"/>
          <p:nvPr/>
        </p:nvSpPr>
        <p:spPr>
          <a:xfrm>
            <a:off x="6527259" y="1361873"/>
            <a:ext cx="4241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 </a:t>
            </a:r>
            <a:endParaRPr lang="en-US" altLang="ko-KR" dirty="0"/>
          </a:p>
          <a:p>
            <a:r>
              <a:rPr lang="en-US" altLang="ko-KR" dirty="0"/>
              <a:t>cluster_3(</a:t>
            </a:r>
            <a:r>
              <a:rPr lang="ko-KR" altLang="en-US" dirty="0"/>
              <a:t>최종합격</a:t>
            </a:r>
            <a:r>
              <a:rPr lang="en-US" altLang="ko-KR" dirty="0"/>
              <a:t>) 		c3</a:t>
            </a:r>
          </a:p>
          <a:p>
            <a:r>
              <a:rPr lang="en-US" altLang="ko-KR" dirty="0"/>
              <a:t>cluster_2(</a:t>
            </a:r>
            <a:r>
              <a:rPr lang="ko-KR" altLang="en-US" dirty="0"/>
              <a:t>최종합격</a:t>
            </a:r>
            <a:r>
              <a:rPr lang="en-US" altLang="ko-KR" dirty="0"/>
              <a:t>x </a:t>
            </a:r>
            <a:r>
              <a:rPr lang="ko-KR" altLang="en-US" dirty="0"/>
              <a:t>서류합격</a:t>
            </a:r>
            <a:r>
              <a:rPr lang="en-US" altLang="ko-KR" dirty="0"/>
              <a:t>o) 	c2</a:t>
            </a:r>
          </a:p>
          <a:p>
            <a:r>
              <a:rPr lang="en-US" altLang="ko-KR" dirty="0"/>
              <a:t>cluster_1(</a:t>
            </a:r>
            <a:r>
              <a:rPr lang="ko-KR" altLang="en-US" dirty="0"/>
              <a:t>서류합격</a:t>
            </a:r>
            <a:r>
              <a:rPr lang="en-US" altLang="ko-KR" dirty="0"/>
              <a:t>x) 		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82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941516-11DE-B6E6-44E9-D92B93CFD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150" y="963038"/>
            <a:ext cx="9110530" cy="46908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5B0F8-57F7-6354-5B43-08A347539C0B}"/>
              </a:ext>
            </a:extLst>
          </p:cNvPr>
          <p:cNvSpPr txBox="1"/>
          <p:nvPr/>
        </p:nvSpPr>
        <p:spPr>
          <a:xfrm>
            <a:off x="1887166" y="5904689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seaborn</a:t>
            </a:r>
            <a:r>
              <a:rPr lang="ko-KR" altLang="en-US" dirty="0"/>
              <a:t>의 </a:t>
            </a:r>
            <a:r>
              <a:rPr lang="en-US" altLang="ko-KR" dirty="0" err="1"/>
              <a:t>regplot</a:t>
            </a:r>
            <a:r>
              <a:rPr lang="en-US" altLang="ko-KR" dirty="0"/>
              <a:t> (</a:t>
            </a:r>
            <a:r>
              <a:rPr lang="ko-KR" altLang="en-US" dirty="0"/>
              <a:t>회귀선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1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4C8C9-0CEA-FE83-1EFE-80E44CEE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13567D-A9BF-D2DA-2858-1EF568CB1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31" y="322416"/>
            <a:ext cx="8792802" cy="31722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1EF794-CE78-CB98-8DAC-668D1A966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13" y="3514536"/>
            <a:ext cx="8878539" cy="3000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8B77EC-F973-9735-C53B-3BB00E29C71B}"/>
              </a:ext>
            </a:extLst>
          </p:cNvPr>
          <p:cNvSpPr txBox="1"/>
          <p:nvPr/>
        </p:nvSpPr>
        <p:spPr>
          <a:xfrm>
            <a:off x="6559685" y="2091448"/>
            <a:ext cx="5632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 생성</a:t>
            </a:r>
            <a:endParaRPr lang="en-US" altLang="ko-KR" dirty="0"/>
          </a:p>
          <a:p>
            <a:r>
              <a:rPr lang="ko-KR" altLang="en-US" dirty="0"/>
              <a:t>군집이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en-US" altLang="ko-KR" dirty="0" err="1"/>
              <a:t>n_cluster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en-US" altLang="ko-KR" dirty="0"/>
              <a:t>k-means </a:t>
            </a:r>
            <a:r>
              <a:rPr lang="ko-KR" altLang="en-US" dirty="0"/>
              <a:t>클러스터링을 수행</a:t>
            </a:r>
            <a:endParaRPr lang="en-US" altLang="ko-KR" dirty="0"/>
          </a:p>
          <a:p>
            <a:r>
              <a:rPr lang="en-US" altLang="ko-KR" dirty="0"/>
              <a:t>labels_</a:t>
            </a:r>
            <a:r>
              <a:rPr lang="ko-KR" altLang="en-US" dirty="0"/>
              <a:t>메서드를 통해 어떤 클러스터가 생성되었는지 확인</a:t>
            </a:r>
          </a:p>
        </p:txBody>
      </p:sp>
    </p:spTree>
    <p:extLst>
      <p:ext uri="{BB962C8B-B14F-4D97-AF65-F5344CB8AC3E}">
        <p14:creationId xmlns:p14="http://schemas.microsoft.com/office/powerpoint/2010/main" val="273308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CB8741-CEF8-F8D4-CBD7-349E1308F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10" y="530142"/>
            <a:ext cx="8878539" cy="3467584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B7BEDC-036E-06D0-43AB-742445054EAE}"/>
              </a:ext>
            </a:extLst>
          </p:cNvPr>
          <p:cNvSpPr/>
          <p:nvPr/>
        </p:nvSpPr>
        <p:spPr>
          <a:xfrm>
            <a:off x="8595360" y="472440"/>
            <a:ext cx="899160" cy="338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48F30EFB-2B32-9B78-FA9B-A4CAD70D7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842" y="4386823"/>
            <a:ext cx="4517099" cy="2242577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7839825-508B-E8A6-B0D5-C4701AF90DD7}"/>
              </a:ext>
            </a:extLst>
          </p:cNvPr>
          <p:cNvSpPr/>
          <p:nvPr/>
        </p:nvSpPr>
        <p:spPr>
          <a:xfrm>
            <a:off x="9235440" y="408432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1F463D-986C-CD6B-4D0E-71FD948F9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39" y="4603388"/>
            <a:ext cx="3134162" cy="638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F53EAA-A1C8-8D31-86E1-0D249874B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80" y="5486357"/>
            <a:ext cx="3010320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9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6AF733B-B63C-C365-6D22-7C60EB41C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842" y="1097280"/>
            <a:ext cx="10586931" cy="2656499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F0323B-1D21-09C8-17EF-A534057B6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45" y="4115661"/>
            <a:ext cx="2943636" cy="20195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9C3436C-3C12-A610-C030-7B4CB9B47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400" y="4020117"/>
            <a:ext cx="662079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2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3742F-6B03-9683-10DE-2598CD2F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663439"/>
            <a:ext cx="10515600" cy="1742123"/>
          </a:xfrm>
        </p:spPr>
        <p:txBody>
          <a:bodyPr>
            <a:normAutofit/>
          </a:bodyPr>
          <a:lstStyle/>
          <a:p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실루엣 계수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 해당 데이터가 같은 군집 내의 데이터와 얼마나 가깝게 군집화 돼있고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다른 군집에 있는 데이터와는 얼마나 멀리 분리돼 있는지를 나타내는 지표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DB8DF8-78D6-0A0A-78E3-9D3FBB9C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64" y="1491123"/>
            <a:ext cx="3134162" cy="2105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3646C9-3183-0303-1647-86BF515DE4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53" r="63949"/>
          <a:stretch/>
        </p:blipFill>
        <p:spPr>
          <a:xfrm>
            <a:off x="2195841" y="1439694"/>
            <a:ext cx="3008457" cy="21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9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0577EA-C17D-7636-0B07-528937E20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"/>
          <a:stretch/>
        </p:blipFill>
        <p:spPr>
          <a:xfrm>
            <a:off x="914400" y="1126804"/>
            <a:ext cx="6142299" cy="8683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408213-3768-7AAE-4BE2-7A71A5988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75" y="4694410"/>
            <a:ext cx="6587648" cy="706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254A26-5586-A8AF-EB28-EDF0065022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7"/>
          <a:stretch/>
        </p:blipFill>
        <p:spPr>
          <a:xfrm>
            <a:off x="899160" y="2283596"/>
            <a:ext cx="5890260" cy="6665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CA4B7C-E4A3-89AA-C95F-1519D9B48805}"/>
              </a:ext>
            </a:extLst>
          </p:cNvPr>
          <p:cNvSpPr txBox="1"/>
          <p:nvPr/>
        </p:nvSpPr>
        <p:spPr>
          <a:xfrm>
            <a:off x="7627620" y="2309350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50, 300, 1000, 1500, nan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E7EE4-A698-909B-7913-3BE1A2743CA3}"/>
              </a:ext>
            </a:extLst>
          </p:cNvPr>
          <p:cNvSpPr txBox="1"/>
          <p:nvPr/>
        </p:nvSpPr>
        <p:spPr>
          <a:xfrm>
            <a:off x="8039100" y="1486390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2, 7, 5, 0.5, nan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D193F0-46DC-A004-FAB1-F0F8B3AE240D}"/>
              </a:ext>
            </a:extLst>
          </p:cNvPr>
          <p:cNvSpPr txBox="1"/>
          <p:nvPr/>
        </p:nvSpPr>
        <p:spPr>
          <a:xfrm>
            <a:off x="8221980" y="4801090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재직자</a:t>
            </a:r>
            <a:r>
              <a:rPr lang="en-US" altLang="ko-KR" dirty="0"/>
              <a:t>,</a:t>
            </a:r>
            <a:r>
              <a:rPr lang="ko-KR" altLang="en-US" dirty="0"/>
              <a:t>재취업</a:t>
            </a:r>
            <a:r>
              <a:rPr lang="en-US" altLang="ko-KR" dirty="0"/>
              <a:t>,</a:t>
            </a:r>
            <a:r>
              <a:rPr lang="ko-KR" altLang="en-US" dirty="0" err="1"/>
              <a:t>미취업</a:t>
            </a:r>
            <a:endParaRPr lang="en-US" altLang="ko-KR" dirty="0"/>
          </a:p>
          <a:p>
            <a:r>
              <a:rPr lang="en-US" altLang="ko-KR" dirty="0"/>
              <a:t>2, 1, 0 (ordinary)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0CD0006-8CE2-3ABF-7702-2AFD716DB42A}"/>
              </a:ext>
            </a:extLst>
          </p:cNvPr>
          <p:cNvSpPr/>
          <p:nvPr/>
        </p:nvSpPr>
        <p:spPr>
          <a:xfrm>
            <a:off x="7437120" y="1623550"/>
            <a:ext cx="320040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0EE4BE2-EFA9-E592-F592-D651030019FF}"/>
              </a:ext>
            </a:extLst>
          </p:cNvPr>
          <p:cNvSpPr/>
          <p:nvPr/>
        </p:nvSpPr>
        <p:spPr>
          <a:xfrm>
            <a:off x="7764780" y="4976350"/>
            <a:ext cx="274320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46136F5-1E3F-2046-4E25-91BF250F61B7}"/>
              </a:ext>
            </a:extLst>
          </p:cNvPr>
          <p:cNvSpPr/>
          <p:nvPr/>
        </p:nvSpPr>
        <p:spPr>
          <a:xfrm>
            <a:off x="7094220" y="2454130"/>
            <a:ext cx="320040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FD743A9-82FB-E965-9649-CC500FDD7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653" y="5702223"/>
            <a:ext cx="4168044" cy="7457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DBEBFD-4BB9-288C-9430-7E48BCCF82B5}"/>
              </a:ext>
            </a:extLst>
          </p:cNvPr>
          <p:cNvSpPr txBox="1"/>
          <p:nvPr/>
        </p:nvSpPr>
        <p:spPr>
          <a:xfrm>
            <a:off x="7090329" y="5809524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석사</a:t>
            </a:r>
            <a:r>
              <a:rPr lang="en-US" altLang="ko-KR" dirty="0"/>
              <a:t>/</a:t>
            </a:r>
            <a:r>
              <a:rPr lang="ko-KR" altLang="en-US" dirty="0"/>
              <a:t>박사</a:t>
            </a:r>
            <a:r>
              <a:rPr lang="en-US" altLang="ko-KR" dirty="0"/>
              <a:t>,</a:t>
            </a:r>
            <a:r>
              <a:rPr lang="ko-KR" altLang="en-US" dirty="0"/>
              <a:t>대졸</a:t>
            </a:r>
            <a:r>
              <a:rPr lang="en-US" altLang="ko-KR" dirty="0"/>
              <a:t>,</a:t>
            </a:r>
            <a:r>
              <a:rPr lang="ko-KR" altLang="en-US" dirty="0"/>
              <a:t>고졸</a:t>
            </a:r>
            <a:endParaRPr lang="en-US" altLang="ko-KR" dirty="0"/>
          </a:p>
          <a:p>
            <a:r>
              <a:rPr lang="en-US" altLang="ko-KR" dirty="0"/>
              <a:t>2, 1, 0 (ordinary)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B6FD6F3-5773-74A6-9C7D-40B87F8D3F33}"/>
              </a:ext>
            </a:extLst>
          </p:cNvPr>
          <p:cNvSpPr/>
          <p:nvPr/>
        </p:nvSpPr>
        <p:spPr>
          <a:xfrm>
            <a:off x="6672040" y="6043150"/>
            <a:ext cx="274320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59E56-59E2-643C-A86D-12F30505BE77}"/>
              </a:ext>
            </a:extLst>
          </p:cNvPr>
          <p:cNvSpPr txBox="1"/>
          <p:nvPr/>
        </p:nvSpPr>
        <p:spPr>
          <a:xfrm>
            <a:off x="9862874" y="2022216"/>
            <a:ext cx="190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1"/>
                </a:solidFill>
                <a:effectLst/>
                <a:highlight>
                  <a:srgbClr val="808080"/>
                </a:highlight>
                <a:latin typeface="Lato" panose="020F0502020204030203" pitchFamily="34" charset="0"/>
              </a:rPr>
              <a:t>ordinal encoding</a:t>
            </a:r>
            <a:endParaRPr lang="ko-KR" altLang="en-US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F5BF70-3BF3-6B4C-E23F-13B037A9F6B0}"/>
              </a:ext>
            </a:extLst>
          </p:cNvPr>
          <p:cNvSpPr txBox="1"/>
          <p:nvPr/>
        </p:nvSpPr>
        <p:spPr>
          <a:xfrm>
            <a:off x="9418320" y="1164564"/>
            <a:ext cx="190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Lato" panose="020F0502020204030203" pitchFamily="34" charset="0"/>
              </a:rPr>
              <a:t>ordinal encoding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1E355B-2EAC-D387-F300-46D4FED6BB99}"/>
              </a:ext>
            </a:extLst>
          </p:cNvPr>
          <p:cNvSpPr txBox="1"/>
          <p:nvPr/>
        </p:nvSpPr>
        <p:spPr>
          <a:xfrm>
            <a:off x="9921240" y="4434027"/>
            <a:ext cx="190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1"/>
                </a:solidFill>
                <a:effectLst/>
                <a:highlight>
                  <a:srgbClr val="808080"/>
                </a:highlight>
                <a:latin typeface="Lato" panose="020F0502020204030203" pitchFamily="34" charset="0"/>
              </a:rPr>
              <a:t>ordinal encoding</a:t>
            </a:r>
            <a:endParaRPr lang="ko-KR" altLang="en-US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B217E9-0FD9-3AAC-E405-9C3EDF949044}"/>
              </a:ext>
            </a:extLst>
          </p:cNvPr>
          <p:cNvSpPr txBox="1"/>
          <p:nvPr/>
        </p:nvSpPr>
        <p:spPr>
          <a:xfrm>
            <a:off x="8854440" y="6315684"/>
            <a:ext cx="190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1"/>
                </a:solidFill>
                <a:effectLst/>
                <a:highlight>
                  <a:srgbClr val="808080"/>
                </a:highlight>
                <a:latin typeface="Lato" panose="020F0502020204030203" pitchFamily="34" charset="0"/>
              </a:rPr>
              <a:t>ordinal encoding</a:t>
            </a:r>
            <a:endParaRPr lang="ko-KR" altLang="en-US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974B51-905D-686B-F437-15344FE4036F}"/>
              </a:ext>
            </a:extLst>
          </p:cNvPr>
          <p:cNvSpPr txBox="1"/>
          <p:nvPr/>
        </p:nvSpPr>
        <p:spPr>
          <a:xfrm>
            <a:off x="710119" y="301557"/>
            <a:ext cx="607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범주형 변수 </a:t>
            </a:r>
            <a:r>
              <a:rPr lang="en-US" altLang="ko-KR" dirty="0"/>
              <a:t>– ordinal encoding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44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311E52-7371-B7FE-0C7F-6019CC255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0" t="5506"/>
          <a:stretch/>
        </p:blipFill>
        <p:spPr>
          <a:xfrm>
            <a:off x="821339" y="798806"/>
            <a:ext cx="3939540" cy="64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5CFC39-0DDB-9E72-D56A-F867F9CB8753}"/>
              </a:ext>
            </a:extLst>
          </p:cNvPr>
          <p:cNvSpPr txBox="1"/>
          <p:nvPr/>
        </p:nvSpPr>
        <p:spPr>
          <a:xfrm>
            <a:off x="5206406" y="894786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2, 1, 0?, nan (ordinary)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9CC68AC-E811-44F7-A7AE-221F70C26233}"/>
              </a:ext>
            </a:extLst>
          </p:cNvPr>
          <p:cNvSpPr/>
          <p:nvPr/>
        </p:nvSpPr>
        <p:spPr>
          <a:xfrm>
            <a:off x="4904847" y="1040863"/>
            <a:ext cx="274320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FB67C-9D2E-5B5E-8781-A999133B54AB}"/>
              </a:ext>
            </a:extLst>
          </p:cNvPr>
          <p:cNvSpPr txBox="1"/>
          <p:nvPr/>
        </p:nvSpPr>
        <p:spPr>
          <a:xfrm>
            <a:off x="710119" y="301557"/>
            <a:ext cx="607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범주형 변수 </a:t>
            </a:r>
            <a:r>
              <a:rPr lang="en-US" altLang="ko-KR" dirty="0"/>
              <a:t>– encoding </a:t>
            </a:r>
            <a:r>
              <a:rPr lang="ko-KR" altLang="en-US" dirty="0"/>
              <a:t>방식 선택 모호 </a:t>
            </a:r>
            <a:r>
              <a:rPr lang="en-US" altLang="ko-KR" dirty="0"/>
              <a:t>–label encoding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A5772-AF80-DB45-663A-35D30670B31B}"/>
              </a:ext>
            </a:extLst>
          </p:cNvPr>
          <p:cNvSpPr txBox="1"/>
          <p:nvPr/>
        </p:nvSpPr>
        <p:spPr>
          <a:xfrm>
            <a:off x="6459164" y="6001966"/>
            <a:ext cx="3511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재직회사구분 공란인 지원자 정보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84FD0A-C039-E86E-42FF-7846FB513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1" y="1682886"/>
            <a:ext cx="4255216" cy="4318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37DE90-A1EC-336C-0820-C6CB4BBC6C77}"/>
              </a:ext>
            </a:extLst>
          </p:cNvPr>
          <p:cNvSpPr txBox="1"/>
          <p:nvPr/>
        </p:nvSpPr>
        <p:spPr>
          <a:xfrm>
            <a:off x="1047343" y="6115456"/>
            <a:ext cx="3511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재직회사구분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기타</a:t>
            </a:r>
            <a:r>
              <a:rPr lang="en-US" altLang="ko-KR" sz="1400" b="1" dirty="0"/>
              <a:t>'</a:t>
            </a:r>
            <a:r>
              <a:rPr lang="ko-KR" altLang="en-US" sz="1400" b="1" dirty="0"/>
              <a:t>인 지원자 정보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A60DC5-E40A-5541-8DC7-C496C6CB3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646" y="1721795"/>
            <a:ext cx="5673188" cy="4252615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F7A5CFDE-2E25-0AE2-F187-B153065CB283}"/>
              </a:ext>
            </a:extLst>
          </p:cNvPr>
          <p:cNvSpPr/>
          <p:nvPr/>
        </p:nvSpPr>
        <p:spPr>
          <a:xfrm>
            <a:off x="7791855" y="817123"/>
            <a:ext cx="272375" cy="6225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F31F3A-C7E1-18DB-DB0D-E258593530C9}"/>
              </a:ext>
            </a:extLst>
          </p:cNvPr>
          <p:cNvSpPr txBox="1"/>
          <p:nvPr/>
        </p:nvSpPr>
        <p:spPr>
          <a:xfrm>
            <a:off x="7996135" y="700392"/>
            <a:ext cx="1682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0: </a:t>
            </a:r>
            <a:r>
              <a:rPr lang="ko-KR" altLang="en-US" sz="1600" dirty="0"/>
              <a:t>스타트업</a:t>
            </a:r>
            <a:endParaRPr lang="en-US" altLang="ko-KR" sz="1600" dirty="0"/>
          </a:p>
          <a:p>
            <a:pPr algn="ctr"/>
            <a:r>
              <a:rPr lang="en-US" altLang="ko-KR" sz="1600" dirty="0"/>
              <a:t>1: </a:t>
            </a:r>
            <a:r>
              <a:rPr lang="ko-KR" altLang="en-US" sz="1600" dirty="0"/>
              <a:t>중소기업</a:t>
            </a:r>
            <a:endParaRPr lang="en-US" altLang="ko-KR" sz="1600" dirty="0"/>
          </a:p>
          <a:p>
            <a:pPr algn="ctr"/>
            <a:r>
              <a:rPr lang="en-US" altLang="ko-KR" sz="1600" dirty="0"/>
              <a:t>0.5 :</a:t>
            </a:r>
            <a:r>
              <a:rPr lang="ko-KR" altLang="en-US" sz="1600" dirty="0"/>
              <a:t>기타</a:t>
            </a:r>
            <a:r>
              <a:rPr lang="en-US" altLang="ko-KR" sz="1600" dirty="0"/>
              <a:t>,nan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901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A9F6D-DD33-D148-8D79-D7D1ED71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EA6DF-C26A-B7CB-3BEA-5C650FDF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B3E875-1A17-7EF8-3E91-CC670203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6" y="124912"/>
            <a:ext cx="11939081" cy="56579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C4950-0475-512E-75E4-77881BC48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3971"/>
            <a:ext cx="12192000" cy="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4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45227F-AC9A-3ABB-E91C-CB42E05DA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990" y="1667168"/>
            <a:ext cx="7797062" cy="4678237"/>
          </a:xfrm>
        </p:spPr>
      </p:pic>
    </p:spTree>
    <p:extLst>
      <p:ext uri="{BB962C8B-B14F-4D97-AF65-F5344CB8AC3E}">
        <p14:creationId xmlns:p14="http://schemas.microsoft.com/office/powerpoint/2010/main" val="176832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891E410-175C-0B8F-BBDE-7D095DCDCEBE}"/>
              </a:ext>
            </a:extLst>
          </p:cNvPr>
          <p:cNvGrpSpPr/>
          <p:nvPr/>
        </p:nvGrpSpPr>
        <p:grpSpPr>
          <a:xfrm>
            <a:off x="428017" y="719894"/>
            <a:ext cx="8702108" cy="5821878"/>
            <a:chOff x="642026" y="642073"/>
            <a:chExt cx="8702108" cy="58218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8D7ACE0-6F3E-5D5E-A9BA-C3A3C55D3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538" y="642073"/>
              <a:ext cx="6273625" cy="263614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49929C6-661A-93AC-E2DE-CA29308B6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026" y="3281626"/>
              <a:ext cx="8702108" cy="318232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35A143F-DC1E-380A-567B-16EFBEDC7B3A}"/>
              </a:ext>
            </a:extLst>
          </p:cNvPr>
          <p:cNvSpPr txBox="1"/>
          <p:nvPr/>
        </p:nvSpPr>
        <p:spPr>
          <a:xfrm>
            <a:off x="9244520" y="4159547"/>
            <a:ext cx="2947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경영 </a:t>
            </a:r>
            <a:r>
              <a:rPr lang="en-US" altLang="ko-KR" dirty="0"/>
              <a:t>: management</a:t>
            </a:r>
          </a:p>
          <a:p>
            <a:r>
              <a:rPr lang="ko-KR" altLang="en-US" dirty="0"/>
              <a:t>영업 </a:t>
            </a:r>
            <a:r>
              <a:rPr lang="en-US" altLang="ko-KR" dirty="0"/>
              <a:t>: sales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마케팅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운영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전문직 서비스직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132D0-0AB1-5381-AA8C-093381359315}"/>
              </a:ext>
            </a:extLst>
          </p:cNvPr>
          <p:cNvSpPr txBox="1"/>
          <p:nvPr/>
        </p:nvSpPr>
        <p:spPr>
          <a:xfrm>
            <a:off x="6021422" y="107005"/>
            <a:ext cx="5875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마케팅</a:t>
            </a:r>
            <a:r>
              <a:rPr lang="en-US" altLang="ko-KR" dirty="0"/>
              <a:t>, </a:t>
            </a:r>
            <a:r>
              <a:rPr lang="ko-KR" altLang="en-US" dirty="0"/>
              <a:t>홍보</a:t>
            </a:r>
            <a:r>
              <a:rPr lang="en-US" altLang="ko-KR" dirty="0"/>
              <a:t>, </a:t>
            </a:r>
            <a:r>
              <a:rPr lang="ko-KR" altLang="en-US" dirty="0"/>
              <a:t>디자인 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운영 및 </a:t>
            </a:r>
            <a:r>
              <a:rPr lang="en-US" altLang="ko-KR" dirty="0"/>
              <a:t>CS </a:t>
            </a:r>
            <a:r>
              <a:rPr lang="ko-KR" altLang="en-US" dirty="0"/>
              <a:t>관리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영업관리</a:t>
            </a:r>
            <a:r>
              <a:rPr lang="en-US" altLang="ko-KR" dirty="0"/>
              <a:t>(</a:t>
            </a:r>
            <a:r>
              <a:rPr lang="ko-KR" altLang="en-US" dirty="0"/>
              <a:t>영업</a:t>
            </a:r>
            <a:r>
              <a:rPr lang="en-US" altLang="ko-KR" dirty="0"/>
              <a:t>, </a:t>
            </a:r>
            <a:r>
              <a:rPr lang="ko-KR" altLang="en-US" dirty="0"/>
              <a:t>영업관리 등</a:t>
            </a:r>
            <a:r>
              <a:rPr lang="en-US" altLang="ko-KR" dirty="0"/>
              <a:t>)-&gt;</a:t>
            </a:r>
            <a:r>
              <a:rPr lang="ko-KR" altLang="en-US" dirty="0"/>
              <a:t>영업관리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경영관리</a:t>
            </a:r>
            <a:r>
              <a:rPr lang="en-US" altLang="ko-KR" dirty="0"/>
              <a:t>(</a:t>
            </a:r>
            <a:r>
              <a:rPr lang="ko-KR" altLang="en-US" dirty="0"/>
              <a:t>인사</a:t>
            </a:r>
            <a:r>
              <a:rPr lang="en-US" altLang="ko-KR" dirty="0"/>
              <a:t>, </a:t>
            </a:r>
            <a:r>
              <a:rPr lang="ko-KR" altLang="en-US" dirty="0"/>
              <a:t>총무</a:t>
            </a:r>
            <a:r>
              <a:rPr lang="en-US" altLang="ko-KR" dirty="0"/>
              <a:t>, </a:t>
            </a:r>
            <a:r>
              <a:rPr lang="ko-KR" altLang="en-US" dirty="0"/>
              <a:t>재무</a:t>
            </a:r>
            <a:r>
              <a:rPr lang="en-US" altLang="ko-KR" dirty="0"/>
              <a:t>, </a:t>
            </a:r>
            <a:r>
              <a:rPr lang="ko-KR" altLang="en-US" dirty="0"/>
              <a:t>경영기획 등</a:t>
            </a:r>
            <a:r>
              <a:rPr lang="en-US" altLang="ko-KR" dirty="0"/>
              <a:t>) -&gt; </a:t>
            </a:r>
            <a:r>
              <a:rPr lang="ko-KR" altLang="en-US" dirty="0"/>
              <a:t>경영관리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전문직 서비스직</a:t>
            </a:r>
            <a:r>
              <a:rPr lang="en-US" altLang="ko-KR" dirty="0"/>
              <a:t>(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법률</a:t>
            </a:r>
            <a:r>
              <a:rPr lang="en-US" altLang="ko-KR" dirty="0"/>
              <a:t>, </a:t>
            </a:r>
            <a:r>
              <a:rPr lang="ko-KR" altLang="en-US" dirty="0"/>
              <a:t>회계</a:t>
            </a:r>
            <a:r>
              <a:rPr lang="en-US" altLang="ko-KR" dirty="0"/>
              <a:t>, </a:t>
            </a:r>
            <a:r>
              <a:rPr lang="ko-KR" altLang="en-US" dirty="0"/>
              <a:t>특허 등</a:t>
            </a:r>
            <a:r>
              <a:rPr lang="en-US" altLang="ko-KR" dirty="0"/>
              <a:t>)-&gt;</a:t>
            </a:r>
            <a:r>
              <a:rPr lang="ko-KR" altLang="en-US" dirty="0"/>
              <a:t>전문직서비스직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연구개발</a:t>
            </a:r>
            <a:r>
              <a:rPr lang="en-US" altLang="ko-KR" dirty="0"/>
              <a:t>(SW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공정개발 등</a:t>
            </a:r>
            <a:r>
              <a:rPr lang="en-US" altLang="ko-KR" dirty="0"/>
              <a:t>)-&gt;</a:t>
            </a:r>
            <a:r>
              <a:rPr lang="ko-KR" altLang="en-US" dirty="0"/>
              <a:t>연구개발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생산관리</a:t>
            </a:r>
            <a:r>
              <a:rPr lang="en-US" altLang="ko-KR" dirty="0"/>
              <a:t>(</a:t>
            </a:r>
            <a:r>
              <a:rPr lang="ko-KR" altLang="en-US" dirty="0"/>
              <a:t>구매</a:t>
            </a:r>
            <a:r>
              <a:rPr lang="en-US" altLang="ko-KR" dirty="0"/>
              <a:t>, </a:t>
            </a:r>
            <a:r>
              <a:rPr lang="ko-KR" altLang="en-US" dirty="0"/>
              <a:t>생산</a:t>
            </a:r>
            <a:r>
              <a:rPr lang="en-US" altLang="ko-KR" dirty="0"/>
              <a:t>, </a:t>
            </a:r>
            <a:r>
              <a:rPr lang="ko-KR" altLang="en-US" dirty="0"/>
              <a:t>유통</a:t>
            </a:r>
            <a:r>
              <a:rPr lang="en-US" altLang="ko-KR" dirty="0"/>
              <a:t>, </a:t>
            </a:r>
            <a:r>
              <a:rPr lang="ko-KR" altLang="en-US" dirty="0"/>
              <a:t>물류 등</a:t>
            </a:r>
            <a:r>
              <a:rPr lang="en-US" altLang="ko-KR" dirty="0"/>
              <a:t>)-&gt;</a:t>
            </a:r>
            <a:r>
              <a:rPr lang="ko-KR" altLang="en-US" dirty="0"/>
              <a:t>생산관리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08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165AF-3192-4B79-2305-FFC2D342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트리 기반의 모델</a:t>
            </a:r>
            <a:endParaRPr lang="en-US" altLang="ko-KR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74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FA59C3-319C-19DE-ED38-EF176BF38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584" y="1524068"/>
            <a:ext cx="760107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A381F-BD03-9337-1636-508309BA1BC5}"/>
              </a:ext>
            </a:extLst>
          </p:cNvPr>
          <p:cNvSpPr txBox="1"/>
          <p:nvPr/>
        </p:nvSpPr>
        <p:spPr>
          <a:xfrm>
            <a:off x="1293779" y="963038"/>
            <a:ext cx="359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직무 종류에 따라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86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93C129-4BA4-D382-8F94-E8F8EFA88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72" y="833403"/>
            <a:ext cx="742759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C8C27-F31B-2002-8164-237F4520C327}"/>
              </a:ext>
            </a:extLst>
          </p:cNvPr>
          <p:cNvSpPr txBox="1"/>
          <p:nvPr/>
        </p:nvSpPr>
        <p:spPr>
          <a:xfrm>
            <a:off x="437743" y="262647"/>
            <a:ext cx="678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직무 </a:t>
            </a:r>
            <a:r>
              <a:rPr lang="en-US" altLang="ko-KR" dirty="0"/>
              <a:t>: one-hot </a:t>
            </a:r>
            <a:r>
              <a:rPr lang="ko-KR" altLang="en-US" dirty="0"/>
              <a:t>인코딩</a:t>
            </a:r>
            <a:r>
              <a:rPr lang="en-US" altLang="ko-KR" dirty="0"/>
              <a:t>, </a:t>
            </a:r>
            <a:r>
              <a:rPr lang="ko-KR" altLang="en-US" dirty="0"/>
              <a:t>이름 정리하고 손수 인코딩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E3FB16-C17C-B37C-C7ED-8C4630B1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3" y="3482501"/>
            <a:ext cx="5542607" cy="3009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BD0356-32D8-5AC2-5381-035F6AA2A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979" y="728259"/>
            <a:ext cx="2652064" cy="572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2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291</Words>
  <Application>Microsoft Office PowerPoint</Application>
  <PresentationFormat>와이드스크린</PresentationFormat>
  <Paragraphs>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-apple-system</vt:lpstr>
      <vt:lpstr>맑은 고딕</vt:lpstr>
      <vt:lpstr>Arial</vt:lpstr>
      <vt:lpstr>Lato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송지혜</dc:creator>
  <cp:lastModifiedBy>송지혜</cp:lastModifiedBy>
  <cp:revision>1</cp:revision>
  <dcterms:created xsi:type="dcterms:W3CDTF">2022-11-16T13:00:24Z</dcterms:created>
  <dcterms:modified xsi:type="dcterms:W3CDTF">2022-11-16T13:26:26Z</dcterms:modified>
</cp:coreProperties>
</file>