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25"/>
  </p:notesMasterIdLst>
  <p:sldIdLst>
    <p:sldId id="258" r:id="rId2"/>
    <p:sldId id="2353" r:id="rId3"/>
    <p:sldId id="2398" r:id="rId4"/>
    <p:sldId id="2354" r:id="rId5"/>
    <p:sldId id="2390" r:id="rId6"/>
    <p:sldId id="2409" r:id="rId7"/>
    <p:sldId id="2356" r:id="rId8"/>
    <p:sldId id="2397" r:id="rId9"/>
    <p:sldId id="2357" r:id="rId10"/>
    <p:sldId id="2407" r:id="rId11"/>
    <p:sldId id="2410" r:id="rId12"/>
    <p:sldId id="2412" r:id="rId13"/>
    <p:sldId id="2413" r:id="rId14"/>
    <p:sldId id="2414" r:id="rId15"/>
    <p:sldId id="2415" r:id="rId16"/>
    <p:sldId id="2416" r:id="rId17"/>
    <p:sldId id="2417" r:id="rId18"/>
    <p:sldId id="2418" r:id="rId19"/>
    <p:sldId id="2358" r:id="rId20"/>
    <p:sldId id="2408" r:id="rId21"/>
    <p:sldId id="2411" r:id="rId22"/>
    <p:sldId id="2359" r:id="rId23"/>
    <p:sldId id="2364" r:id="rId2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덕우 남" initials="덕남" lastIdx="2" clrIdx="0">
    <p:extLst>
      <p:ext uri="{19B8F6BF-5375-455C-9EA6-DF929625EA0E}">
        <p15:presenceInfo xmlns:p15="http://schemas.microsoft.com/office/powerpoint/2012/main" userId="639f165c223db48e" providerId="Windows Live"/>
      </p:ext>
    </p:extLst>
  </p:cmAuthor>
  <p:cmAuthor id="2" name="user" initials="u" lastIdx="0" clrIdx="1">
    <p:extLst>
      <p:ext uri="{19B8F6BF-5375-455C-9EA6-DF929625EA0E}">
        <p15:presenceInfo xmlns:p15="http://schemas.microsoft.com/office/powerpoint/2012/main" userId="922938570542a2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CA"/>
    <a:srgbClr val="0000FF"/>
    <a:srgbClr val="8D40FE"/>
    <a:srgbClr val="A86EFE"/>
    <a:srgbClr val="000099"/>
    <a:srgbClr val="A7BEFF"/>
    <a:srgbClr val="002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86483" autoAdjust="0"/>
  </p:normalViewPr>
  <p:slideViewPr>
    <p:cSldViewPr snapToGrid="0">
      <p:cViewPr varScale="1">
        <p:scale>
          <a:sx n="85" d="100"/>
          <a:sy n="85" d="100"/>
        </p:scale>
        <p:origin x="143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C55C0-C3FE-4B99-A309-B772EB78BA41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60CFD-B4B6-41AF-8DAE-77D1460095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5735E58-59AF-48E5-8F35-F1656C0EAFE9}"/>
              </a:ext>
            </a:extLst>
          </p:cNvPr>
          <p:cNvSpPr/>
          <p:nvPr userDrawn="1"/>
        </p:nvSpPr>
        <p:spPr>
          <a:xfrm>
            <a:off x="0" y="0"/>
            <a:ext cx="288000" cy="827314"/>
          </a:xfrm>
          <a:prstGeom prst="rect">
            <a:avLst/>
          </a:prstGeom>
          <a:solidFill>
            <a:srgbClr val="1E1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나눔바른고딕OTF" panose="02020603020101020101" pitchFamily="18" charset="-127"/>
            </a:endParaRPr>
          </a:p>
        </p:txBody>
      </p:sp>
      <p:cxnSp>
        <p:nvCxnSpPr>
          <p:cNvPr id="4" name="직선 연결선[R] 11">
            <a:extLst>
              <a:ext uri="{FF2B5EF4-FFF2-40B4-BE49-F238E27FC236}">
                <a16:creationId xmlns:a16="http://schemas.microsoft.com/office/drawing/2014/main" id="{23DDAF52-9908-4D1A-8F8D-5362F6569E88}"/>
              </a:ext>
            </a:extLst>
          </p:cNvPr>
          <p:cNvCxnSpPr/>
          <p:nvPr userDrawn="1"/>
        </p:nvCxnSpPr>
        <p:spPr>
          <a:xfrm>
            <a:off x="376918" y="827314"/>
            <a:ext cx="9158184" cy="0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8DF00835-2808-4B67-BC49-AB931EF6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 kern="600" spc="-100" baseline="0">
                <a:solidFill>
                  <a:srgbClr val="1E1ECA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79F908-E54F-4DA6-9E69-375888CB59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444" y="885312"/>
            <a:ext cx="8887354" cy="55621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49263" rtl="0" eaLnBrk="0" latinLnBrk="0" hangingPunct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 lang="ko-KR" altLang="en-US" sz="1600" b="1" kern="0" spc="-70" baseline="0" dirty="0">
                <a:ln w="1270">
                  <a:solidFill>
                    <a:schemeClr val="tx1">
                      <a:lumMod val="65000"/>
                      <a:lumOff val="35000"/>
                      <a:alpha val="11000"/>
                    </a:schemeClr>
                  </a:solidFill>
                </a:ln>
                <a:solidFill>
                  <a:schemeClr val="tx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21D0AF37-6E46-47D9-AA39-2B063A1230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1275" y="410520"/>
            <a:ext cx="3118488" cy="419100"/>
          </a:xfrm>
          <a:prstGeom prst="rect">
            <a:avLst/>
          </a:prstGeom>
        </p:spPr>
        <p:txBody>
          <a:bodyPr vert="horz" lIns="0" tIns="45720" rIns="72000" bIns="45720" rtlCol="0" anchor="ctr" anchorCtr="0">
            <a:noAutofit/>
          </a:bodyPr>
          <a:lstStyle>
            <a:lvl1pPr marL="0" indent="0" algn="r">
              <a:buNone/>
              <a:defRPr lang="ko-KR" altLang="en-US" sz="1400" b="1" kern="400" spc="-20" baseline="0" dirty="0">
                <a:ln w="12700">
                  <a:solidFill>
                    <a:schemeClr val="bg1">
                      <a:lumMod val="85000"/>
                      <a:alpha val="1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</a:lstStyle>
          <a:p>
            <a:pPr lvl="0" algn="r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8BE12761-0D83-4B8A-AABD-27B4F38DFB27}"/>
              </a:ext>
            </a:extLst>
          </p:cNvPr>
          <p:cNvSpPr txBox="1">
            <a:spLocks/>
          </p:cNvSpPr>
          <p:nvPr userDrawn="1"/>
        </p:nvSpPr>
        <p:spPr>
          <a:xfrm>
            <a:off x="3581400" y="6593209"/>
            <a:ext cx="2743200" cy="2838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900" b="0" spc="-20" baseline="0" smtClean="0">
                <a:solidFill>
                  <a:schemeClr val="bg1">
                    <a:lumMod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900" b="0" spc="-20" baseline="0" dirty="0">
              <a:solidFill>
                <a:schemeClr val="bg1">
                  <a:lumMod val="50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619201-7B1B-2D2D-FB21-663C9FB7B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019" y="6548282"/>
            <a:ext cx="1073218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1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">
          <p15:clr>
            <a:srgbClr val="FBAE40"/>
          </p15:clr>
        </p15:guide>
        <p15:guide id="2" pos="5955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0B2A5F-EB33-0B25-9762-466C5ECC9AF9}"/>
              </a:ext>
            </a:extLst>
          </p:cNvPr>
          <p:cNvGrpSpPr/>
          <p:nvPr userDrawn="1"/>
        </p:nvGrpSpPr>
        <p:grpSpPr>
          <a:xfrm>
            <a:off x="-362915" y="-610334"/>
            <a:ext cx="10498479" cy="9317695"/>
            <a:chOff x="207748" y="109715"/>
            <a:chExt cx="14169054" cy="12575434"/>
          </a:xfrm>
        </p:grpSpPr>
        <p:grpSp>
          <p:nvGrpSpPr>
            <p:cNvPr id="8" name="그룹 1001">
              <a:extLst>
                <a:ext uri="{FF2B5EF4-FFF2-40B4-BE49-F238E27FC236}">
                  <a16:creationId xmlns:a16="http://schemas.microsoft.com/office/drawing/2014/main" id="{B6110DB8-FE21-19D8-D63F-9C5ED08DA7D5}"/>
                </a:ext>
              </a:extLst>
            </p:cNvPr>
            <p:cNvGrpSpPr/>
            <p:nvPr userDrawn="1"/>
          </p:nvGrpSpPr>
          <p:grpSpPr>
            <a:xfrm>
              <a:off x="207748" y="109715"/>
              <a:ext cx="8901226" cy="9264791"/>
              <a:chOff x="-1129501" y="-4767912"/>
              <a:chExt cx="13351839" cy="13897187"/>
            </a:xfrm>
          </p:grpSpPr>
          <p:pic>
            <p:nvPicPr>
              <p:cNvPr id="9" name="Object 2">
                <a:extLst>
                  <a:ext uri="{FF2B5EF4-FFF2-40B4-BE49-F238E27FC236}">
                    <a16:creationId xmlns:a16="http://schemas.microsoft.com/office/drawing/2014/main" id="{943DC4A1-6303-2EF2-D1B1-F908FF9F9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129501" y="-4767912"/>
                <a:ext cx="13351839" cy="13897187"/>
              </a:xfrm>
              <a:prstGeom prst="rect">
                <a:avLst/>
              </a:prstGeom>
            </p:spPr>
          </p:pic>
        </p:grpSp>
        <p:grpSp>
          <p:nvGrpSpPr>
            <p:cNvPr id="10" name="그룹 1002">
              <a:extLst>
                <a:ext uri="{FF2B5EF4-FFF2-40B4-BE49-F238E27FC236}">
                  <a16:creationId xmlns:a16="http://schemas.microsoft.com/office/drawing/2014/main" id="{DA62D003-8200-2935-3D58-BAD89CFFC6B4}"/>
                </a:ext>
              </a:extLst>
            </p:cNvPr>
            <p:cNvGrpSpPr/>
            <p:nvPr userDrawn="1"/>
          </p:nvGrpSpPr>
          <p:grpSpPr>
            <a:xfrm>
              <a:off x="6649637" y="4957984"/>
              <a:ext cx="7727165" cy="7727165"/>
              <a:chOff x="8533333" y="2504491"/>
              <a:chExt cx="11590747" cy="11590747"/>
            </a:xfrm>
          </p:grpSpPr>
          <p:pic>
            <p:nvPicPr>
              <p:cNvPr id="11" name="Object 5">
                <a:extLst>
                  <a:ext uri="{FF2B5EF4-FFF2-40B4-BE49-F238E27FC236}">
                    <a16:creationId xmlns:a16="http://schemas.microsoft.com/office/drawing/2014/main" id="{B6E05F69-4880-2824-BA52-6626C41EF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533333" y="2504491"/>
                <a:ext cx="11590747" cy="11590747"/>
              </a:xfrm>
              <a:prstGeom prst="rect">
                <a:avLst/>
              </a:prstGeom>
            </p:spPr>
          </p:pic>
        </p:grpSp>
        <p:grpSp>
          <p:nvGrpSpPr>
            <p:cNvPr id="12" name="그룹 1003">
              <a:extLst>
                <a:ext uri="{FF2B5EF4-FFF2-40B4-BE49-F238E27FC236}">
                  <a16:creationId xmlns:a16="http://schemas.microsoft.com/office/drawing/2014/main" id="{5F46D4A2-3F67-E532-A4A2-421A879F3261}"/>
                </a:ext>
              </a:extLst>
            </p:cNvPr>
            <p:cNvGrpSpPr/>
            <p:nvPr userDrawn="1"/>
          </p:nvGrpSpPr>
          <p:grpSpPr>
            <a:xfrm>
              <a:off x="10262155" y="3783200"/>
              <a:ext cx="2349567" cy="2349567"/>
              <a:chOff x="13952110" y="742315"/>
              <a:chExt cx="3524351" cy="3524351"/>
            </a:xfrm>
          </p:grpSpPr>
          <p:pic>
            <p:nvPicPr>
              <p:cNvPr id="13" name="Object 8">
                <a:extLst>
                  <a:ext uri="{FF2B5EF4-FFF2-40B4-BE49-F238E27FC236}">
                    <a16:creationId xmlns:a16="http://schemas.microsoft.com/office/drawing/2014/main" id="{F39DBE89-9F5D-B4B4-6B1E-4041D3FFC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952110" y="742315"/>
                <a:ext cx="3524351" cy="3524351"/>
              </a:xfrm>
              <a:prstGeom prst="rect">
                <a:avLst/>
              </a:prstGeom>
            </p:spPr>
          </p:pic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9DF0B99-1BB8-24F0-7B6C-309B261B062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39" y="112314"/>
            <a:ext cx="1618715" cy="3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FF388-6422-97A2-18BA-9178CA1DE536}"/>
              </a:ext>
            </a:extLst>
          </p:cNvPr>
          <p:cNvSpPr/>
          <p:nvPr userDrawn="1"/>
        </p:nvSpPr>
        <p:spPr>
          <a:xfrm>
            <a:off x="0" y="2713119"/>
            <a:ext cx="9906000" cy="936000"/>
          </a:xfrm>
          <a:prstGeom prst="rect">
            <a:avLst/>
          </a:prstGeom>
          <a:gradFill flip="none" rotWithShape="1">
            <a:gsLst>
              <a:gs pos="0">
                <a:srgbClr val="8D40FE">
                  <a:alpha val="50000"/>
                  <a:lumMod val="50000"/>
                  <a:lumOff val="50000"/>
                </a:srgbClr>
              </a:gs>
              <a:gs pos="75000">
                <a:srgbClr val="8D40FE"/>
              </a:gs>
              <a:gs pos="25000">
                <a:srgbClr val="8D40FE"/>
              </a:gs>
              <a:gs pos="50000">
                <a:srgbClr val="8D40FE"/>
              </a:gs>
              <a:gs pos="100000">
                <a:srgbClr val="8D40FE">
                  <a:alpha val="50000"/>
                  <a:lumMod val="50000"/>
                  <a:lumOff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" panose="0202060302010102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99F3DE2-9FDC-39B1-18C8-ABA652EE3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800" y="2791827"/>
            <a:ext cx="7518400" cy="787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000" b="1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37A775-BD32-62A1-37E7-8BD894382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3" y="115312"/>
            <a:ext cx="1315707" cy="2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0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C01BAF-1E22-3F3D-FC66-0A9BB3C79E74}"/>
              </a:ext>
            </a:extLst>
          </p:cNvPr>
          <p:cNvSpPr txBox="1"/>
          <p:nvPr/>
        </p:nvSpPr>
        <p:spPr>
          <a:xfrm>
            <a:off x="5642125" y="4320544"/>
            <a:ext cx="3950184" cy="1343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altLang="ko-KR" dirty="0">
                <a:ea typeface="나눔바른고딕OTF" panose="02020603020101020101" pitchFamily="18" charset="-127"/>
              </a:rPr>
              <a:t>EXPERT Track</a:t>
            </a:r>
            <a:r>
              <a:rPr lang="ko-KR" altLang="en-US" dirty="0">
                <a:ea typeface="나눔바른고딕OTF" panose="02020603020101020101" pitchFamily="18" charset="-127"/>
              </a:rPr>
              <a:t> </a:t>
            </a:r>
            <a:r>
              <a:rPr lang="en-US" altLang="ko-KR" dirty="0">
                <a:ea typeface="나눔바른고딕OTF" panose="02020603020101020101" pitchFamily="18" charset="-127"/>
              </a:rPr>
              <a:t>3</a:t>
            </a:r>
            <a:r>
              <a:rPr lang="ko-KR" altLang="en-US" dirty="0">
                <a:ea typeface="나눔바른고딕OTF" panose="02020603020101020101" pitchFamily="18" charset="-127"/>
              </a:rPr>
              <a:t>팀 </a:t>
            </a:r>
            <a:r>
              <a:rPr lang="en-US" altLang="ko-KR" dirty="0">
                <a:ea typeface="나눔바른고딕OTF" panose="02020603020101020101" pitchFamily="18" charset="-127"/>
              </a:rPr>
              <a:t>1</a:t>
            </a:r>
            <a:r>
              <a:rPr lang="ko-KR" altLang="en-US" dirty="0">
                <a:ea typeface="나눔바른고딕OTF" panose="02020603020101020101" pitchFamily="18" charset="-127"/>
              </a:rPr>
              <a:t>조</a:t>
            </a:r>
            <a:endParaRPr lang="en-US" altLang="ko-KR" dirty="0">
              <a:ea typeface="나눔바른고딕OTF" panose="02020603020101020101" pitchFamily="18" charset="-127"/>
            </a:endParaRPr>
          </a:p>
          <a:p>
            <a:pPr algn="r">
              <a:spcBef>
                <a:spcPts val="400"/>
              </a:spcBef>
            </a:pPr>
            <a:r>
              <a:rPr lang="ko-KR" altLang="en-US" sz="1400" dirty="0">
                <a:ea typeface="나눔바른고딕OTF" panose="02020603020101020101" pitchFamily="18" charset="-127"/>
              </a:rPr>
              <a:t>멘토 </a:t>
            </a:r>
            <a:r>
              <a:rPr lang="en-US" altLang="ko-KR" sz="1400" dirty="0">
                <a:ea typeface="나눔바른고딕OTF" panose="02020603020101020101" pitchFamily="18" charset="-127"/>
              </a:rPr>
              <a:t>: </a:t>
            </a:r>
            <a:r>
              <a:rPr lang="ko-KR" altLang="en-US" sz="1400" dirty="0">
                <a:ea typeface="나눔바른고딕OTF" panose="02020603020101020101" pitchFamily="18" charset="-127"/>
              </a:rPr>
              <a:t>이건우님</a:t>
            </a:r>
            <a:endParaRPr lang="en-US" altLang="ko-KR" sz="1400" dirty="0">
              <a:ea typeface="나눔바른고딕OTF" panose="02020603020101020101" pitchFamily="18" charset="-127"/>
            </a:endParaRPr>
          </a:p>
          <a:p>
            <a:pPr algn="r">
              <a:spcBef>
                <a:spcPts val="400"/>
              </a:spcBef>
            </a:pPr>
            <a:endParaRPr lang="en-US" altLang="ko-KR" sz="800" dirty="0">
              <a:ea typeface="나눔바른고딕OTF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400" dirty="0">
                <a:ea typeface="나눔바른고딕OTF" panose="02020603020101020101" pitchFamily="18" charset="-127"/>
              </a:rPr>
              <a:t>멘티</a:t>
            </a:r>
            <a:endParaRPr lang="en-US" altLang="ko-KR" sz="1400" dirty="0">
              <a:ea typeface="나눔바른고딕OTF" panose="02020603020101020101" pitchFamily="18" charset="-127"/>
            </a:endParaRPr>
          </a:p>
          <a:p>
            <a:pPr>
              <a:spcBef>
                <a:spcPts val="400"/>
              </a:spcBef>
            </a:pPr>
            <a:r>
              <a:rPr lang="ko-KR" altLang="en-US" sz="1400" dirty="0">
                <a:ea typeface="나눔바른고딕OTF" panose="02020603020101020101" pitchFamily="18" charset="-127"/>
              </a:rPr>
              <a:t>박현</a:t>
            </a:r>
            <a:r>
              <a:rPr lang="en-US" altLang="ko-KR" sz="1400" dirty="0">
                <a:ea typeface="나눔바른고딕OTF" panose="02020603020101020101" pitchFamily="18" charset="-127"/>
              </a:rPr>
              <a:t>,</a:t>
            </a:r>
            <a:r>
              <a:rPr lang="ko-KR" altLang="en-US" sz="1400" dirty="0">
                <a:ea typeface="나눔바른고딕OTF" panose="02020603020101020101" pitchFamily="18" charset="-127"/>
              </a:rPr>
              <a:t> 송민지</a:t>
            </a:r>
            <a:r>
              <a:rPr lang="en-US" altLang="ko-KR" sz="1400" dirty="0"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ea typeface="나눔바른고딕OTF" panose="02020603020101020101" pitchFamily="18" charset="-127"/>
              </a:rPr>
              <a:t>송지혜</a:t>
            </a:r>
            <a:r>
              <a:rPr lang="en-US" altLang="ko-KR" sz="1400" dirty="0">
                <a:ea typeface="나눔바른고딕OTF" panose="02020603020101020101" pitchFamily="18" charset="-127"/>
              </a:rPr>
              <a:t>, </a:t>
            </a:r>
            <a:r>
              <a:rPr lang="ko-KR" altLang="en-US" sz="1400" dirty="0" err="1">
                <a:ea typeface="나눔바른고딕OTF" panose="02020603020101020101" pitchFamily="18" charset="-127"/>
              </a:rPr>
              <a:t>김연진</a:t>
            </a:r>
            <a:r>
              <a:rPr lang="en-US" altLang="ko-KR" sz="1400" dirty="0"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ea typeface="나눔바른고딕OTF" panose="02020603020101020101" pitchFamily="18" charset="-127"/>
              </a:rPr>
              <a:t>최태일</a:t>
            </a:r>
            <a:endParaRPr lang="en-US" altLang="ko-KR" sz="1400" dirty="0">
              <a:ea typeface="나눔바른고딕OTF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08B6B4-DB90-6A12-61F6-FF60EF0C7509}"/>
              </a:ext>
            </a:extLst>
          </p:cNvPr>
          <p:cNvGrpSpPr/>
          <p:nvPr/>
        </p:nvGrpSpPr>
        <p:grpSpPr>
          <a:xfrm>
            <a:off x="1319716" y="2295525"/>
            <a:ext cx="3448227" cy="584775"/>
            <a:chOff x="1291141" y="2428875"/>
            <a:chExt cx="3448227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4A4DC8-EB29-3D05-83E4-2969A52333C4}"/>
                </a:ext>
              </a:extLst>
            </p:cNvPr>
            <p:cNvSpPr txBox="1"/>
            <p:nvPr/>
          </p:nvSpPr>
          <p:spPr>
            <a:xfrm>
              <a:off x="1603356" y="2428875"/>
              <a:ext cx="28184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altLang="ko-KR" sz="3200" b="1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PBL </a:t>
              </a:r>
              <a:r>
                <a:rPr lang="ko-KR" altLang="en-US" sz="3200" b="1" dirty="0">
                  <a:solidFill>
                    <a:schemeClr val="bg1"/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최종보고서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CE68606-B3AB-36C1-A242-3D2C65D365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1141" y="3000375"/>
              <a:ext cx="3448227" cy="1327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70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파악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FD48FF-861A-4611-5175-3749CAF8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245"/>
            <a:ext cx="9779000" cy="49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4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포맷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62F37-9672-A504-69E7-34EF67B1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362"/>
            <a:ext cx="9906000" cy="50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9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6F5B1-DB34-F57D-9C44-42EE2C3D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3" y="1134864"/>
            <a:ext cx="9307859" cy="45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A251C0-FE5B-E551-0B56-891C1474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3" y="1372716"/>
            <a:ext cx="9137960" cy="45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F61836-E810-5379-3D14-B9ACA284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88347"/>
            <a:ext cx="9204963" cy="462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25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8308F0-0D6B-B3B7-04F2-7CD263918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6" y="1354665"/>
            <a:ext cx="9195977" cy="374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1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95B692-338A-4A7C-1F31-AD2BB5EF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" y="1286933"/>
            <a:ext cx="9090691" cy="44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6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49AC1A-4B2D-C4EE-EE4C-F87DC3254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2" y="1341017"/>
            <a:ext cx="9137961" cy="43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7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7A8DE537-EE43-4779-944B-A681A16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데이터 탐색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02C7E9-A052-1B7A-4AEB-8BDCF38CB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02" y="1248644"/>
            <a:ext cx="9137961" cy="45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9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5E47B3-8F2A-A505-4CA2-73BFDE734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Ⅳ. </a:t>
            </a:r>
            <a:r>
              <a:rPr lang="ko-KR" altLang="en-US" dirty="0"/>
              <a:t>활용 방안</a:t>
            </a:r>
          </a:p>
        </p:txBody>
      </p:sp>
    </p:spTree>
    <p:extLst>
      <p:ext uri="{BB962C8B-B14F-4D97-AF65-F5344CB8AC3E}">
        <p14:creationId xmlns:p14="http://schemas.microsoft.com/office/powerpoint/2010/main" val="17594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11C2A4-19E5-4F45-A148-15965D431038}"/>
              </a:ext>
            </a:extLst>
          </p:cNvPr>
          <p:cNvSpPr/>
          <p:nvPr/>
        </p:nvSpPr>
        <p:spPr>
          <a:xfrm>
            <a:off x="3426000" y="0"/>
            <a:ext cx="6480000" cy="6858000"/>
          </a:xfrm>
          <a:prstGeom prst="rect">
            <a:avLst/>
          </a:prstGeom>
          <a:solidFill>
            <a:srgbClr val="A86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96026-DE43-45E5-B9E0-BD3E3DB62BC6}"/>
              </a:ext>
            </a:extLst>
          </p:cNvPr>
          <p:cNvSpPr txBox="1"/>
          <p:nvPr/>
        </p:nvSpPr>
        <p:spPr>
          <a:xfrm>
            <a:off x="529785" y="1209272"/>
            <a:ext cx="236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8D40F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Contents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8D40FE"/>
              </a:solidFill>
              <a:effectLst/>
              <a:uLnTx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EB197-B018-4F65-BD2B-7EC3C5B1297C}"/>
              </a:ext>
            </a:extLst>
          </p:cNvPr>
          <p:cNvSpPr txBox="1"/>
          <p:nvPr/>
        </p:nvSpPr>
        <p:spPr>
          <a:xfrm>
            <a:off x="4077298" y="1563215"/>
            <a:ext cx="2999539" cy="3432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추진 배경</a:t>
            </a:r>
          </a:p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문제 정의</a:t>
            </a:r>
          </a:p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데이터 분석 결과</a:t>
            </a:r>
          </a:p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활용 방안</a:t>
            </a:r>
            <a:endParaRPr kumimoji="0" lang="en-US" altLang="ko-KR" sz="2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OTF" panose="02020603020101020101" pitchFamily="18" charset="-127"/>
              <a:ea typeface="나눔바른고딕OTF" panose="02020603020101020101" pitchFamily="18" charset="-127"/>
              <a:cs typeface="+mn-cs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인턴십</a:t>
            </a:r>
            <a:r>
              <a:rPr kumimoji="0" lang="en-US" altLang="ko-KR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 </a:t>
            </a: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OTF" panose="02020603020101020101" pitchFamily="18" charset="-127"/>
                <a:ea typeface="나눔바른고딕OTF" panose="02020603020101020101" pitchFamily="18" charset="-127"/>
                <a:cs typeface="+mn-cs"/>
              </a:rPr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5428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Ⅳ. </a:t>
            </a:r>
            <a:r>
              <a:rPr lang="ko-KR" altLang="en-US" dirty="0"/>
              <a:t>활용 방안</a:t>
            </a:r>
            <a:endParaRPr lang="en-US" altLang="ko-KR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F55BD4C3-A71E-44A1-A4E5-D9D8154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활용방안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A0790D-D23D-7207-50B4-B69D39852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3" y="1261533"/>
            <a:ext cx="9095408" cy="45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8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Ⅳ. </a:t>
            </a:r>
            <a:r>
              <a:rPr lang="ko-KR" altLang="en-US" dirty="0"/>
              <a:t>활용 방안</a:t>
            </a:r>
            <a:endParaRPr lang="en-US" altLang="ko-KR" dirty="0"/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F55BD4C3-A71E-44A1-A4E5-D9D8154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활용방안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62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012E54-C4C8-C9EB-2F6D-E817A377E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Ⅴ. </a:t>
            </a:r>
            <a:r>
              <a:rPr lang="ko-KR" altLang="en-US" dirty="0"/>
              <a:t>인턴십 소감</a:t>
            </a:r>
          </a:p>
        </p:txBody>
      </p:sp>
    </p:spTree>
    <p:extLst>
      <p:ext uri="{BB962C8B-B14F-4D97-AF65-F5344CB8AC3E}">
        <p14:creationId xmlns:p14="http://schemas.microsoft.com/office/powerpoint/2010/main" val="224426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5570C9-C62B-E15C-3734-83066CE4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23" y="978503"/>
            <a:ext cx="8887354" cy="5477713"/>
          </a:xfrm>
        </p:spPr>
        <p:txBody>
          <a:bodyPr/>
          <a:lstStyle/>
          <a:p>
            <a:endParaRPr lang="en-US" altLang="ko-KR" sz="1200" b="0" dirty="0">
              <a:latin typeface="+mn-ea"/>
            </a:endParaRPr>
          </a:p>
          <a:p>
            <a:endParaRPr lang="en-US" altLang="ko-KR" sz="1200" b="0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C81876-EA4B-3975-7857-B61DA366D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Ⅴ. </a:t>
            </a:r>
            <a:r>
              <a:rPr lang="ko-KR" altLang="en-US" dirty="0"/>
              <a:t>인턴십 소감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61C94-5893-097A-76ED-A61389471875}"/>
              </a:ext>
            </a:extLst>
          </p:cNvPr>
          <p:cNvSpPr txBox="1"/>
          <p:nvPr/>
        </p:nvSpPr>
        <p:spPr>
          <a:xfrm>
            <a:off x="385234" y="1390163"/>
            <a:ext cx="44576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이번 </a:t>
            </a:r>
            <a:r>
              <a:rPr lang="ko-KR" altLang="en-US" sz="1200" dirty="0" err="1"/>
              <a:t>Remote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Internship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Program을</a:t>
            </a:r>
            <a:r>
              <a:rPr lang="ko-KR" altLang="en-US" sz="1200" dirty="0"/>
              <a:t> 통해 익숙하지 않은 데이터 분석 분야에 대해 접해볼 수 있었다는 점에서 의의가 깊은 활동이었습니다. 팀원들과 PBL 프로세스를 따라 데이터 분석을 구체화 </a:t>
            </a:r>
            <a:r>
              <a:rPr lang="ko-KR" altLang="en-US" sz="1200" dirty="0" err="1"/>
              <a:t>해나가는</a:t>
            </a:r>
            <a:r>
              <a:rPr lang="ko-KR" altLang="en-US" sz="1200" dirty="0"/>
              <a:t> 과정에서 다양한 툴을 사용해볼 수 있었고, 더 나아가 처음 사용해보는 툴에도 익숙해질 수 있는 계기가 되었습니다.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EA16E-7A94-39FE-4972-90896284528B}"/>
              </a:ext>
            </a:extLst>
          </p:cNvPr>
          <p:cNvSpPr txBox="1"/>
          <p:nvPr/>
        </p:nvSpPr>
        <p:spPr>
          <a:xfrm>
            <a:off x="385234" y="11372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ko-KR" altLang="en-US" sz="1200" b="1" dirty="0">
                <a:solidFill>
                  <a:srgbClr val="1E1ECA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송민지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4EFEA-4E52-D188-1A1A-9462828FFFBF}"/>
              </a:ext>
            </a:extLst>
          </p:cNvPr>
          <p:cNvSpPr txBox="1"/>
          <p:nvPr/>
        </p:nvSpPr>
        <p:spPr>
          <a:xfrm>
            <a:off x="385234" y="2587647"/>
            <a:ext cx="42968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Remote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Internship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program을</a:t>
            </a:r>
            <a:r>
              <a:rPr lang="ko-KR" altLang="en-US" sz="1200" dirty="0"/>
              <a:t> 통해 쉽게 배우지 못했던 데이터 분석 교육을 들으며 데이터 역량을 키울 수 있는 기회가 되었습니다.</a:t>
            </a:r>
          </a:p>
          <a:p>
            <a:r>
              <a:rPr lang="ko-KR" altLang="en-US" sz="1200" dirty="0"/>
              <a:t>조별 프로젝트를 진행하며, 실제로 엑셀과 </a:t>
            </a:r>
            <a:r>
              <a:rPr lang="ko-KR" altLang="en-US" sz="1200" dirty="0" err="1"/>
              <a:t>파이썬을</a:t>
            </a:r>
            <a:r>
              <a:rPr lang="ko-KR" altLang="en-US" sz="1200" dirty="0"/>
              <a:t> 이용해 데이터를 분석하고 조원들끼리 의견을 수렴하며 새로운 경험을 하게 되었고 부족했던 엑셀, 파이썬 활용능력 향상에도 큰 도움이 되었습니다.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2D8A2-06F4-BABF-5B42-033CE315E397}"/>
              </a:ext>
            </a:extLst>
          </p:cNvPr>
          <p:cNvSpPr txBox="1"/>
          <p:nvPr/>
        </p:nvSpPr>
        <p:spPr>
          <a:xfrm>
            <a:off x="385234" y="241928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ko-KR" altLang="en-US" sz="1200" b="1" dirty="0">
                <a:solidFill>
                  <a:srgbClr val="1E1ECA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최태일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4CE81-D019-FA60-AB8A-E4C290ECCB2B}"/>
              </a:ext>
            </a:extLst>
          </p:cNvPr>
          <p:cNvSpPr txBox="1"/>
          <p:nvPr/>
        </p:nvSpPr>
        <p:spPr>
          <a:xfrm>
            <a:off x="385233" y="4262486"/>
            <a:ext cx="42968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DT역량</a:t>
            </a:r>
            <a:r>
              <a:rPr lang="ko-KR" altLang="en-US" sz="1200" dirty="0"/>
              <a:t> 증진이라는 본 프로그램 취지에 알맞게 실제 직장 내 직무에 기초한 업무를 체험할 수 있도록 구성된 커리큘럼을 따라 열심히 공부할 수 있었습니다. 메타버스를 통해 멘토링을 받고 </a:t>
            </a:r>
            <a:r>
              <a:rPr lang="ko-KR" altLang="en-US" sz="1200" dirty="0" err="1"/>
              <a:t>PBL발표를</a:t>
            </a:r>
            <a:r>
              <a:rPr lang="ko-KR" altLang="en-US" sz="1200" dirty="0"/>
              <a:t> 진행해보는 등 온라인 가상공간과 러닝플랫폼을 통하여 학습 효율을 높일 수 있었고, 관련 전공 여부와 상관없이 데이터 분석과 마케팅, 통계와 프로그래밍까지 넓은 부분을 아우르는 영역에서 교육과 서적 등 아낌없이 제공해주신 덕에 어렵지 않게 수료까지 따라올 수 있었던 것 같습니다.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943B9-950C-6B60-4727-06E0F17C62AC}"/>
              </a:ext>
            </a:extLst>
          </p:cNvPr>
          <p:cNvSpPr txBox="1"/>
          <p:nvPr/>
        </p:nvSpPr>
        <p:spPr>
          <a:xfrm>
            <a:off x="385234" y="398548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ko-KR" altLang="en-US" sz="1200" b="1" dirty="0">
                <a:solidFill>
                  <a:srgbClr val="1E1ECA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송지혜</a:t>
            </a:r>
            <a:endParaRPr lang="en-US" altLang="ko-KR" sz="1200" b="1" dirty="0">
              <a:solidFill>
                <a:srgbClr val="1E1ECA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DEC15-7E2D-8D40-04CF-F7C7E3196D3C}"/>
              </a:ext>
            </a:extLst>
          </p:cNvPr>
          <p:cNvSpPr txBox="1"/>
          <p:nvPr/>
        </p:nvSpPr>
        <p:spPr>
          <a:xfrm>
            <a:off x="4842933" y="1390162"/>
            <a:ext cx="4953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인턴십에서 한 조와 </a:t>
            </a:r>
            <a:r>
              <a:rPr lang="ko-KR" altLang="en-US" sz="1200" dirty="0" err="1"/>
              <a:t>팀별내에</a:t>
            </a:r>
            <a:r>
              <a:rPr lang="ko-KR" altLang="en-US" sz="1200" dirty="0"/>
              <a:t> 멘토님과 조원들의 도움을 받으면서 데이터 </a:t>
            </a:r>
            <a:r>
              <a:rPr lang="ko-KR" altLang="en-US" sz="1200" dirty="0" err="1"/>
              <a:t>사이언티스트로</a:t>
            </a:r>
            <a:r>
              <a:rPr lang="ko-KR" altLang="en-US" sz="1200" dirty="0"/>
              <a:t> 엄청나게 성장한 것 같습니다 파이썬 프로그래밍과 상황 별 데이터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기술을 통해 다양한 데이터 분석 방법을 습득할 수 있었고 </a:t>
            </a:r>
            <a:r>
              <a:rPr lang="ko-KR" altLang="en-US" sz="1200" dirty="0" err="1"/>
              <a:t>웰컴키트와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북러닝</a:t>
            </a:r>
            <a:r>
              <a:rPr lang="ko-KR" altLang="en-US" sz="1200" dirty="0"/>
              <a:t>, 이벤트 등 아낌없는 지원 또한 성장에 큰 도움이 되어 감사했습니다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17749-AFD5-9496-FB85-8C152C2278DB}"/>
              </a:ext>
            </a:extLst>
          </p:cNvPr>
          <p:cNvSpPr txBox="1"/>
          <p:nvPr/>
        </p:nvSpPr>
        <p:spPr>
          <a:xfrm>
            <a:off x="4875431" y="11372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ko-KR" altLang="en-US" sz="1200" b="1" dirty="0" err="1">
                <a:solidFill>
                  <a:srgbClr val="1E1ECA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김연진</a:t>
            </a:r>
            <a:endParaRPr lang="ko-KR" altLang="en-US" sz="1200" b="1" dirty="0">
              <a:solidFill>
                <a:srgbClr val="1E1ECA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19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4C137B-F8D5-1233-39A2-617EDBC1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Executive Summary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9064CA2-8888-9612-323E-C1016FF0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26345"/>
              </p:ext>
            </p:extLst>
          </p:nvPr>
        </p:nvGraphicFramePr>
        <p:xfrm>
          <a:off x="471000" y="1007387"/>
          <a:ext cx="8964000" cy="5054746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04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이직교육과정 합격자현황 데이터를 이용한 홍보 전략 수립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8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우선적인 목적은 지원자 특성과 합격자 특성을 파악해서 구직자들에게 이직교육과정에 대해서 효율적으로 홍보를 하는 것이고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최종적인 목적은 효율적인 홍보를 위한 홍보 전략을 수립 하는 것이다</a:t>
                      </a:r>
                      <a:r>
                        <a:rPr lang="en-US" altLang="ko-KR" sz="1100" b="0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  <a:p>
                      <a:pPr marL="0" indent="0" algn="l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100" b="0" kern="1200" spc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지원자들의 특성을 분석한 결과를 반영한 홍보전략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고려할 특성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연령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직군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재직 연차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분석 방식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EDA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를 통해 패턴과 상관관계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홍보 방향성 파악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시각화 도구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그래프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도표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요약통계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홍보 도구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지원자들에 대한 정보가 수집되면 데이터를 바탕으로 합격 여부 예측 프로그램 구현</a:t>
                      </a:r>
                      <a:endParaRPr lang="en-US" altLang="ko-KR" sz="1100" b="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07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</a:t>
                      </a:r>
                      <a:r>
                        <a:rPr kumimoji="0" lang="en-US" altLang="ko-KR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</a:t>
                      </a: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정의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지원자 특성과 합격자 특성을 파악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marR="0" lvl="0" indent="-17145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가장 효율적인 홍보 전략 수립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marR="0" lvl="0" indent="-17145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홍보 수단으로서 적합한 데이터 선정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171450" marR="0" lvl="0" indent="-171450" algn="l" defTabSz="91397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홍보 할 주요 타겟 설정 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4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 데이터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주요 데이터 서식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엑셀 데이터 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분석 방식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EDA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를 통해 패턴과 상관 관계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홍보 방향성 파악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시각화 도구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그래프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도표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요약통계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홍보 도구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지원자들에 대한 정보가 수집되면 데이터를 바탕으로 합격 여부 예측 프로그램 구현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사용할 알고리즘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사례기반 학습법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k-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최근접 이웃 알고리즘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687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결과 및 활용방안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대학교 졸업 이상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현재 재직자와 재취업희망자를 대상으로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특히 재취업희망자는 재직여부 합격률로 강조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전문직 서비스직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운영 및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CS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관리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영업관리직 등 직무들이 다른 직무에 비해 경쟁에 유리함을 강조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- </a:t>
                      </a:r>
                      <a:r>
                        <a:rPr lang="en-US" altLang="ko-KR" sz="1100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7</a:t>
                      </a:r>
                      <a:r>
                        <a:rPr lang="ko-KR" altLang="en-US" sz="1100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년 이상 재직자나 미취업자들은 제외한 다양한 재직 연차 지원자들에게 홍보</a:t>
                      </a:r>
                      <a:endParaRPr lang="en-US" altLang="ko-KR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sym typeface="Wingdings"/>
                      </a:endParaRPr>
                    </a:p>
                    <a:p>
                      <a:pPr algn="l" defTabSz="91397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sym typeface="Wingdings"/>
                        </a:rPr>
                        <a:t>- </a:t>
                      </a:r>
                      <a:r>
                        <a:rPr lang="ko-KR" altLang="en-US" sz="1100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sym typeface="Wingdings"/>
                        </a:rPr>
                        <a:t>위를 만족하는 군집을 이용해 합격 예측 프로그램 실현 가능</a:t>
                      </a:r>
                      <a:endParaRPr lang="en-US" altLang="ko-KR" sz="1100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3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D34EB3-35C0-49A3-41AE-4BA8614798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추진 배경</a:t>
            </a:r>
          </a:p>
        </p:txBody>
      </p:sp>
    </p:spTree>
    <p:extLst>
      <p:ext uri="{BB962C8B-B14F-4D97-AF65-F5344CB8AC3E}">
        <p14:creationId xmlns:p14="http://schemas.microsoft.com/office/powerpoint/2010/main" val="115436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F87A17-0247-AED1-E80E-E6DFAF9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이직교육과정 데이터셋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추진 배경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F235E7-A1BB-0B4F-A4D4-3D4EEB160B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12205" r="1537" b="18320"/>
          <a:stretch/>
        </p:blipFill>
        <p:spPr>
          <a:xfrm>
            <a:off x="681318" y="1595717"/>
            <a:ext cx="8686800" cy="35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0F87A17-0247-AED1-E80E-E6DFAF9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이직교육과정 데이터셋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 dirty="0"/>
              <a:t>추진 배경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82EFF-B66F-CBDB-2080-03EB9DC19354}"/>
              </a:ext>
            </a:extLst>
          </p:cNvPr>
          <p:cNvSpPr txBox="1"/>
          <p:nvPr/>
        </p:nvSpPr>
        <p:spPr>
          <a:xfrm>
            <a:off x="371803" y="1512206"/>
            <a:ext cx="4953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추진배경</a:t>
            </a: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사무국에서 제공하는 일곱가지 데이터셋 중 조원들간 투표를 통해 원하는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데이터셋을 3가지로 압축 및 우선순위를 선정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조원 투표 결과</a:t>
            </a:r>
            <a:r>
              <a:rPr lang="en-US" altLang="ko-KR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득표 순서</a:t>
            </a:r>
            <a:r>
              <a:rPr lang="en-US" altLang="ko-KR" dirty="0">
                <a:solidFill>
                  <a:srgbClr val="0000F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dirty="0">
              <a:solidFill>
                <a:srgbClr val="0000F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이직교육과정 합격자현황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소상공인시장 진흥공단 상가(상권) 정보</a:t>
            </a: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제과점 영업 현황</a:t>
            </a:r>
          </a:p>
        </p:txBody>
      </p:sp>
    </p:spTree>
    <p:extLst>
      <p:ext uri="{BB962C8B-B14F-4D97-AF65-F5344CB8AC3E}">
        <p14:creationId xmlns:p14="http://schemas.microsoft.com/office/powerpoint/2010/main" val="21071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91B109-C2EB-A049-4D0E-871E9E549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Ⅱ. </a:t>
            </a:r>
            <a:r>
              <a:rPr lang="ko-KR" altLang="en-US" dirty="0"/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20152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F5ADA8-ADE6-8F65-8FA5-22D830189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Ⅱ. </a:t>
            </a:r>
            <a:r>
              <a:rPr lang="ko-KR" altLang="en-US" dirty="0"/>
              <a:t>문제 정의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DE89E278-BF30-4296-B05F-3E123778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03" y="401784"/>
            <a:ext cx="5044176" cy="354223"/>
          </a:xfrm>
        </p:spPr>
        <p:txBody>
          <a:bodyPr/>
          <a:lstStyle/>
          <a:p>
            <a:r>
              <a:rPr lang="ko-KR" altLang="en-US" dirty="0"/>
              <a:t>문제정의서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8F038D-2E68-17E8-3CF6-5C9D1597B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493"/>
            <a:ext cx="9906000" cy="52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4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B37BC03-4F88-5DFB-9AA1-A71DCC0DF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Ⅲ. </a:t>
            </a:r>
            <a:r>
              <a:rPr lang="ko-KR" altLang="en-US" dirty="0"/>
              <a:t>데이터 분석 결과</a:t>
            </a:r>
          </a:p>
        </p:txBody>
      </p:sp>
    </p:spTree>
    <p:extLst>
      <p:ext uri="{BB962C8B-B14F-4D97-AF65-F5344CB8AC3E}">
        <p14:creationId xmlns:p14="http://schemas.microsoft.com/office/powerpoint/2010/main" val="23470908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spcBef>
            <a:spcPts val="400"/>
          </a:spcBef>
          <a:defRPr sz="1200" smtClean="0">
            <a:solidFill>
              <a:schemeClr val="tx1">
                <a:lumMod val="65000"/>
                <a:lumOff val="35000"/>
              </a:schemeClr>
            </a:solidFill>
            <a:latin typeface="나눔바른고딕OTF" panose="02020603020101020101" pitchFamily="18" charset="-127"/>
            <a:ea typeface="나눔바른고딕OTF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637</Words>
  <Application>Microsoft Office PowerPoint</Application>
  <PresentationFormat>A4 용지(210x297mm)</PresentationFormat>
  <Paragraphs>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나눔바른고딕</vt:lpstr>
      <vt:lpstr>나눔바른고딕OTF</vt:lpstr>
      <vt:lpstr>맑은 고딕</vt:lpstr>
      <vt:lpstr>휴먼모음T</vt:lpstr>
      <vt:lpstr>Arial</vt:lpstr>
      <vt:lpstr>Calibri</vt:lpstr>
      <vt:lpstr>Wingdings</vt:lpstr>
      <vt:lpstr>1_Office 테마</vt:lpstr>
      <vt:lpstr>PowerPoint 프레젠테이션</vt:lpstr>
      <vt:lpstr>PowerPoint 프레젠테이션</vt:lpstr>
      <vt:lpstr>Executive Summary</vt:lpstr>
      <vt:lpstr>PowerPoint 프레젠테이션</vt:lpstr>
      <vt:lpstr>이직교육과정 데이터셋</vt:lpstr>
      <vt:lpstr>이직교육과정 데이터셋</vt:lpstr>
      <vt:lpstr>PowerPoint 프레젠테이션</vt:lpstr>
      <vt:lpstr>문제정의서</vt:lpstr>
      <vt:lpstr>PowerPoint 프레젠테이션</vt:lpstr>
      <vt:lpstr>데이터 파악</vt:lpstr>
      <vt:lpstr>데이터 포맷</vt:lpstr>
      <vt:lpstr>데이터 탐색</vt:lpstr>
      <vt:lpstr>데이터 탐색</vt:lpstr>
      <vt:lpstr>데이터 탐색</vt:lpstr>
      <vt:lpstr>데이터 탐색</vt:lpstr>
      <vt:lpstr>데이터 탐색</vt:lpstr>
      <vt:lpstr>데이터 탐색</vt:lpstr>
      <vt:lpstr>데이터 탐색</vt:lpstr>
      <vt:lpstr>PowerPoint 프레젠테이션</vt:lpstr>
      <vt:lpstr>활용방안 - 1</vt:lpstr>
      <vt:lpstr>활용방안 - 2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이지후</dc:creator>
  <cp:lastModifiedBy>Minji</cp:lastModifiedBy>
  <cp:revision>275</cp:revision>
  <cp:lastPrinted>2018-11-06T06:32:05Z</cp:lastPrinted>
  <dcterms:created xsi:type="dcterms:W3CDTF">2016-11-21T04:22:34Z</dcterms:created>
  <dcterms:modified xsi:type="dcterms:W3CDTF">2022-11-16T13:25:53Z</dcterms:modified>
</cp:coreProperties>
</file>