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6" r:id="rId18"/>
    <p:sldId id="277" r:id="rId19"/>
    <p:sldId id="271" r:id="rId20"/>
    <p:sldId id="275" r:id="rId21"/>
    <p:sldId id="272" r:id="rId22"/>
    <p:sldId id="273" r:id="rId23"/>
    <p:sldId id="274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c10377790_7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dc10377790_7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c10377790_5_1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dc10377790_5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c10377790_5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c10377790_5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c10377790_5_1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dc10377790_5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054aeebbd_5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e054aeebbd_5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c10377790_7_1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dc10377790_7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c10377790_7_1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dc10377790_7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e054aeebbd_3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ge054aeebbd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e054aeebbd_3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ge054aeebbd_3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c10377790_7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gdc10377790_7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e054aeebbd_3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ge054aeebbd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c10377790_14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dc10377790_1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c10377790_7_2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gdc10377790_7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e054aeebbd_3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ge054aeebbd_3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e054aeebbd_5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ge054aeebbd_5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dc10377790_7_2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gdc10377790_7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e054aeebbd_6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ge054aeebbd_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c10377790_7_2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gdc10377790_7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e054aeebbd_5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ge054aeebbd_5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e054aeebbd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ge054aeebb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dc10377790_7_2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gdc10377790_7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e054aeebbd_5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ge054aeebbd_5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c10377790_7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dc10377790_7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dc10377790_7_2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gdc10377790_7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c10377790_7_2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gdc10377790_7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dc10377790_14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gdc10377790_14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c10377790_7_1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dc10377790_7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c10377790_12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dc10377790_1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c10377790_12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dc10377790_1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c10377790_7_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dc10377790_7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c10377790_5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dc10377790_5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c10377790_5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dc10377790_5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286624" y="4879181"/>
            <a:ext cx="1804822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6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youtu.be/YBwd2qo4Yec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5"/>
          <p:cNvPicPr preferRelativeResize="0"/>
          <p:nvPr/>
        </p:nvPicPr>
        <p:blipFill rotWithShape="1">
          <a:blip r:embed="rId3">
            <a:alphaModFix/>
          </a:blip>
          <a:srcRect t="7812" b="7813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/>
        </p:nvSpPr>
        <p:spPr>
          <a:xfrm>
            <a:off x="76200" y="118589"/>
            <a:ext cx="1002920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자바프로그래밍</a:t>
            </a:r>
            <a:endParaRPr sz="1100"/>
          </a:p>
        </p:txBody>
      </p:sp>
      <p:cxnSp>
        <p:nvCxnSpPr>
          <p:cNvPr id="132" name="Google Shape;132;p25"/>
          <p:cNvCxnSpPr/>
          <p:nvPr/>
        </p:nvCxnSpPr>
        <p:spPr>
          <a:xfrm>
            <a:off x="104775" y="368472"/>
            <a:ext cx="14954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3" name="Google Shape;133;p25"/>
          <p:cNvSpPr txBox="1"/>
          <p:nvPr/>
        </p:nvSpPr>
        <p:spPr>
          <a:xfrm>
            <a:off x="7286624" y="4879181"/>
            <a:ext cx="1804822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5" descr="텍스트, 클립아트이(가) 표시된 사진&#10;&#10;자동 생성된 설명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7784311" y="4369612"/>
            <a:ext cx="1143099" cy="5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/>
          <p:nvPr/>
        </p:nvSpPr>
        <p:spPr>
          <a:xfrm>
            <a:off x="-33812" y="-2234"/>
            <a:ext cx="9177811" cy="5143500"/>
          </a:xfrm>
          <a:prstGeom prst="rect">
            <a:avLst/>
          </a:prstGeom>
          <a:solidFill>
            <a:srgbClr val="171616">
              <a:alpha val="8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893001" y="1662400"/>
            <a:ext cx="73242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100" b="1">
                <a:solidFill>
                  <a:srgbClr val="B1ADAD"/>
                </a:solidFill>
              </a:rPr>
              <a:t>WRITE YOUR PLAN</a:t>
            </a:r>
            <a:endParaRPr sz="4100" b="1">
              <a:solidFill>
                <a:srgbClr val="B1ADAD"/>
              </a:solidFill>
            </a:endParaRPr>
          </a:p>
        </p:txBody>
      </p:sp>
      <p:sp>
        <p:nvSpPr>
          <p:cNvPr id="137" name="Google Shape;137;p25"/>
          <p:cNvSpPr txBox="1"/>
          <p:nvPr/>
        </p:nvSpPr>
        <p:spPr>
          <a:xfrm flipH="1">
            <a:off x="3683798" y="2851457"/>
            <a:ext cx="174450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B1ADAD"/>
                </a:solidFill>
                <a:latin typeface="Arial"/>
                <a:ea typeface="Arial"/>
                <a:cs typeface="Arial"/>
                <a:sym typeface="Arial"/>
              </a:rPr>
              <a:t>&lt;2조&gt;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1ADAD"/>
                </a:solidFill>
                <a:latin typeface="Arial"/>
                <a:ea typeface="Arial"/>
                <a:cs typeface="Arial"/>
                <a:sym typeface="Arial"/>
              </a:rPr>
              <a:t>2020116416 강재혁</a:t>
            </a:r>
            <a:endParaRPr sz="1200">
              <a:solidFill>
                <a:srgbClr val="B1ADA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1ADAD"/>
                </a:solidFill>
                <a:latin typeface="Arial"/>
                <a:ea typeface="Arial"/>
                <a:cs typeface="Arial"/>
                <a:sym typeface="Arial"/>
              </a:rPr>
              <a:t>2020112099 송민지</a:t>
            </a:r>
            <a:endParaRPr sz="1200">
              <a:solidFill>
                <a:srgbClr val="B1ADA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1ADAD"/>
                </a:solidFill>
                <a:latin typeface="Arial"/>
                <a:ea typeface="Arial"/>
                <a:cs typeface="Arial"/>
                <a:sym typeface="Arial"/>
              </a:rPr>
              <a:t>2020114968 유우석</a:t>
            </a:r>
            <a:endParaRPr sz="1200">
              <a:solidFill>
                <a:srgbClr val="B1ADA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1ADAD"/>
                </a:solidFill>
                <a:latin typeface="Arial"/>
                <a:ea typeface="Arial"/>
                <a:cs typeface="Arial"/>
                <a:sym typeface="Arial"/>
              </a:rPr>
              <a:t>2020116737 한재준</a:t>
            </a:r>
            <a:endParaRPr sz="1200">
              <a:solidFill>
                <a:srgbClr val="B1AD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/>
          <p:nvPr/>
        </p:nvSpPr>
        <p:spPr>
          <a:xfrm>
            <a:off x="0" y="0"/>
            <a:ext cx="9144000" cy="12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3" name="Google Shape;283;p34"/>
          <p:cNvCxnSpPr/>
          <p:nvPr/>
        </p:nvCxnSpPr>
        <p:spPr>
          <a:xfrm>
            <a:off x="104775" y="368472"/>
            <a:ext cx="1495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4" name="Google Shape;284;p34"/>
          <p:cNvSpPr txBox="1"/>
          <p:nvPr/>
        </p:nvSpPr>
        <p:spPr>
          <a:xfrm>
            <a:off x="76200" y="118600"/>
            <a:ext cx="160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자바프로그래밍</a:t>
            </a:r>
            <a:endParaRPr sz="1100"/>
          </a:p>
        </p:txBody>
      </p:sp>
      <p:sp>
        <p:nvSpPr>
          <p:cNvPr id="285" name="Google Shape;285;p34"/>
          <p:cNvSpPr txBox="1"/>
          <p:nvPr/>
        </p:nvSpPr>
        <p:spPr>
          <a:xfrm>
            <a:off x="1697905" y="483800"/>
            <a:ext cx="30312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구현 내용 </a:t>
            </a:r>
            <a:r>
              <a:rPr lang="ko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" sz="1200">
                <a:solidFill>
                  <a:schemeClr val="accent4"/>
                </a:solidFill>
              </a:rPr>
              <a:t>기존</a:t>
            </a:r>
            <a:r>
              <a:rPr lang="ko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1200">
                <a:solidFill>
                  <a:schemeClr val="accent4"/>
                </a:solidFill>
              </a:rPr>
              <a:t>목표 (Cont)</a:t>
            </a:r>
            <a:endParaRPr sz="23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4"/>
          <p:cNvSpPr txBox="1"/>
          <p:nvPr/>
        </p:nvSpPr>
        <p:spPr>
          <a:xfrm>
            <a:off x="686113" y="4132922"/>
            <a:ext cx="4941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일주일 치 일정을 입력 받을 창 띄우기(각 요일-카테고리, 내용, 시간) 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34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 amt="85000"/>
          </a:blip>
          <a:srcRect/>
          <a:stretch/>
        </p:blipFill>
        <p:spPr>
          <a:xfrm>
            <a:off x="7784311" y="4369612"/>
            <a:ext cx="1143099" cy="57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8" name="Google Shape;288;p34"/>
          <p:cNvGrpSpPr/>
          <p:nvPr/>
        </p:nvGrpSpPr>
        <p:grpSpPr>
          <a:xfrm>
            <a:off x="314010" y="1447178"/>
            <a:ext cx="291600" cy="3448125"/>
            <a:chOff x="1527993" y="1778000"/>
            <a:chExt cx="388800" cy="4597500"/>
          </a:xfrm>
        </p:grpSpPr>
        <p:cxnSp>
          <p:nvCxnSpPr>
            <p:cNvPr id="289" name="Google Shape;289;p34"/>
            <p:cNvCxnSpPr/>
            <p:nvPr/>
          </p:nvCxnSpPr>
          <p:spPr>
            <a:xfrm>
              <a:off x="1714500" y="1778000"/>
              <a:ext cx="0" cy="4597500"/>
            </a:xfrm>
            <a:prstGeom prst="straightConnector1">
              <a:avLst/>
            </a:prstGeom>
            <a:noFill/>
            <a:ln w="9525" cap="flat" cmpd="sng">
              <a:solidFill>
                <a:srgbClr val="A19F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90" name="Google Shape;290;p34"/>
            <p:cNvSpPr/>
            <p:nvPr/>
          </p:nvSpPr>
          <p:spPr>
            <a:xfrm>
              <a:off x="1527993" y="5333929"/>
              <a:ext cx="388800" cy="388800"/>
            </a:xfrm>
            <a:prstGeom prst="ellipse">
              <a:avLst/>
            </a:prstGeom>
            <a:solidFill>
              <a:srgbClr val="FBFBFB"/>
            </a:solidFill>
            <a:ln w="1016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1" name="Google Shape;29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775" y="1575975"/>
            <a:ext cx="3642606" cy="24417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2" name="Google Shape;29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9275" y="1552175"/>
            <a:ext cx="3706849" cy="24893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93" name="Google Shape;293;p34"/>
          <p:cNvCxnSpPr/>
          <p:nvPr/>
        </p:nvCxnSpPr>
        <p:spPr>
          <a:xfrm rot="10800000" flipH="1">
            <a:off x="1838835" y="1916901"/>
            <a:ext cx="3123900" cy="1050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4" name="Google Shape;294;p34"/>
          <p:cNvSpPr txBox="1"/>
          <p:nvPr/>
        </p:nvSpPr>
        <p:spPr>
          <a:xfrm>
            <a:off x="997994" y="489300"/>
            <a:ext cx="678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accent4"/>
                </a:solidFill>
              </a:rPr>
              <a:t>02</a:t>
            </a:r>
            <a:r>
              <a:rPr lang="ko" sz="24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/>
          <p:nvPr/>
        </p:nvSpPr>
        <p:spPr>
          <a:xfrm>
            <a:off x="-16950" y="1"/>
            <a:ext cx="9177900" cy="51435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00" b="1">
              <a:solidFill>
                <a:schemeClr val="lt1"/>
              </a:solidFill>
            </a:endParaRPr>
          </a:p>
        </p:txBody>
      </p:sp>
      <p:sp>
        <p:nvSpPr>
          <p:cNvPr id="300" name="Google Shape;300;p35"/>
          <p:cNvSpPr txBox="1"/>
          <p:nvPr/>
        </p:nvSpPr>
        <p:spPr>
          <a:xfrm>
            <a:off x="3905800" y="2108775"/>
            <a:ext cx="1237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b="1">
                <a:solidFill>
                  <a:srgbClr val="B1ADAD"/>
                </a:solidFill>
              </a:rPr>
              <a:t>BUT</a:t>
            </a:r>
            <a:endParaRPr sz="4000" b="1">
              <a:solidFill>
                <a:srgbClr val="B1ADAD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/>
          <p:nvPr/>
        </p:nvSpPr>
        <p:spPr>
          <a:xfrm>
            <a:off x="0" y="0"/>
            <a:ext cx="9144000" cy="12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Google Shape;306;p36"/>
          <p:cNvCxnSpPr/>
          <p:nvPr/>
        </p:nvCxnSpPr>
        <p:spPr>
          <a:xfrm>
            <a:off x="104775" y="368472"/>
            <a:ext cx="1495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7" name="Google Shape;307;p36"/>
          <p:cNvSpPr txBox="1"/>
          <p:nvPr/>
        </p:nvSpPr>
        <p:spPr>
          <a:xfrm>
            <a:off x="76200" y="118600"/>
            <a:ext cx="160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자바프로그래밍</a:t>
            </a:r>
            <a:endParaRPr sz="1100"/>
          </a:p>
        </p:txBody>
      </p:sp>
      <p:sp>
        <p:nvSpPr>
          <p:cNvPr id="308" name="Google Shape;308;p36"/>
          <p:cNvSpPr txBox="1"/>
          <p:nvPr/>
        </p:nvSpPr>
        <p:spPr>
          <a:xfrm>
            <a:off x="1697898" y="483800"/>
            <a:ext cx="39642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구현 내용 </a:t>
            </a:r>
            <a:r>
              <a:rPr lang="ko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" sz="1200">
                <a:solidFill>
                  <a:schemeClr val="accent4"/>
                </a:solidFill>
              </a:rPr>
              <a:t>기존</a:t>
            </a:r>
            <a:r>
              <a:rPr lang="ko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1200">
                <a:solidFill>
                  <a:schemeClr val="accent4"/>
                </a:solidFill>
              </a:rPr>
              <a:t>코드의 수정 사항</a:t>
            </a:r>
            <a:endParaRPr sz="23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36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 amt="85000"/>
          </a:blip>
          <a:srcRect/>
          <a:stretch/>
        </p:blipFill>
        <p:spPr>
          <a:xfrm>
            <a:off x="7784311" y="4369612"/>
            <a:ext cx="1143099" cy="5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6"/>
          <p:cNvSpPr txBox="1"/>
          <p:nvPr/>
        </p:nvSpPr>
        <p:spPr>
          <a:xfrm>
            <a:off x="997994" y="489300"/>
            <a:ext cx="678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accent4"/>
                </a:solidFill>
              </a:rPr>
              <a:t>02</a:t>
            </a:r>
            <a:r>
              <a:rPr lang="ko" sz="24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6"/>
          <p:cNvSpPr txBox="1"/>
          <p:nvPr/>
        </p:nvSpPr>
        <p:spPr>
          <a:xfrm>
            <a:off x="1723800" y="1713525"/>
            <a:ext cx="5984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595959"/>
                </a:solidFill>
              </a:rPr>
              <a:t>일정을 한 문장으로 입력한 다음 그 문장 그대로만 참조할 수 있음 </a:t>
            </a:r>
            <a:endParaRPr sz="1200" b="1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595959"/>
                </a:solidFill>
              </a:rPr>
              <a:t>-&gt; 입력 정보를 세분화해서 사용하기 어려움</a:t>
            </a:r>
            <a:endParaRPr sz="1200" b="1">
              <a:solidFill>
                <a:srgbClr val="595959"/>
              </a:solidFill>
            </a:endParaRPr>
          </a:p>
        </p:txBody>
      </p:sp>
      <p:sp>
        <p:nvSpPr>
          <p:cNvPr id="312" name="Google Shape;312;p36"/>
          <p:cNvSpPr txBox="1"/>
          <p:nvPr/>
        </p:nvSpPr>
        <p:spPr>
          <a:xfrm>
            <a:off x="1676600" y="4163500"/>
            <a:ext cx="610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595959"/>
                </a:solidFill>
              </a:rPr>
              <a:t>입력받은 일정을 모든 파일에서 사용할 수 있는 "전역 변수"의 느낌으로 저장하고 싶음</a:t>
            </a:r>
            <a:endParaRPr sz="1200" b="1">
              <a:solidFill>
                <a:srgbClr val="595959"/>
              </a:solidFill>
            </a:endParaRPr>
          </a:p>
        </p:txBody>
      </p:sp>
      <p:grpSp>
        <p:nvGrpSpPr>
          <p:cNvPr id="313" name="Google Shape;313;p36"/>
          <p:cNvGrpSpPr/>
          <p:nvPr/>
        </p:nvGrpSpPr>
        <p:grpSpPr>
          <a:xfrm>
            <a:off x="1290983" y="1493028"/>
            <a:ext cx="309227" cy="3448125"/>
            <a:chOff x="1504490" y="1778000"/>
            <a:chExt cx="412303" cy="4597500"/>
          </a:xfrm>
        </p:grpSpPr>
        <p:cxnSp>
          <p:nvCxnSpPr>
            <p:cNvPr id="314" name="Google Shape;314;p36"/>
            <p:cNvCxnSpPr/>
            <p:nvPr/>
          </p:nvCxnSpPr>
          <p:spPr>
            <a:xfrm>
              <a:off x="1714500" y="1778000"/>
              <a:ext cx="0" cy="4597500"/>
            </a:xfrm>
            <a:prstGeom prst="straightConnector1">
              <a:avLst/>
            </a:prstGeom>
            <a:noFill/>
            <a:ln w="9525" cap="flat" cmpd="sng">
              <a:solidFill>
                <a:srgbClr val="A19F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15" name="Google Shape;315;p36"/>
            <p:cNvSpPr/>
            <p:nvPr/>
          </p:nvSpPr>
          <p:spPr>
            <a:xfrm>
              <a:off x="1527993" y="2285929"/>
              <a:ext cx="388800" cy="388800"/>
            </a:xfrm>
            <a:prstGeom prst="ellipse">
              <a:avLst/>
            </a:prstGeom>
            <a:solidFill>
              <a:srgbClr val="FBFBFB"/>
            </a:solidFill>
            <a:ln w="1016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6"/>
            <p:cNvSpPr/>
            <p:nvPr/>
          </p:nvSpPr>
          <p:spPr>
            <a:xfrm>
              <a:off x="1504491" y="5394859"/>
              <a:ext cx="388800" cy="388800"/>
            </a:xfrm>
            <a:prstGeom prst="ellipse">
              <a:avLst/>
            </a:prstGeom>
            <a:solidFill>
              <a:srgbClr val="FBFBFB"/>
            </a:solidFill>
            <a:ln w="1016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6"/>
            <p:cNvSpPr/>
            <p:nvPr/>
          </p:nvSpPr>
          <p:spPr>
            <a:xfrm>
              <a:off x="1504490" y="3860615"/>
              <a:ext cx="388800" cy="388800"/>
            </a:xfrm>
            <a:prstGeom prst="ellipse">
              <a:avLst/>
            </a:prstGeom>
            <a:solidFill>
              <a:srgbClr val="FBFBFB"/>
            </a:solidFill>
            <a:ln w="1016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" name="Google Shape;318;p36"/>
          <p:cNvSpPr txBox="1"/>
          <p:nvPr/>
        </p:nvSpPr>
        <p:spPr>
          <a:xfrm>
            <a:off x="1697900" y="3016975"/>
            <a:ext cx="641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595959"/>
                </a:solidFill>
              </a:rPr>
              <a:t>일정을 적는 창의 ”저장 후 종료” 버튼을 누른 후에는 일정을 추가할 수 없음</a:t>
            </a:r>
            <a:endParaRPr sz="1200" b="1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/>
          <p:nvPr/>
        </p:nvSpPr>
        <p:spPr>
          <a:xfrm>
            <a:off x="0" y="0"/>
            <a:ext cx="9144000" cy="12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4" name="Google Shape;324;p37"/>
          <p:cNvCxnSpPr/>
          <p:nvPr/>
        </p:nvCxnSpPr>
        <p:spPr>
          <a:xfrm>
            <a:off x="104775" y="368472"/>
            <a:ext cx="1495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5" name="Google Shape;325;p37"/>
          <p:cNvSpPr txBox="1"/>
          <p:nvPr/>
        </p:nvSpPr>
        <p:spPr>
          <a:xfrm>
            <a:off x="76200" y="118600"/>
            <a:ext cx="13824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자바프로그래밍</a:t>
            </a:r>
            <a:endParaRPr sz="1100"/>
          </a:p>
        </p:txBody>
      </p:sp>
      <p:sp>
        <p:nvSpPr>
          <p:cNvPr id="326" name="Google Shape;326;p37"/>
          <p:cNvSpPr txBox="1"/>
          <p:nvPr/>
        </p:nvSpPr>
        <p:spPr>
          <a:xfrm>
            <a:off x="1697903" y="483800"/>
            <a:ext cx="31539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구현 내용 </a:t>
            </a:r>
            <a:r>
              <a:rPr lang="ko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" sz="1200">
                <a:solidFill>
                  <a:schemeClr val="accent4"/>
                </a:solidFill>
              </a:rPr>
              <a:t>최종</a:t>
            </a:r>
            <a:r>
              <a:rPr lang="ko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1200">
                <a:solidFill>
                  <a:schemeClr val="accent4"/>
                </a:solidFill>
              </a:rPr>
              <a:t>목표</a:t>
            </a:r>
            <a:endParaRPr sz="23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7"/>
          <p:cNvSpPr txBox="1"/>
          <p:nvPr/>
        </p:nvSpPr>
        <p:spPr>
          <a:xfrm>
            <a:off x="1676727" y="1846925"/>
            <a:ext cx="59022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595959"/>
                </a:solidFill>
              </a:rPr>
              <a:t>일정 생성, 삭제, 읽어주기 등의 다양한 기능을 실행 할 수 있는 프레임 구축</a:t>
            </a:r>
            <a:endParaRPr sz="1200" b="1">
              <a:solidFill>
                <a:srgbClr val="595959"/>
              </a:solidFill>
            </a:endParaRPr>
          </a:p>
        </p:txBody>
      </p:sp>
      <p:sp>
        <p:nvSpPr>
          <p:cNvPr id="328" name="Google Shape;328;p37"/>
          <p:cNvSpPr txBox="1"/>
          <p:nvPr/>
        </p:nvSpPr>
        <p:spPr>
          <a:xfrm>
            <a:off x="1697919" y="3343738"/>
            <a:ext cx="4038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595959"/>
                </a:solidFill>
              </a:rPr>
              <a:t>입력 받은 일정을 데이터 베이스에 저장</a:t>
            </a:r>
            <a:endParaRPr sz="1200" b="1">
              <a:solidFill>
                <a:srgbClr val="595959"/>
              </a:solidFill>
            </a:endParaRPr>
          </a:p>
        </p:txBody>
      </p:sp>
      <p:pic>
        <p:nvPicPr>
          <p:cNvPr id="329" name="Google Shape;329;p37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 amt="85000"/>
          </a:blip>
          <a:srcRect/>
          <a:stretch/>
        </p:blipFill>
        <p:spPr>
          <a:xfrm>
            <a:off x="7784311" y="4369612"/>
            <a:ext cx="1143099" cy="57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" name="Google Shape;330;p37"/>
          <p:cNvGrpSpPr/>
          <p:nvPr/>
        </p:nvGrpSpPr>
        <p:grpSpPr>
          <a:xfrm>
            <a:off x="1287020" y="1447178"/>
            <a:ext cx="309190" cy="3448125"/>
            <a:chOff x="1504540" y="1778000"/>
            <a:chExt cx="412253" cy="4597500"/>
          </a:xfrm>
        </p:grpSpPr>
        <p:cxnSp>
          <p:nvCxnSpPr>
            <p:cNvPr id="331" name="Google Shape;331;p37"/>
            <p:cNvCxnSpPr/>
            <p:nvPr/>
          </p:nvCxnSpPr>
          <p:spPr>
            <a:xfrm>
              <a:off x="1714500" y="1778000"/>
              <a:ext cx="0" cy="4597500"/>
            </a:xfrm>
            <a:prstGeom prst="straightConnector1">
              <a:avLst/>
            </a:prstGeom>
            <a:noFill/>
            <a:ln w="9525" cap="flat" cmpd="sng">
              <a:solidFill>
                <a:srgbClr val="A19F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32" name="Google Shape;332;p37"/>
            <p:cNvSpPr/>
            <p:nvPr/>
          </p:nvSpPr>
          <p:spPr>
            <a:xfrm>
              <a:off x="1527993" y="2285929"/>
              <a:ext cx="388800" cy="388800"/>
            </a:xfrm>
            <a:prstGeom prst="ellipse">
              <a:avLst/>
            </a:prstGeom>
            <a:solidFill>
              <a:srgbClr val="FBFBFB"/>
            </a:solidFill>
            <a:ln w="1016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1504540" y="4281648"/>
              <a:ext cx="388800" cy="388800"/>
            </a:xfrm>
            <a:prstGeom prst="ellipse">
              <a:avLst/>
            </a:prstGeom>
            <a:solidFill>
              <a:srgbClr val="FBFBFB"/>
            </a:solidFill>
            <a:ln w="1016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" name="Google Shape;334;p37"/>
          <p:cNvSpPr/>
          <p:nvPr/>
        </p:nvSpPr>
        <p:spPr>
          <a:xfrm>
            <a:off x="1304610" y="4078000"/>
            <a:ext cx="291600" cy="291600"/>
          </a:xfrm>
          <a:prstGeom prst="ellipse">
            <a:avLst/>
          </a:prstGeom>
          <a:solidFill>
            <a:srgbClr val="FBFBFB"/>
          </a:solidFill>
          <a:ln w="1016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7"/>
          <p:cNvSpPr txBox="1"/>
          <p:nvPr/>
        </p:nvSpPr>
        <p:spPr>
          <a:xfrm>
            <a:off x="1676713" y="4096835"/>
            <a:ext cx="4941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595959"/>
                </a:solidFill>
              </a:rPr>
              <a:t>입력 받은 일정을 보여주고, 카테고리에 맞게 일정을 읽어줌</a:t>
            </a:r>
            <a:endParaRPr sz="1200" b="1">
              <a:solidFill>
                <a:srgbClr val="595959"/>
              </a:solidFill>
            </a:endParaRPr>
          </a:p>
        </p:txBody>
      </p:sp>
      <p:sp>
        <p:nvSpPr>
          <p:cNvPr id="336" name="Google Shape;336;p37"/>
          <p:cNvSpPr txBox="1"/>
          <p:nvPr/>
        </p:nvSpPr>
        <p:spPr>
          <a:xfrm>
            <a:off x="997994" y="489300"/>
            <a:ext cx="678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accent4"/>
                </a:solidFill>
              </a:rPr>
              <a:t>02</a:t>
            </a:r>
            <a:r>
              <a:rPr lang="ko" sz="24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7"/>
          <p:cNvSpPr/>
          <p:nvPr/>
        </p:nvSpPr>
        <p:spPr>
          <a:xfrm>
            <a:off x="1286983" y="2571739"/>
            <a:ext cx="291600" cy="291600"/>
          </a:xfrm>
          <a:prstGeom prst="ellipse">
            <a:avLst/>
          </a:prstGeom>
          <a:solidFill>
            <a:srgbClr val="FBFBFB"/>
          </a:solidFill>
          <a:ln w="1016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7"/>
          <p:cNvSpPr txBox="1"/>
          <p:nvPr/>
        </p:nvSpPr>
        <p:spPr>
          <a:xfrm>
            <a:off x="1697919" y="2590650"/>
            <a:ext cx="4038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595959"/>
                </a:solidFill>
              </a:rPr>
              <a:t>일정을 세분화해서 입력받을 수 있는 창 구현</a:t>
            </a:r>
            <a:endParaRPr sz="1200" b="1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8"/>
          <p:cNvGrpSpPr/>
          <p:nvPr/>
        </p:nvGrpSpPr>
        <p:grpSpPr>
          <a:xfrm>
            <a:off x="6087777" y="385008"/>
            <a:ext cx="2742432" cy="2771803"/>
            <a:chOff x="8307536" y="513344"/>
            <a:chExt cx="3656577" cy="3695737"/>
          </a:xfrm>
        </p:grpSpPr>
        <p:sp>
          <p:nvSpPr>
            <p:cNvPr id="344" name="Google Shape;344;p38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8"/>
            <p:cNvSpPr/>
            <p:nvPr/>
          </p:nvSpPr>
          <p:spPr>
            <a:xfrm rot="-54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8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8"/>
            <p:cNvSpPr/>
            <p:nvPr/>
          </p:nvSpPr>
          <p:spPr>
            <a:xfrm rot="-54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8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8"/>
            <p:cNvSpPr/>
            <p:nvPr/>
          </p:nvSpPr>
          <p:spPr>
            <a:xfrm rot="-54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0" name="Google Shape;350;p38"/>
          <p:cNvSpPr txBox="1"/>
          <p:nvPr/>
        </p:nvSpPr>
        <p:spPr>
          <a:xfrm>
            <a:off x="400050" y="2571925"/>
            <a:ext cx="25776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 b="1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구현 코드</a:t>
            </a:r>
            <a:endParaRPr sz="3300" b="1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8"/>
          <p:cNvSpPr txBox="1"/>
          <p:nvPr/>
        </p:nvSpPr>
        <p:spPr>
          <a:xfrm>
            <a:off x="395824" y="1658450"/>
            <a:ext cx="31302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 b="1">
                <a:solidFill>
                  <a:srgbClr val="8CCDCD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ko" sz="6000" b="1">
                <a:solidFill>
                  <a:srgbClr val="8CCDCD"/>
                </a:solidFill>
              </a:rPr>
              <a:t>3</a:t>
            </a:r>
            <a:r>
              <a:rPr lang="ko" sz="6000" b="1">
                <a:solidFill>
                  <a:srgbClr val="8CCDC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1">
              <a:solidFill>
                <a:srgbClr val="8CCD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2" name="Google Shape;352;p38"/>
          <p:cNvCxnSpPr/>
          <p:nvPr/>
        </p:nvCxnSpPr>
        <p:spPr>
          <a:xfrm>
            <a:off x="476250" y="2571927"/>
            <a:ext cx="3810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3" name="Google Shape;353;p38"/>
          <p:cNvSpPr txBox="1"/>
          <p:nvPr/>
        </p:nvSpPr>
        <p:spPr>
          <a:xfrm>
            <a:off x="7286624" y="4879181"/>
            <a:ext cx="1804822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38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 amt="85000"/>
          </a:blip>
          <a:srcRect/>
          <a:stretch/>
        </p:blipFill>
        <p:spPr>
          <a:xfrm>
            <a:off x="7784311" y="4369612"/>
            <a:ext cx="1143099" cy="57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/>
          <p:nvPr/>
        </p:nvSpPr>
        <p:spPr>
          <a:xfrm>
            <a:off x="0" y="0"/>
            <a:ext cx="9144000" cy="12287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0" name="Google Shape;360;p39"/>
          <p:cNvCxnSpPr/>
          <p:nvPr/>
        </p:nvCxnSpPr>
        <p:spPr>
          <a:xfrm>
            <a:off x="104775" y="368472"/>
            <a:ext cx="1495425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1" name="Google Shape;361;p39"/>
          <p:cNvSpPr txBox="1"/>
          <p:nvPr/>
        </p:nvSpPr>
        <p:spPr>
          <a:xfrm>
            <a:off x="76200" y="118600"/>
            <a:ext cx="12060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자바프로그래밍</a:t>
            </a:r>
            <a:endParaRPr sz="1100"/>
          </a:p>
        </p:txBody>
      </p:sp>
      <p:sp>
        <p:nvSpPr>
          <p:cNvPr id="362" name="Google Shape;362;p39"/>
          <p:cNvSpPr txBox="1"/>
          <p:nvPr/>
        </p:nvSpPr>
        <p:spPr>
          <a:xfrm>
            <a:off x="1282134" y="489295"/>
            <a:ext cx="394579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accent4"/>
                </a:solidFill>
              </a:rPr>
              <a:t>3</a:t>
            </a:r>
            <a:r>
              <a:rPr lang="ko" sz="24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9"/>
          <p:cNvSpPr txBox="1"/>
          <p:nvPr/>
        </p:nvSpPr>
        <p:spPr>
          <a:xfrm>
            <a:off x="1697900" y="483800"/>
            <a:ext cx="6869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구현 코드 </a:t>
            </a:r>
            <a:r>
              <a:rPr lang="ko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– 일주일 치 일정을 입력 받을 창 띄우기(각 요일-카테고리, 내용, 시간) 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p39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 amt="85000"/>
          </a:blip>
          <a:srcRect/>
          <a:stretch/>
        </p:blipFill>
        <p:spPr>
          <a:xfrm>
            <a:off x="7784311" y="4369612"/>
            <a:ext cx="1143099" cy="5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9"/>
          <p:cNvSpPr txBox="1"/>
          <p:nvPr/>
        </p:nvSpPr>
        <p:spPr>
          <a:xfrm>
            <a:off x="1695763" y="2552971"/>
            <a:ext cx="138548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512" y="1621025"/>
            <a:ext cx="5645199" cy="2748564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9"/>
          <p:cNvSpPr txBox="1"/>
          <p:nvPr/>
        </p:nvSpPr>
        <p:spPr>
          <a:xfrm>
            <a:off x="6362950" y="3285150"/>
            <a:ext cx="2457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intToDay메서드</a:t>
            </a:r>
            <a:r>
              <a:rPr lang="ko" dirty="0"/>
              <a:t> 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숫자를 요일</a:t>
            </a:r>
            <a:r>
              <a:rPr lang="ko" dirty="0"/>
              <a:t> 형태로 반환</a:t>
            </a:r>
            <a:endParaRPr dirty="0"/>
          </a:p>
        </p:txBody>
      </p:sp>
      <p:cxnSp>
        <p:nvCxnSpPr>
          <p:cNvPr id="368" name="Google Shape;368;p39"/>
          <p:cNvCxnSpPr/>
          <p:nvPr/>
        </p:nvCxnSpPr>
        <p:spPr>
          <a:xfrm rot="10800000" flipH="1">
            <a:off x="5249875" y="3545950"/>
            <a:ext cx="958800" cy="3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9" name="Google Shape;369;p39"/>
          <p:cNvSpPr txBox="1"/>
          <p:nvPr/>
        </p:nvSpPr>
        <p:spPr>
          <a:xfrm>
            <a:off x="6362950" y="1985025"/>
            <a:ext cx="2781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DataIndicator메서드</a:t>
            </a:r>
            <a:r>
              <a:rPr lang="ko"/>
              <a:t>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입력 및 생성을 총괄하는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플랫폼 역할을 하는 프레임</a:t>
            </a:r>
            <a:endParaRPr/>
          </a:p>
        </p:txBody>
      </p:sp>
      <p:cxnSp>
        <p:nvCxnSpPr>
          <p:cNvPr id="370" name="Google Shape;370;p39"/>
          <p:cNvCxnSpPr/>
          <p:nvPr/>
        </p:nvCxnSpPr>
        <p:spPr>
          <a:xfrm>
            <a:off x="3698950" y="2308975"/>
            <a:ext cx="2664000" cy="17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5"/>
          <p:cNvSpPr/>
          <p:nvPr/>
        </p:nvSpPr>
        <p:spPr>
          <a:xfrm>
            <a:off x="0" y="0"/>
            <a:ext cx="9144000" cy="12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6" name="Google Shape;446;p45"/>
          <p:cNvCxnSpPr/>
          <p:nvPr/>
        </p:nvCxnSpPr>
        <p:spPr>
          <a:xfrm>
            <a:off x="104775" y="368472"/>
            <a:ext cx="1495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7" name="Google Shape;447;p45"/>
          <p:cNvSpPr txBox="1"/>
          <p:nvPr/>
        </p:nvSpPr>
        <p:spPr>
          <a:xfrm>
            <a:off x="76200" y="118600"/>
            <a:ext cx="12900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자바프로그래밍</a:t>
            </a:r>
            <a:endParaRPr sz="1100"/>
          </a:p>
        </p:txBody>
      </p:sp>
      <p:sp>
        <p:nvSpPr>
          <p:cNvPr id="448" name="Google Shape;448;p45"/>
          <p:cNvSpPr txBox="1"/>
          <p:nvPr/>
        </p:nvSpPr>
        <p:spPr>
          <a:xfrm>
            <a:off x="1282134" y="489295"/>
            <a:ext cx="394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accent4"/>
                </a:solidFill>
              </a:rPr>
              <a:t>3</a:t>
            </a:r>
            <a:r>
              <a:rPr lang="ko" sz="24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5"/>
          <p:cNvSpPr txBox="1"/>
          <p:nvPr/>
        </p:nvSpPr>
        <p:spPr>
          <a:xfrm>
            <a:off x="1697905" y="483800"/>
            <a:ext cx="44898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구현 코드 </a:t>
            </a:r>
            <a:r>
              <a:rPr lang="ko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- 입력 받은 일정 저장 (Cont)</a:t>
            </a:r>
            <a:endParaRPr sz="1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0" name="Google Shape;450;p45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 amt="85000"/>
          </a:blip>
          <a:srcRect/>
          <a:stretch/>
        </p:blipFill>
        <p:spPr>
          <a:xfrm>
            <a:off x="7784311" y="4369612"/>
            <a:ext cx="1143099" cy="5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5"/>
          <p:cNvSpPr txBox="1"/>
          <p:nvPr/>
        </p:nvSpPr>
        <p:spPr>
          <a:xfrm>
            <a:off x="1780068" y="2462181"/>
            <a:ext cx="138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2" name="Google Shape;45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1454" y="2318206"/>
            <a:ext cx="3600456" cy="1524813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5"/>
          <p:cNvSpPr txBox="1"/>
          <p:nvPr/>
        </p:nvSpPr>
        <p:spPr>
          <a:xfrm>
            <a:off x="5261248" y="3843019"/>
            <a:ext cx="297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InputDataFrame 클래스:</a:t>
            </a:r>
            <a:r>
              <a:rPr lang="ko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일정 정보를 입력 받는 창 구현</a:t>
            </a:r>
            <a:endParaRPr dirty="0"/>
          </a:p>
        </p:txBody>
      </p:sp>
      <p:cxnSp>
        <p:nvCxnSpPr>
          <p:cNvPr id="454" name="Google Shape;454;p45"/>
          <p:cNvCxnSpPr/>
          <p:nvPr/>
        </p:nvCxnSpPr>
        <p:spPr>
          <a:xfrm>
            <a:off x="4389439" y="2973015"/>
            <a:ext cx="838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30" y="2127117"/>
            <a:ext cx="4220720" cy="190699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6"/>
          <p:cNvSpPr/>
          <p:nvPr/>
        </p:nvSpPr>
        <p:spPr>
          <a:xfrm>
            <a:off x="0" y="0"/>
            <a:ext cx="9144000" cy="12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0" name="Google Shape;460;p46"/>
          <p:cNvCxnSpPr/>
          <p:nvPr/>
        </p:nvCxnSpPr>
        <p:spPr>
          <a:xfrm>
            <a:off x="104775" y="368472"/>
            <a:ext cx="1495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1" name="Google Shape;461;p46"/>
          <p:cNvSpPr txBox="1"/>
          <p:nvPr/>
        </p:nvSpPr>
        <p:spPr>
          <a:xfrm>
            <a:off x="76200" y="118600"/>
            <a:ext cx="12900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자바프로그래밍</a:t>
            </a:r>
            <a:endParaRPr sz="1100"/>
          </a:p>
        </p:txBody>
      </p:sp>
      <p:sp>
        <p:nvSpPr>
          <p:cNvPr id="462" name="Google Shape;462;p46"/>
          <p:cNvSpPr txBox="1"/>
          <p:nvPr/>
        </p:nvSpPr>
        <p:spPr>
          <a:xfrm>
            <a:off x="1282134" y="489295"/>
            <a:ext cx="394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accent4"/>
                </a:solidFill>
              </a:rPr>
              <a:t>3</a:t>
            </a:r>
            <a:r>
              <a:rPr lang="ko" sz="24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6"/>
          <p:cNvSpPr txBox="1"/>
          <p:nvPr/>
        </p:nvSpPr>
        <p:spPr>
          <a:xfrm>
            <a:off x="1697905" y="483800"/>
            <a:ext cx="44898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구현 코드 </a:t>
            </a:r>
            <a:r>
              <a:rPr lang="ko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- 입력 받은 일정 저장 (Cont)</a:t>
            </a:r>
            <a:endParaRPr sz="1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4" name="Google Shape;464;p46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 amt="85000"/>
          </a:blip>
          <a:srcRect/>
          <a:stretch/>
        </p:blipFill>
        <p:spPr>
          <a:xfrm>
            <a:off x="7784311" y="4369612"/>
            <a:ext cx="1143099" cy="5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46"/>
          <p:cNvSpPr txBox="1"/>
          <p:nvPr/>
        </p:nvSpPr>
        <p:spPr>
          <a:xfrm>
            <a:off x="1695763" y="2552971"/>
            <a:ext cx="138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28800"/>
            <a:ext cx="4750701" cy="391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0700" y="1297350"/>
            <a:ext cx="4393300" cy="1731175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46"/>
          <p:cNvSpPr txBox="1"/>
          <p:nvPr/>
        </p:nvSpPr>
        <p:spPr>
          <a:xfrm>
            <a:off x="4963096" y="3418775"/>
            <a:ext cx="4771623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일정 읽어주기 버튼</a:t>
            </a:r>
            <a:r>
              <a:rPr lang="ko" dirty="0"/>
              <a:t>:</a:t>
            </a:r>
            <a:endParaRPr dirty="0"/>
          </a:p>
          <a:p>
            <a:pPr lvl="0"/>
            <a:r>
              <a:rPr lang="ko-KR" altLang="en-US" dirty="0"/>
              <a:t>요일 별 일정을 각 요일 데이터베이스에서 받아와</a:t>
            </a:r>
            <a:endParaRPr lang="en-US" altLang="ko-KR" dirty="0"/>
          </a:p>
          <a:p>
            <a:pPr lvl="0"/>
            <a:r>
              <a:rPr lang="ko-KR" altLang="en-US" dirty="0"/>
              <a:t>읽어주는 </a:t>
            </a:r>
            <a:r>
              <a:rPr lang="ko-KR" altLang="en-US" dirty="0" err="1"/>
              <a:t>멘트를</a:t>
            </a:r>
            <a:r>
              <a:rPr lang="ko-KR" altLang="en-US" dirty="0"/>
              <a:t> 구성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"/>
          <p:cNvSpPr/>
          <p:nvPr/>
        </p:nvSpPr>
        <p:spPr>
          <a:xfrm>
            <a:off x="0" y="0"/>
            <a:ext cx="9144000" cy="12287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6" name="Google Shape;376;p40"/>
          <p:cNvCxnSpPr/>
          <p:nvPr/>
        </p:nvCxnSpPr>
        <p:spPr>
          <a:xfrm>
            <a:off x="104775" y="368472"/>
            <a:ext cx="1495425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7" name="Google Shape;377;p40"/>
          <p:cNvSpPr txBox="1"/>
          <p:nvPr/>
        </p:nvSpPr>
        <p:spPr>
          <a:xfrm>
            <a:off x="76200" y="118600"/>
            <a:ext cx="11430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자바프로그래밍</a:t>
            </a:r>
            <a:endParaRPr sz="1100"/>
          </a:p>
        </p:txBody>
      </p:sp>
      <p:sp>
        <p:nvSpPr>
          <p:cNvPr id="378" name="Google Shape;378;p40"/>
          <p:cNvSpPr txBox="1"/>
          <p:nvPr/>
        </p:nvSpPr>
        <p:spPr>
          <a:xfrm>
            <a:off x="1282134" y="489295"/>
            <a:ext cx="394579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accent4"/>
                </a:solidFill>
              </a:rPr>
              <a:t>3</a:t>
            </a:r>
            <a:r>
              <a:rPr lang="ko" sz="24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0"/>
          <p:cNvSpPr txBox="1"/>
          <p:nvPr/>
        </p:nvSpPr>
        <p:spPr>
          <a:xfrm>
            <a:off x="1697900" y="483800"/>
            <a:ext cx="69570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구현 코드 </a:t>
            </a:r>
            <a:r>
              <a:rPr lang="ko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– 일주일 치 일정을 입력 받을 창 띄우기(각 요일-카테고리, 내용, 시간) </a:t>
            </a:r>
            <a:r>
              <a:rPr lang="ko" sz="1200">
                <a:solidFill>
                  <a:schemeClr val="accent4"/>
                </a:solidFill>
              </a:rPr>
              <a:t>(Cont)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p40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 amt="85000"/>
          </a:blip>
          <a:srcRect/>
          <a:stretch/>
        </p:blipFill>
        <p:spPr>
          <a:xfrm>
            <a:off x="7784311" y="4369612"/>
            <a:ext cx="1143099" cy="5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0"/>
          <p:cNvSpPr txBox="1"/>
          <p:nvPr/>
        </p:nvSpPr>
        <p:spPr>
          <a:xfrm>
            <a:off x="1695763" y="2552971"/>
            <a:ext cx="138548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987" y="1404100"/>
            <a:ext cx="5645199" cy="3051798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0"/>
          <p:cNvSpPr txBox="1"/>
          <p:nvPr/>
        </p:nvSpPr>
        <p:spPr>
          <a:xfrm>
            <a:off x="5047450" y="2298950"/>
            <a:ext cx="6616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API(mp3)메서드</a:t>
            </a:r>
            <a:r>
              <a:rPr lang="ko" dirty="0"/>
              <a:t> 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mp3메서드를 호출할 때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String text와 file을 받아온 후, text에 적힌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글자를 읽어주는 .wav를 만듦</a:t>
            </a:r>
            <a:endParaRPr dirty="0"/>
          </a:p>
        </p:txBody>
      </p:sp>
      <p:cxnSp>
        <p:nvCxnSpPr>
          <p:cNvPr id="384" name="Google Shape;384;p40"/>
          <p:cNvCxnSpPr/>
          <p:nvPr/>
        </p:nvCxnSpPr>
        <p:spPr>
          <a:xfrm rot="-5400000" flipH="1">
            <a:off x="4933675" y="1625650"/>
            <a:ext cx="838800" cy="689100"/>
          </a:xfrm>
          <a:prstGeom prst="curvedConnector3">
            <a:avLst>
              <a:gd name="adj1" fmla="val 5067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4"/>
          <p:cNvSpPr/>
          <p:nvPr/>
        </p:nvSpPr>
        <p:spPr>
          <a:xfrm>
            <a:off x="0" y="0"/>
            <a:ext cx="9144000" cy="12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3" name="Google Shape;433;p44"/>
          <p:cNvCxnSpPr/>
          <p:nvPr/>
        </p:nvCxnSpPr>
        <p:spPr>
          <a:xfrm>
            <a:off x="104775" y="368472"/>
            <a:ext cx="1495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4" name="Google Shape;434;p44"/>
          <p:cNvSpPr txBox="1"/>
          <p:nvPr/>
        </p:nvSpPr>
        <p:spPr>
          <a:xfrm>
            <a:off x="76200" y="118600"/>
            <a:ext cx="12900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자바프로그래밍</a:t>
            </a:r>
            <a:endParaRPr sz="1100"/>
          </a:p>
        </p:txBody>
      </p:sp>
      <p:sp>
        <p:nvSpPr>
          <p:cNvPr id="435" name="Google Shape;435;p44"/>
          <p:cNvSpPr txBox="1"/>
          <p:nvPr/>
        </p:nvSpPr>
        <p:spPr>
          <a:xfrm>
            <a:off x="1282134" y="489295"/>
            <a:ext cx="394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accent4"/>
                </a:solidFill>
              </a:rPr>
              <a:t>3</a:t>
            </a:r>
            <a:r>
              <a:rPr lang="ko" sz="24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4"/>
          <p:cNvSpPr txBox="1"/>
          <p:nvPr/>
        </p:nvSpPr>
        <p:spPr>
          <a:xfrm>
            <a:off x="1697905" y="483800"/>
            <a:ext cx="44898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구현 코드 </a:t>
            </a:r>
            <a:r>
              <a:rPr lang="ko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- 입력 받은 일정 저장 (Cont)</a:t>
            </a:r>
            <a:endParaRPr sz="1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7" name="Google Shape;437;p44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 amt="85000"/>
          </a:blip>
          <a:srcRect/>
          <a:stretch/>
        </p:blipFill>
        <p:spPr>
          <a:xfrm>
            <a:off x="7784311" y="4369612"/>
            <a:ext cx="1143099" cy="5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4"/>
          <p:cNvSpPr txBox="1"/>
          <p:nvPr/>
        </p:nvSpPr>
        <p:spPr>
          <a:xfrm>
            <a:off x="1695763" y="2552971"/>
            <a:ext cx="138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75" y="1829200"/>
            <a:ext cx="6947476" cy="232925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4"/>
          <p:cNvSpPr txBox="1"/>
          <p:nvPr/>
        </p:nvSpPr>
        <p:spPr>
          <a:xfrm>
            <a:off x="6228140" y="2116719"/>
            <a:ext cx="29766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InputDataSet 클래스:</a:t>
            </a:r>
            <a:r>
              <a:rPr lang="ko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일정 정보를 담을 클래스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</a:t>
            </a:r>
            <a:r>
              <a:rPr lang="ko-KR" altLang="en-US" dirty="0"/>
              <a:t>데이터베이스는 이 클래스의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 </a:t>
            </a:r>
            <a:r>
              <a:rPr lang="ko-KR" altLang="en-US" dirty="0"/>
              <a:t> 객체들로 구성되어 있음</a:t>
            </a:r>
            <a:r>
              <a:rPr lang="en-US" altLang="ko-KR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>
            <a:off x="0" y="0"/>
            <a:ext cx="9144000" cy="12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26"/>
          <p:cNvCxnSpPr/>
          <p:nvPr/>
        </p:nvCxnSpPr>
        <p:spPr>
          <a:xfrm>
            <a:off x="104775" y="368472"/>
            <a:ext cx="1495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4" name="Google Shape;144;p26"/>
          <p:cNvSpPr txBox="1"/>
          <p:nvPr/>
        </p:nvSpPr>
        <p:spPr>
          <a:xfrm>
            <a:off x="76200" y="118600"/>
            <a:ext cx="160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자바프로그래밍</a:t>
            </a:r>
            <a:endParaRPr sz="1100"/>
          </a:p>
        </p:txBody>
      </p:sp>
      <p:pic>
        <p:nvPicPr>
          <p:cNvPr id="145" name="Google Shape;145;p26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 amt="85000"/>
          </a:blip>
          <a:srcRect/>
          <a:stretch/>
        </p:blipFill>
        <p:spPr>
          <a:xfrm>
            <a:off x="7784311" y="4369612"/>
            <a:ext cx="1143099" cy="5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125" y="1566714"/>
            <a:ext cx="7479511" cy="3088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1"/>
          <p:cNvSpPr/>
          <p:nvPr/>
        </p:nvSpPr>
        <p:spPr>
          <a:xfrm>
            <a:off x="0" y="0"/>
            <a:ext cx="9144000" cy="12287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0" name="Google Shape;390;p41"/>
          <p:cNvCxnSpPr/>
          <p:nvPr/>
        </p:nvCxnSpPr>
        <p:spPr>
          <a:xfrm>
            <a:off x="104775" y="368472"/>
            <a:ext cx="1495425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1" name="Google Shape;391;p41"/>
          <p:cNvSpPr txBox="1"/>
          <p:nvPr/>
        </p:nvSpPr>
        <p:spPr>
          <a:xfrm>
            <a:off x="76200" y="118600"/>
            <a:ext cx="12900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자바프로그래밍</a:t>
            </a:r>
            <a:endParaRPr sz="1100"/>
          </a:p>
        </p:txBody>
      </p:sp>
      <p:sp>
        <p:nvSpPr>
          <p:cNvPr id="392" name="Google Shape;392;p41"/>
          <p:cNvSpPr txBox="1"/>
          <p:nvPr/>
        </p:nvSpPr>
        <p:spPr>
          <a:xfrm>
            <a:off x="1282134" y="489295"/>
            <a:ext cx="394579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accent4"/>
                </a:solidFill>
              </a:rPr>
              <a:t>3</a:t>
            </a:r>
            <a:r>
              <a:rPr lang="ko" sz="24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1"/>
          <p:cNvSpPr txBox="1"/>
          <p:nvPr/>
        </p:nvSpPr>
        <p:spPr>
          <a:xfrm>
            <a:off x="1697905" y="483800"/>
            <a:ext cx="44898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구현 코드 </a:t>
            </a:r>
            <a:r>
              <a:rPr lang="ko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- 입력 받은 일정 저장 (Cont)</a:t>
            </a:r>
            <a:endParaRPr sz="1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41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 amt="85000"/>
          </a:blip>
          <a:srcRect/>
          <a:stretch/>
        </p:blipFill>
        <p:spPr>
          <a:xfrm>
            <a:off x="7784311" y="4369612"/>
            <a:ext cx="1143099" cy="5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1"/>
          <p:cNvSpPr txBox="1"/>
          <p:nvPr/>
        </p:nvSpPr>
        <p:spPr>
          <a:xfrm>
            <a:off x="1695763" y="2552971"/>
            <a:ext cx="138548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Google Shape;39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450" y="2086450"/>
            <a:ext cx="5233924" cy="198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1"/>
          <p:cNvSpPr txBox="1"/>
          <p:nvPr/>
        </p:nvSpPr>
        <p:spPr>
          <a:xfrm>
            <a:off x="5870075" y="1883950"/>
            <a:ext cx="66168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1"/>
          <p:cNvSpPr txBox="1"/>
          <p:nvPr/>
        </p:nvSpPr>
        <p:spPr>
          <a:xfrm>
            <a:off x="5870075" y="2330550"/>
            <a:ext cx="3556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데이터 베이스 클래스:</a:t>
            </a:r>
            <a:r>
              <a:rPr lang="ko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생성된 일정 데이터를 저장하는 공간</a:t>
            </a:r>
            <a:endParaRPr/>
          </a:p>
        </p:txBody>
      </p:sp>
      <p:sp>
        <p:nvSpPr>
          <p:cNvPr id="399" name="Google Shape;399;p41"/>
          <p:cNvSpPr/>
          <p:nvPr/>
        </p:nvSpPr>
        <p:spPr>
          <a:xfrm rot="243401">
            <a:off x="5513980" y="2331945"/>
            <a:ext cx="138526" cy="781157"/>
          </a:xfrm>
          <a:custGeom>
            <a:avLst/>
            <a:gdLst/>
            <a:ahLst/>
            <a:cxnLst/>
            <a:rect l="l" t="t" r="r" b="b"/>
            <a:pathLst>
              <a:path w="8358" h="31246" extrusionOk="0">
                <a:moveTo>
                  <a:pt x="0" y="0"/>
                </a:moveTo>
                <a:cubicBezTo>
                  <a:pt x="8947" y="5367"/>
                  <a:pt x="12271" y="31246"/>
                  <a:pt x="1838" y="3124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400" name="Google Shape;400;p41"/>
          <p:cNvCxnSpPr/>
          <p:nvPr/>
        </p:nvCxnSpPr>
        <p:spPr>
          <a:xfrm>
            <a:off x="5629650" y="2633475"/>
            <a:ext cx="246600" cy="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2"/>
          <p:cNvSpPr/>
          <p:nvPr/>
        </p:nvSpPr>
        <p:spPr>
          <a:xfrm>
            <a:off x="0" y="0"/>
            <a:ext cx="9144000" cy="12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6" name="Google Shape;406;p42"/>
          <p:cNvCxnSpPr/>
          <p:nvPr/>
        </p:nvCxnSpPr>
        <p:spPr>
          <a:xfrm>
            <a:off x="104775" y="368472"/>
            <a:ext cx="1495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7" name="Google Shape;407;p42"/>
          <p:cNvSpPr txBox="1"/>
          <p:nvPr/>
        </p:nvSpPr>
        <p:spPr>
          <a:xfrm>
            <a:off x="76200" y="118600"/>
            <a:ext cx="12900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자바프로그래밍</a:t>
            </a:r>
            <a:endParaRPr sz="1100"/>
          </a:p>
        </p:txBody>
      </p:sp>
      <p:sp>
        <p:nvSpPr>
          <p:cNvPr id="408" name="Google Shape;408;p42"/>
          <p:cNvSpPr txBox="1"/>
          <p:nvPr/>
        </p:nvSpPr>
        <p:spPr>
          <a:xfrm>
            <a:off x="1282134" y="489295"/>
            <a:ext cx="394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accent4"/>
                </a:solidFill>
              </a:rPr>
              <a:t>3</a:t>
            </a:r>
            <a:r>
              <a:rPr lang="ko" sz="24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2"/>
          <p:cNvSpPr txBox="1"/>
          <p:nvPr/>
        </p:nvSpPr>
        <p:spPr>
          <a:xfrm>
            <a:off x="1697905" y="483800"/>
            <a:ext cx="44898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구현 코드 </a:t>
            </a:r>
            <a:r>
              <a:rPr lang="ko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- 입력 받은 일정 저장 (Cont)</a:t>
            </a:r>
            <a:endParaRPr sz="1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42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 amt="85000"/>
          </a:blip>
          <a:srcRect/>
          <a:stretch/>
        </p:blipFill>
        <p:spPr>
          <a:xfrm>
            <a:off x="7784311" y="4369612"/>
            <a:ext cx="1143099" cy="5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2"/>
          <p:cNvSpPr txBox="1"/>
          <p:nvPr/>
        </p:nvSpPr>
        <p:spPr>
          <a:xfrm>
            <a:off x="1695763" y="2552971"/>
            <a:ext cx="138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625" y="1228800"/>
            <a:ext cx="3473603" cy="3914699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2"/>
          <p:cNvSpPr txBox="1"/>
          <p:nvPr/>
        </p:nvSpPr>
        <p:spPr>
          <a:xfrm>
            <a:off x="4500750" y="2218000"/>
            <a:ext cx="29766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writeToFile 메서드:</a:t>
            </a:r>
            <a:r>
              <a:rPr lang="ko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내가 입력한 일정을</a:t>
            </a: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요일 별로</a:t>
            </a:r>
            <a:r>
              <a:rPr lang="en-US" altLang="ko" dirty="0"/>
              <a:t> </a:t>
            </a:r>
            <a:r>
              <a:rPr lang="ko-KR" altLang="en-US" dirty="0"/>
              <a:t>파일에 저장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3"/>
          <p:cNvSpPr/>
          <p:nvPr/>
        </p:nvSpPr>
        <p:spPr>
          <a:xfrm>
            <a:off x="0" y="0"/>
            <a:ext cx="9144000" cy="12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9" name="Google Shape;419;p43"/>
          <p:cNvCxnSpPr/>
          <p:nvPr/>
        </p:nvCxnSpPr>
        <p:spPr>
          <a:xfrm>
            <a:off x="104775" y="368472"/>
            <a:ext cx="1495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0" name="Google Shape;420;p43"/>
          <p:cNvSpPr txBox="1"/>
          <p:nvPr/>
        </p:nvSpPr>
        <p:spPr>
          <a:xfrm>
            <a:off x="76200" y="118600"/>
            <a:ext cx="12900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자바프로그래밍</a:t>
            </a:r>
            <a:endParaRPr sz="1100"/>
          </a:p>
        </p:txBody>
      </p:sp>
      <p:sp>
        <p:nvSpPr>
          <p:cNvPr id="421" name="Google Shape;421;p43"/>
          <p:cNvSpPr txBox="1"/>
          <p:nvPr/>
        </p:nvSpPr>
        <p:spPr>
          <a:xfrm>
            <a:off x="1282134" y="489295"/>
            <a:ext cx="394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accent4"/>
                </a:solidFill>
              </a:rPr>
              <a:t>3</a:t>
            </a:r>
            <a:r>
              <a:rPr lang="ko" sz="24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3"/>
          <p:cNvSpPr txBox="1"/>
          <p:nvPr/>
        </p:nvSpPr>
        <p:spPr>
          <a:xfrm>
            <a:off x="1697905" y="483800"/>
            <a:ext cx="44898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구현 코드 </a:t>
            </a:r>
            <a:r>
              <a:rPr lang="ko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- 입력 받은 일정 저장 (Cont)</a:t>
            </a:r>
            <a:endParaRPr sz="1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Google Shape;423;p43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 amt="85000"/>
          </a:blip>
          <a:srcRect/>
          <a:stretch/>
        </p:blipFill>
        <p:spPr>
          <a:xfrm>
            <a:off x="7784311" y="4369612"/>
            <a:ext cx="1143099" cy="5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3"/>
          <p:cNvSpPr txBox="1"/>
          <p:nvPr/>
        </p:nvSpPr>
        <p:spPr>
          <a:xfrm>
            <a:off x="1695763" y="2552971"/>
            <a:ext cx="138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875" y="1675476"/>
            <a:ext cx="8170074" cy="194655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3"/>
          <p:cNvSpPr txBox="1"/>
          <p:nvPr/>
        </p:nvSpPr>
        <p:spPr>
          <a:xfrm>
            <a:off x="4966725" y="3896350"/>
            <a:ext cx="29766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readPlanFromFile 메서드 :</a:t>
            </a:r>
            <a:r>
              <a:rPr lang="ko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파일로부터</a:t>
            </a:r>
            <a:r>
              <a:rPr lang="en-US" altLang="ko" dirty="0"/>
              <a:t> </a:t>
            </a:r>
            <a:r>
              <a:rPr lang="ko-KR" altLang="en-US" dirty="0"/>
              <a:t>이 전에 저장했던</a:t>
            </a:r>
            <a:r>
              <a:rPr lang="ko" dirty="0"/>
              <a:t> </a:t>
            </a:r>
            <a:r>
              <a:rPr lang="ko-KR" altLang="en-US" dirty="0"/>
              <a:t>일정을</a:t>
            </a:r>
            <a:r>
              <a:rPr lang="ko" dirty="0"/>
              <a:t> 읽어옴</a:t>
            </a:r>
            <a:endParaRPr dirty="0"/>
          </a:p>
        </p:txBody>
      </p:sp>
      <p:cxnSp>
        <p:nvCxnSpPr>
          <p:cNvPr id="427" name="Google Shape;427;p43"/>
          <p:cNvCxnSpPr/>
          <p:nvPr/>
        </p:nvCxnSpPr>
        <p:spPr>
          <a:xfrm>
            <a:off x="3595125" y="3634750"/>
            <a:ext cx="1371600" cy="589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47"/>
          <p:cNvGrpSpPr/>
          <p:nvPr/>
        </p:nvGrpSpPr>
        <p:grpSpPr>
          <a:xfrm>
            <a:off x="6087777" y="385008"/>
            <a:ext cx="2742432" cy="2771803"/>
            <a:chOff x="8307536" y="513344"/>
            <a:chExt cx="3656577" cy="3695737"/>
          </a:xfrm>
        </p:grpSpPr>
        <p:sp>
          <p:nvSpPr>
            <p:cNvPr id="474" name="Google Shape;474;p4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7"/>
            <p:cNvSpPr/>
            <p:nvPr/>
          </p:nvSpPr>
          <p:spPr>
            <a:xfrm rot="-54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7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7"/>
            <p:cNvSpPr/>
            <p:nvPr/>
          </p:nvSpPr>
          <p:spPr>
            <a:xfrm rot="-54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7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7"/>
            <p:cNvSpPr/>
            <p:nvPr/>
          </p:nvSpPr>
          <p:spPr>
            <a:xfrm rot="-54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0" name="Google Shape;480;p47"/>
          <p:cNvGrpSpPr/>
          <p:nvPr/>
        </p:nvGrpSpPr>
        <p:grpSpPr>
          <a:xfrm>
            <a:off x="395824" y="1658450"/>
            <a:ext cx="3890426" cy="1557100"/>
            <a:chOff x="527766" y="1728431"/>
            <a:chExt cx="5187235" cy="2076133"/>
          </a:xfrm>
        </p:grpSpPr>
        <p:sp>
          <p:nvSpPr>
            <p:cNvPr id="481" name="Google Shape;481;p47"/>
            <p:cNvSpPr txBox="1"/>
            <p:nvPr/>
          </p:nvSpPr>
          <p:spPr>
            <a:xfrm>
              <a:off x="533400" y="3035064"/>
              <a:ext cx="33570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300" b="1">
                  <a:solidFill>
                    <a:srgbClr val="CCCCCC"/>
                  </a:solidFill>
                  <a:latin typeface="Arial"/>
                  <a:ea typeface="Arial"/>
                  <a:cs typeface="Arial"/>
                  <a:sym typeface="Arial"/>
                </a:rPr>
                <a:t>구현 결과</a:t>
              </a:r>
              <a:endParaRPr sz="1100"/>
            </a:p>
          </p:txBody>
        </p:sp>
        <p:sp>
          <p:nvSpPr>
            <p:cNvPr id="482" name="Google Shape;482;p47"/>
            <p:cNvSpPr txBox="1"/>
            <p:nvPr/>
          </p:nvSpPr>
          <p:spPr>
            <a:xfrm>
              <a:off x="527766" y="1728431"/>
              <a:ext cx="4642500" cy="132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0" b="1">
                  <a:solidFill>
                    <a:srgbClr val="8CCDCD"/>
                  </a:solidFill>
                  <a:latin typeface="Arial"/>
                  <a:ea typeface="Arial"/>
                  <a:cs typeface="Arial"/>
                  <a:sym typeface="Arial"/>
                </a:rPr>
                <a:t>Part </a:t>
              </a:r>
              <a:r>
                <a:rPr lang="ko" sz="6000" b="1">
                  <a:solidFill>
                    <a:srgbClr val="8CCDCD"/>
                  </a:solidFill>
                </a:rPr>
                <a:t>4</a:t>
              </a:r>
              <a:r>
                <a:rPr lang="ko" sz="6000" b="1">
                  <a:solidFill>
                    <a:srgbClr val="8CCDCD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6000" b="1">
                <a:solidFill>
                  <a:srgbClr val="8CCDC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3" name="Google Shape;483;p47"/>
            <p:cNvCxnSpPr/>
            <p:nvPr/>
          </p:nvCxnSpPr>
          <p:spPr>
            <a:xfrm>
              <a:off x="635000" y="2946400"/>
              <a:ext cx="508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84" name="Google Shape;484;p47"/>
          <p:cNvSpPr txBox="1"/>
          <p:nvPr/>
        </p:nvSpPr>
        <p:spPr>
          <a:xfrm>
            <a:off x="7286624" y="4879181"/>
            <a:ext cx="1804822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5" name="Google Shape;485;p47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 amt="85000"/>
          </a:blip>
          <a:srcRect/>
          <a:stretch/>
        </p:blipFill>
        <p:spPr>
          <a:xfrm>
            <a:off x="7784311" y="4369612"/>
            <a:ext cx="1143099" cy="57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8"/>
          <p:cNvSpPr/>
          <p:nvPr/>
        </p:nvSpPr>
        <p:spPr>
          <a:xfrm>
            <a:off x="0" y="0"/>
            <a:ext cx="9144000" cy="12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1" name="Google Shape;491;p48"/>
          <p:cNvCxnSpPr/>
          <p:nvPr/>
        </p:nvCxnSpPr>
        <p:spPr>
          <a:xfrm>
            <a:off x="104775" y="368472"/>
            <a:ext cx="1495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2" name="Google Shape;492;p48"/>
          <p:cNvSpPr txBox="1"/>
          <p:nvPr/>
        </p:nvSpPr>
        <p:spPr>
          <a:xfrm>
            <a:off x="76200" y="118600"/>
            <a:ext cx="11430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자바프로그래밍</a:t>
            </a:r>
            <a:endParaRPr sz="1100"/>
          </a:p>
        </p:txBody>
      </p:sp>
      <p:sp>
        <p:nvSpPr>
          <p:cNvPr id="493" name="Google Shape;493;p48"/>
          <p:cNvSpPr txBox="1"/>
          <p:nvPr/>
        </p:nvSpPr>
        <p:spPr>
          <a:xfrm>
            <a:off x="951918" y="489300"/>
            <a:ext cx="724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accent4"/>
                </a:solidFill>
              </a:rPr>
              <a:t>04</a:t>
            </a:r>
            <a:r>
              <a:rPr lang="ko" sz="24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48"/>
          <p:cNvSpPr txBox="1"/>
          <p:nvPr/>
        </p:nvSpPr>
        <p:spPr>
          <a:xfrm>
            <a:off x="1697897" y="483800"/>
            <a:ext cx="29433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구현 결과</a:t>
            </a:r>
            <a:r>
              <a:rPr lang="ko" sz="2300">
                <a:solidFill>
                  <a:schemeClr val="accent4"/>
                </a:solidFill>
              </a:rPr>
              <a:t> </a:t>
            </a:r>
            <a:endParaRPr sz="1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5" name="Google Shape;495;p48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 amt="85000"/>
          </a:blip>
          <a:srcRect/>
          <a:stretch/>
        </p:blipFill>
        <p:spPr>
          <a:xfrm>
            <a:off x="7784311" y="4369612"/>
            <a:ext cx="1143099" cy="5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700" y="1666750"/>
            <a:ext cx="4540701" cy="9334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97" name="Google Shape;497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650" y="1666750"/>
            <a:ext cx="3179949" cy="32017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498" name="Google Shape;498;p48"/>
          <p:cNvCxnSpPr/>
          <p:nvPr/>
        </p:nvCxnSpPr>
        <p:spPr>
          <a:xfrm flipH="1">
            <a:off x="1737625" y="2382550"/>
            <a:ext cx="2859300" cy="883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9" name="Google Shape;499;p48"/>
          <p:cNvCxnSpPr/>
          <p:nvPr/>
        </p:nvCxnSpPr>
        <p:spPr>
          <a:xfrm rot="10800000">
            <a:off x="1676725" y="3267600"/>
            <a:ext cx="12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9"/>
          <p:cNvSpPr/>
          <p:nvPr/>
        </p:nvSpPr>
        <p:spPr>
          <a:xfrm>
            <a:off x="0" y="0"/>
            <a:ext cx="9144000" cy="12287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5" name="Google Shape;505;p49"/>
          <p:cNvCxnSpPr/>
          <p:nvPr/>
        </p:nvCxnSpPr>
        <p:spPr>
          <a:xfrm>
            <a:off x="104775" y="368472"/>
            <a:ext cx="1495425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6" name="Google Shape;506;p49"/>
          <p:cNvSpPr txBox="1"/>
          <p:nvPr/>
        </p:nvSpPr>
        <p:spPr>
          <a:xfrm>
            <a:off x="76200" y="118600"/>
            <a:ext cx="11430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자바프로그래밍</a:t>
            </a:r>
            <a:endParaRPr sz="1100"/>
          </a:p>
        </p:txBody>
      </p:sp>
      <p:sp>
        <p:nvSpPr>
          <p:cNvPr id="507" name="Google Shape;507;p49"/>
          <p:cNvSpPr txBox="1"/>
          <p:nvPr/>
        </p:nvSpPr>
        <p:spPr>
          <a:xfrm>
            <a:off x="998001" y="489300"/>
            <a:ext cx="678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accent4"/>
                </a:solidFill>
              </a:rPr>
              <a:t>04</a:t>
            </a:r>
            <a:r>
              <a:rPr lang="ko" sz="24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49"/>
          <p:cNvSpPr txBox="1"/>
          <p:nvPr/>
        </p:nvSpPr>
        <p:spPr>
          <a:xfrm>
            <a:off x="1697896" y="483800"/>
            <a:ext cx="32547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구현 결과</a:t>
            </a:r>
            <a:r>
              <a:rPr lang="ko" sz="2300">
                <a:solidFill>
                  <a:schemeClr val="accent4"/>
                </a:solidFill>
              </a:rPr>
              <a:t> </a:t>
            </a:r>
            <a:r>
              <a:rPr lang="ko" sz="1200">
                <a:solidFill>
                  <a:schemeClr val="accent4"/>
                </a:solidFill>
              </a:rPr>
              <a:t>– 일정 생성</a:t>
            </a:r>
            <a:endParaRPr sz="1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9" name="Google Shape;509;p49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 amt="85000"/>
          </a:blip>
          <a:srcRect/>
          <a:stretch/>
        </p:blipFill>
        <p:spPr>
          <a:xfrm>
            <a:off x="7784311" y="4369612"/>
            <a:ext cx="1143099" cy="5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9"/>
          <p:cNvSpPr txBox="1"/>
          <p:nvPr/>
        </p:nvSpPr>
        <p:spPr>
          <a:xfrm>
            <a:off x="1695763" y="2552971"/>
            <a:ext cx="138548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670" y="1304925"/>
            <a:ext cx="3715679" cy="37623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12" name="Google Shape;51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5797" y="1989788"/>
            <a:ext cx="3546275" cy="22274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13" name="Google Shape;513;p49"/>
          <p:cNvSpPr/>
          <p:nvPr/>
        </p:nvSpPr>
        <p:spPr>
          <a:xfrm>
            <a:off x="4361925" y="2582663"/>
            <a:ext cx="850200" cy="80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4" name="Google Shape;514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5800" y="1414000"/>
            <a:ext cx="2002500" cy="475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0"/>
          <p:cNvSpPr/>
          <p:nvPr/>
        </p:nvSpPr>
        <p:spPr>
          <a:xfrm>
            <a:off x="0" y="0"/>
            <a:ext cx="9144000" cy="12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0" name="Google Shape;520;p50"/>
          <p:cNvCxnSpPr/>
          <p:nvPr/>
        </p:nvCxnSpPr>
        <p:spPr>
          <a:xfrm>
            <a:off x="104775" y="368472"/>
            <a:ext cx="1495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1" name="Google Shape;521;p50"/>
          <p:cNvSpPr txBox="1"/>
          <p:nvPr/>
        </p:nvSpPr>
        <p:spPr>
          <a:xfrm>
            <a:off x="76200" y="118600"/>
            <a:ext cx="11430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자바프로그래밍</a:t>
            </a:r>
            <a:endParaRPr sz="1100"/>
          </a:p>
        </p:txBody>
      </p:sp>
      <p:sp>
        <p:nvSpPr>
          <p:cNvPr id="522" name="Google Shape;522;p50"/>
          <p:cNvSpPr txBox="1"/>
          <p:nvPr/>
        </p:nvSpPr>
        <p:spPr>
          <a:xfrm>
            <a:off x="998001" y="489300"/>
            <a:ext cx="678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accent4"/>
                </a:solidFill>
              </a:rPr>
              <a:t>04</a:t>
            </a:r>
            <a:r>
              <a:rPr lang="ko" sz="24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50"/>
          <p:cNvSpPr txBox="1"/>
          <p:nvPr/>
        </p:nvSpPr>
        <p:spPr>
          <a:xfrm>
            <a:off x="1697896" y="483800"/>
            <a:ext cx="32547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구현 결과</a:t>
            </a:r>
            <a:r>
              <a:rPr lang="ko" sz="2300">
                <a:solidFill>
                  <a:schemeClr val="accent4"/>
                </a:solidFill>
              </a:rPr>
              <a:t> </a:t>
            </a:r>
            <a:r>
              <a:rPr lang="ko" sz="1200">
                <a:solidFill>
                  <a:schemeClr val="accent4"/>
                </a:solidFill>
              </a:rPr>
              <a:t>– 일정 생성</a:t>
            </a:r>
            <a:endParaRPr sz="1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4" name="Google Shape;524;p50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 amt="85000"/>
          </a:blip>
          <a:srcRect/>
          <a:stretch/>
        </p:blipFill>
        <p:spPr>
          <a:xfrm>
            <a:off x="7784311" y="4369612"/>
            <a:ext cx="1143099" cy="5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50"/>
          <p:cNvSpPr txBox="1"/>
          <p:nvPr/>
        </p:nvSpPr>
        <p:spPr>
          <a:xfrm>
            <a:off x="1695763" y="2552971"/>
            <a:ext cx="138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6" name="Google Shape;52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035" y="1755563"/>
            <a:ext cx="3546275" cy="22274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27" name="Google Shape;527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6697" y="2676841"/>
            <a:ext cx="1283050" cy="14828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8" name="Google Shape;528;p50"/>
          <p:cNvCxnSpPr/>
          <p:nvPr/>
        </p:nvCxnSpPr>
        <p:spPr>
          <a:xfrm>
            <a:off x="1701950" y="2676850"/>
            <a:ext cx="3826200" cy="742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9" name="Google Shape;529;p50"/>
          <p:cNvCxnSpPr/>
          <p:nvPr/>
        </p:nvCxnSpPr>
        <p:spPr>
          <a:xfrm>
            <a:off x="5460497" y="3418244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1"/>
          <p:cNvSpPr/>
          <p:nvPr/>
        </p:nvSpPr>
        <p:spPr>
          <a:xfrm>
            <a:off x="0" y="0"/>
            <a:ext cx="9144000" cy="12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5" name="Google Shape;535;p51"/>
          <p:cNvCxnSpPr/>
          <p:nvPr/>
        </p:nvCxnSpPr>
        <p:spPr>
          <a:xfrm>
            <a:off x="104775" y="368472"/>
            <a:ext cx="1495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6" name="Google Shape;536;p51"/>
          <p:cNvSpPr txBox="1"/>
          <p:nvPr/>
        </p:nvSpPr>
        <p:spPr>
          <a:xfrm>
            <a:off x="76200" y="118600"/>
            <a:ext cx="11430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자바프로그래밍</a:t>
            </a:r>
            <a:endParaRPr sz="1100"/>
          </a:p>
        </p:txBody>
      </p:sp>
      <p:sp>
        <p:nvSpPr>
          <p:cNvPr id="537" name="Google Shape;537;p51"/>
          <p:cNvSpPr txBox="1"/>
          <p:nvPr/>
        </p:nvSpPr>
        <p:spPr>
          <a:xfrm>
            <a:off x="998001" y="489300"/>
            <a:ext cx="678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accent4"/>
                </a:solidFill>
              </a:rPr>
              <a:t>04</a:t>
            </a:r>
            <a:r>
              <a:rPr lang="ko" sz="24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51"/>
          <p:cNvSpPr txBox="1"/>
          <p:nvPr/>
        </p:nvSpPr>
        <p:spPr>
          <a:xfrm>
            <a:off x="1697897" y="483800"/>
            <a:ext cx="30336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구현 결과</a:t>
            </a:r>
            <a:r>
              <a:rPr lang="ko" sz="2300">
                <a:solidFill>
                  <a:schemeClr val="accent4"/>
                </a:solidFill>
              </a:rPr>
              <a:t> </a:t>
            </a:r>
            <a:r>
              <a:rPr lang="ko" sz="1200">
                <a:solidFill>
                  <a:schemeClr val="accent4"/>
                </a:solidFill>
              </a:rPr>
              <a:t>– 일정 불러오기</a:t>
            </a:r>
            <a:endParaRPr sz="1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9" name="Google Shape;539;p51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 amt="85000"/>
          </a:blip>
          <a:srcRect/>
          <a:stretch/>
        </p:blipFill>
        <p:spPr>
          <a:xfrm>
            <a:off x="7784311" y="4369612"/>
            <a:ext cx="1143099" cy="5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51"/>
          <p:cNvSpPr txBox="1"/>
          <p:nvPr/>
        </p:nvSpPr>
        <p:spPr>
          <a:xfrm>
            <a:off x="1695763" y="2552971"/>
            <a:ext cx="138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1" name="Google Shape;54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201" y="1300850"/>
            <a:ext cx="3709226" cy="375984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42" name="Google Shape;542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6848" y="1894938"/>
            <a:ext cx="2323650" cy="233681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43" name="Google Shape;543;p51"/>
          <p:cNvSpPr/>
          <p:nvPr/>
        </p:nvSpPr>
        <p:spPr>
          <a:xfrm>
            <a:off x="4438125" y="2658863"/>
            <a:ext cx="850200" cy="80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2"/>
          <p:cNvSpPr/>
          <p:nvPr/>
        </p:nvSpPr>
        <p:spPr>
          <a:xfrm>
            <a:off x="0" y="0"/>
            <a:ext cx="9144000" cy="12287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9" name="Google Shape;549;p52"/>
          <p:cNvCxnSpPr/>
          <p:nvPr/>
        </p:nvCxnSpPr>
        <p:spPr>
          <a:xfrm>
            <a:off x="104775" y="368472"/>
            <a:ext cx="1495425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0" name="Google Shape;550;p52"/>
          <p:cNvSpPr txBox="1"/>
          <p:nvPr/>
        </p:nvSpPr>
        <p:spPr>
          <a:xfrm>
            <a:off x="76200" y="118600"/>
            <a:ext cx="11430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자바프로그래밍</a:t>
            </a:r>
            <a:endParaRPr sz="1100"/>
          </a:p>
        </p:txBody>
      </p:sp>
      <p:sp>
        <p:nvSpPr>
          <p:cNvPr id="551" name="Google Shape;551;p52"/>
          <p:cNvSpPr txBox="1"/>
          <p:nvPr/>
        </p:nvSpPr>
        <p:spPr>
          <a:xfrm>
            <a:off x="951918" y="489300"/>
            <a:ext cx="724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accent4"/>
                </a:solidFill>
              </a:rPr>
              <a:t>04</a:t>
            </a:r>
            <a:r>
              <a:rPr lang="ko" sz="24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52"/>
          <p:cNvSpPr txBox="1"/>
          <p:nvPr/>
        </p:nvSpPr>
        <p:spPr>
          <a:xfrm>
            <a:off x="1697896" y="483800"/>
            <a:ext cx="33651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구현 결과</a:t>
            </a:r>
            <a:r>
              <a:rPr lang="ko" sz="2300">
                <a:solidFill>
                  <a:schemeClr val="accent4"/>
                </a:solidFill>
              </a:rPr>
              <a:t> </a:t>
            </a:r>
            <a:r>
              <a:rPr lang="ko" sz="1200">
                <a:solidFill>
                  <a:schemeClr val="accent4"/>
                </a:solidFill>
              </a:rPr>
              <a:t>– 일정 정렬</a:t>
            </a:r>
            <a:endParaRPr sz="1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3" name="Google Shape;553;p52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 amt="85000"/>
          </a:blip>
          <a:srcRect/>
          <a:stretch/>
        </p:blipFill>
        <p:spPr>
          <a:xfrm>
            <a:off x="7784311" y="4369612"/>
            <a:ext cx="1143099" cy="5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175" y="1818400"/>
            <a:ext cx="2704020" cy="27193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55" name="Google Shape;555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1350" y="1783825"/>
            <a:ext cx="2704025" cy="27193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56" name="Google Shape;556;p52"/>
          <p:cNvSpPr/>
          <p:nvPr/>
        </p:nvSpPr>
        <p:spPr>
          <a:xfrm>
            <a:off x="3568293" y="2564891"/>
            <a:ext cx="1197000" cy="100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7" name="Google Shape;557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1350" y="1318547"/>
            <a:ext cx="1643626" cy="336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3"/>
          <p:cNvSpPr/>
          <p:nvPr/>
        </p:nvSpPr>
        <p:spPr>
          <a:xfrm>
            <a:off x="4190475" y="2340700"/>
            <a:ext cx="3826200" cy="1333800"/>
          </a:xfrm>
          <a:prstGeom prst="wedgeEllipseCallout">
            <a:avLst>
              <a:gd name="adj1" fmla="val -45291"/>
              <a:gd name="adj2" fmla="val 71066"/>
            </a:avLst>
          </a:prstGeom>
          <a:solidFill>
            <a:schemeClr val="lt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53"/>
          <p:cNvSpPr/>
          <p:nvPr/>
        </p:nvSpPr>
        <p:spPr>
          <a:xfrm>
            <a:off x="0" y="0"/>
            <a:ext cx="9144000" cy="12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4" name="Google Shape;564;p53"/>
          <p:cNvCxnSpPr/>
          <p:nvPr/>
        </p:nvCxnSpPr>
        <p:spPr>
          <a:xfrm>
            <a:off x="104775" y="368472"/>
            <a:ext cx="1495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5" name="Google Shape;565;p53"/>
          <p:cNvSpPr txBox="1"/>
          <p:nvPr/>
        </p:nvSpPr>
        <p:spPr>
          <a:xfrm>
            <a:off x="76200" y="118600"/>
            <a:ext cx="11430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자바프로그래밍</a:t>
            </a:r>
            <a:endParaRPr sz="1100"/>
          </a:p>
        </p:txBody>
      </p:sp>
      <p:sp>
        <p:nvSpPr>
          <p:cNvPr id="566" name="Google Shape;566;p53"/>
          <p:cNvSpPr txBox="1"/>
          <p:nvPr/>
        </p:nvSpPr>
        <p:spPr>
          <a:xfrm>
            <a:off x="951918" y="489300"/>
            <a:ext cx="724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accent4"/>
                </a:solidFill>
              </a:rPr>
              <a:t>04</a:t>
            </a:r>
            <a:r>
              <a:rPr lang="ko" sz="24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53"/>
          <p:cNvSpPr txBox="1"/>
          <p:nvPr/>
        </p:nvSpPr>
        <p:spPr>
          <a:xfrm>
            <a:off x="1697896" y="483800"/>
            <a:ext cx="33051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구현 결과</a:t>
            </a:r>
            <a:r>
              <a:rPr lang="ko" sz="2300">
                <a:solidFill>
                  <a:schemeClr val="accent4"/>
                </a:solidFill>
              </a:rPr>
              <a:t> </a:t>
            </a:r>
            <a:r>
              <a:rPr lang="ko" sz="1200">
                <a:solidFill>
                  <a:schemeClr val="accent4"/>
                </a:solidFill>
              </a:rPr>
              <a:t>– 일정 읽어주기</a:t>
            </a:r>
            <a:endParaRPr sz="1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8" name="Google Shape;568;p53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 amt="85000"/>
          </a:blip>
          <a:srcRect/>
          <a:stretch/>
        </p:blipFill>
        <p:spPr>
          <a:xfrm>
            <a:off x="7784311" y="4369612"/>
            <a:ext cx="1143099" cy="5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50" y="1331250"/>
            <a:ext cx="3536551" cy="36099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70" name="Google Shape;570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8576" y="1556150"/>
            <a:ext cx="1914525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53"/>
          <p:cNvSpPr txBox="1"/>
          <p:nvPr/>
        </p:nvSpPr>
        <p:spPr>
          <a:xfrm>
            <a:off x="4747275" y="2661550"/>
            <a:ext cx="2833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rgbClr val="595959"/>
                </a:solidFill>
              </a:rPr>
              <a:t>화요일 일정 입니다. 화요일 자정은 지났습니다.</a:t>
            </a:r>
            <a:endParaRPr sz="1300" b="1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595959"/>
                </a:solidFill>
              </a:rPr>
              <a:t>...</a:t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572" name="Google Shape;572;p53"/>
          <p:cNvSpPr txBox="1"/>
          <p:nvPr/>
        </p:nvSpPr>
        <p:spPr>
          <a:xfrm>
            <a:off x="4408575" y="4774200"/>
            <a:ext cx="552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7"/>
          <p:cNvPicPr preferRelativeResize="0"/>
          <p:nvPr/>
        </p:nvPicPr>
        <p:blipFill rotWithShape="1">
          <a:blip r:embed="rId3">
            <a:alphaModFix/>
          </a:blip>
          <a:srcRect t="3906" b="1172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/>
          <p:nvPr/>
        </p:nvSpPr>
        <p:spPr>
          <a:xfrm>
            <a:off x="0" y="-9349"/>
            <a:ext cx="9177900" cy="51435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27"/>
          <p:cNvCxnSpPr/>
          <p:nvPr/>
        </p:nvCxnSpPr>
        <p:spPr>
          <a:xfrm>
            <a:off x="104775" y="368472"/>
            <a:ext cx="14954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54" name="Google Shape;154;p27"/>
          <p:cNvGrpSpPr/>
          <p:nvPr/>
        </p:nvGrpSpPr>
        <p:grpSpPr>
          <a:xfrm>
            <a:off x="762000" y="1608627"/>
            <a:ext cx="1809275" cy="302711"/>
            <a:chOff x="914400" y="1608627"/>
            <a:chExt cx="1809275" cy="302711"/>
          </a:xfrm>
        </p:grpSpPr>
        <p:sp>
          <p:nvSpPr>
            <p:cNvPr id="155" name="Google Shape;155;p27"/>
            <p:cNvSpPr/>
            <p:nvPr/>
          </p:nvSpPr>
          <p:spPr>
            <a:xfrm>
              <a:off x="914400" y="1608627"/>
              <a:ext cx="291600" cy="275700"/>
            </a:xfrm>
            <a:prstGeom prst="ellipse">
              <a:avLst/>
            </a:prstGeom>
            <a:noFill/>
            <a:ln w="1016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7"/>
            <p:cNvSpPr txBox="1"/>
            <p:nvPr/>
          </p:nvSpPr>
          <p:spPr>
            <a:xfrm>
              <a:off x="1285378" y="1626638"/>
              <a:ext cx="6030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r>
                <a:rPr lang="ko">
                  <a:solidFill>
                    <a:schemeClr val="lt1"/>
                  </a:solidFill>
                </a:rPr>
                <a:t>2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7"/>
            <p:cNvSpPr txBox="1"/>
            <p:nvPr/>
          </p:nvSpPr>
          <p:spPr>
            <a:xfrm>
              <a:off x="1694375" y="1626638"/>
              <a:ext cx="10293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구현 내용</a:t>
              </a:r>
              <a:endParaRPr sz="1100"/>
            </a:p>
          </p:txBody>
        </p:sp>
      </p:grpSp>
      <p:grpSp>
        <p:nvGrpSpPr>
          <p:cNvPr id="158" name="Google Shape;158;p27"/>
          <p:cNvGrpSpPr/>
          <p:nvPr/>
        </p:nvGrpSpPr>
        <p:grpSpPr>
          <a:xfrm>
            <a:off x="762000" y="2269790"/>
            <a:ext cx="1922975" cy="284710"/>
            <a:chOff x="914400" y="2269790"/>
            <a:chExt cx="1922975" cy="284710"/>
          </a:xfrm>
        </p:grpSpPr>
        <p:sp>
          <p:nvSpPr>
            <p:cNvPr id="159" name="Google Shape;159;p27"/>
            <p:cNvSpPr txBox="1"/>
            <p:nvPr/>
          </p:nvSpPr>
          <p:spPr>
            <a:xfrm>
              <a:off x="1285368" y="2269790"/>
              <a:ext cx="4524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r>
                <a:rPr lang="ko">
                  <a:solidFill>
                    <a:schemeClr val="lt1"/>
                  </a:solidFill>
                </a:rPr>
                <a:t>3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7"/>
            <p:cNvSpPr txBox="1"/>
            <p:nvPr/>
          </p:nvSpPr>
          <p:spPr>
            <a:xfrm>
              <a:off x="1694375" y="2269800"/>
              <a:ext cx="11430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구현 코드</a:t>
              </a:r>
              <a:endParaRPr sz="1100"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914400" y="2269790"/>
              <a:ext cx="291600" cy="275700"/>
            </a:xfrm>
            <a:prstGeom prst="ellipse">
              <a:avLst/>
            </a:prstGeom>
            <a:noFill/>
            <a:ln w="1016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" name="Google Shape;162;p27"/>
          <p:cNvGrpSpPr/>
          <p:nvPr/>
        </p:nvGrpSpPr>
        <p:grpSpPr>
          <a:xfrm>
            <a:off x="762000" y="2966700"/>
            <a:ext cx="1922975" cy="284700"/>
            <a:chOff x="914400" y="3042900"/>
            <a:chExt cx="1922975" cy="284700"/>
          </a:xfrm>
        </p:grpSpPr>
        <p:sp>
          <p:nvSpPr>
            <p:cNvPr id="163" name="Google Shape;163;p27"/>
            <p:cNvSpPr txBox="1"/>
            <p:nvPr/>
          </p:nvSpPr>
          <p:spPr>
            <a:xfrm>
              <a:off x="1285368" y="3042900"/>
              <a:ext cx="4524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r>
                <a:rPr lang="ko">
                  <a:solidFill>
                    <a:schemeClr val="lt1"/>
                  </a:solidFill>
                </a:rPr>
                <a:t>4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7"/>
            <p:cNvSpPr txBox="1"/>
            <p:nvPr/>
          </p:nvSpPr>
          <p:spPr>
            <a:xfrm>
              <a:off x="1694375" y="3042900"/>
              <a:ext cx="11430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구현 결과</a:t>
              </a:r>
              <a:endParaRPr sz="1100"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914400" y="3043406"/>
              <a:ext cx="291600" cy="275700"/>
            </a:xfrm>
            <a:prstGeom prst="ellipse">
              <a:avLst/>
            </a:prstGeom>
            <a:noFill/>
            <a:ln w="1016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p27"/>
          <p:cNvSpPr txBox="1"/>
          <p:nvPr/>
        </p:nvSpPr>
        <p:spPr>
          <a:xfrm>
            <a:off x="664998" y="441450"/>
            <a:ext cx="1315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7286624" y="4879181"/>
            <a:ext cx="1804822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7" descr="텍스트, 클립아트이(가) 표시된 사진&#10;&#10;자동 생성된 설명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7784311" y="4369612"/>
            <a:ext cx="1143099" cy="5715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27"/>
          <p:cNvGrpSpPr/>
          <p:nvPr/>
        </p:nvGrpSpPr>
        <p:grpSpPr>
          <a:xfrm>
            <a:off x="762000" y="3650325"/>
            <a:ext cx="3154475" cy="284700"/>
            <a:chOff x="914400" y="3802725"/>
            <a:chExt cx="3154475" cy="284700"/>
          </a:xfrm>
        </p:grpSpPr>
        <p:sp>
          <p:nvSpPr>
            <p:cNvPr id="170" name="Google Shape;170;p27"/>
            <p:cNvSpPr txBox="1"/>
            <p:nvPr/>
          </p:nvSpPr>
          <p:spPr>
            <a:xfrm>
              <a:off x="1285378" y="3802725"/>
              <a:ext cx="6030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r>
                <a:rPr lang="ko">
                  <a:solidFill>
                    <a:schemeClr val="lt1"/>
                  </a:solidFill>
                </a:rPr>
                <a:t>5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7"/>
            <p:cNvSpPr txBox="1"/>
            <p:nvPr/>
          </p:nvSpPr>
          <p:spPr>
            <a:xfrm>
              <a:off x="1694375" y="3802725"/>
              <a:ext cx="23745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lt1"/>
                  </a:solidFill>
                </a:rPr>
                <a:t>데모 동영상</a:t>
              </a:r>
              <a:endParaRPr sz="1100"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914400" y="3803240"/>
              <a:ext cx="291600" cy="275700"/>
            </a:xfrm>
            <a:prstGeom prst="ellipse">
              <a:avLst/>
            </a:prstGeom>
            <a:noFill/>
            <a:ln w="1016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27"/>
          <p:cNvGrpSpPr/>
          <p:nvPr/>
        </p:nvGrpSpPr>
        <p:grpSpPr>
          <a:xfrm>
            <a:off x="762000" y="947464"/>
            <a:ext cx="1809275" cy="302711"/>
            <a:chOff x="914400" y="871264"/>
            <a:chExt cx="1809275" cy="302711"/>
          </a:xfrm>
        </p:grpSpPr>
        <p:sp>
          <p:nvSpPr>
            <p:cNvPr id="174" name="Google Shape;174;p27"/>
            <p:cNvSpPr/>
            <p:nvPr/>
          </p:nvSpPr>
          <p:spPr>
            <a:xfrm>
              <a:off x="914400" y="871264"/>
              <a:ext cx="291600" cy="275700"/>
            </a:xfrm>
            <a:prstGeom prst="ellipse">
              <a:avLst/>
            </a:prstGeom>
            <a:noFill/>
            <a:ln w="1016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7"/>
            <p:cNvSpPr txBox="1"/>
            <p:nvPr/>
          </p:nvSpPr>
          <p:spPr>
            <a:xfrm>
              <a:off x="1285378" y="889275"/>
              <a:ext cx="6030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001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7"/>
            <p:cNvSpPr txBox="1"/>
            <p:nvPr/>
          </p:nvSpPr>
          <p:spPr>
            <a:xfrm>
              <a:off x="1694375" y="889275"/>
              <a:ext cx="10293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구현 </a:t>
              </a:r>
              <a:r>
                <a:rPr lang="ko">
                  <a:solidFill>
                    <a:schemeClr val="lt1"/>
                  </a:solidFill>
                </a:rPr>
                <a:t>일정</a:t>
              </a:r>
              <a:endParaRPr sz="1100"/>
            </a:p>
          </p:txBody>
        </p:sp>
      </p:grpSp>
      <p:grpSp>
        <p:nvGrpSpPr>
          <p:cNvPr id="177" name="Google Shape;177;p27"/>
          <p:cNvGrpSpPr/>
          <p:nvPr/>
        </p:nvGrpSpPr>
        <p:grpSpPr>
          <a:xfrm>
            <a:off x="762000" y="4382950"/>
            <a:ext cx="3154475" cy="284700"/>
            <a:chOff x="914400" y="4459150"/>
            <a:chExt cx="3154475" cy="284700"/>
          </a:xfrm>
        </p:grpSpPr>
        <p:sp>
          <p:nvSpPr>
            <p:cNvPr id="178" name="Google Shape;178;p27"/>
            <p:cNvSpPr txBox="1"/>
            <p:nvPr/>
          </p:nvSpPr>
          <p:spPr>
            <a:xfrm>
              <a:off x="1285378" y="4459150"/>
              <a:ext cx="6030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r>
                <a:rPr lang="ko">
                  <a:solidFill>
                    <a:schemeClr val="lt1"/>
                  </a:solidFill>
                </a:rPr>
                <a:t>6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7"/>
            <p:cNvSpPr txBox="1"/>
            <p:nvPr/>
          </p:nvSpPr>
          <p:spPr>
            <a:xfrm>
              <a:off x="1694375" y="4459150"/>
              <a:ext cx="23745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lt1"/>
                  </a:solidFill>
                </a:rPr>
                <a:t>참고 자료</a:t>
              </a:r>
              <a:endParaRPr sz="1100"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914400" y="4459665"/>
              <a:ext cx="291600" cy="275700"/>
            </a:xfrm>
            <a:prstGeom prst="ellipse">
              <a:avLst/>
            </a:prstGeom>
            <a:noFill/>
            <a:ln w="1016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54"/>
          <p:cNvGrpSpPr/>
          <p:nvPr/>
        </p:nvGrpSpPr>
        <p:grpSpPr>
          <a:xfrm>
            <a:off x="6087777" y="385008"/>
            <a:ext cx="2742432" cy="2771803"/>
            <a:chOff x="8307536" y="513344"/>
            <a:chExt cx="3656577" cy="3695737"/>
          </a:xfrm>
        </p:grpSpPr>
        <p:sp>
          <p:nvSpPr>
            <p:cNvPr id="578" name="Google Shape;578;p54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4"/>
            <p:cNvSpPr/>
            <p:nvPr/>
          </p:nvSpPr>
          <p:spPr>
            <a:xfrm rot="-54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4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54"/>
            <p:cNvSpPr/>
            <p:nvPr/>
          </p:nvSpPr>
          <p:spPr>
            <a:xfrm rot="-54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54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4"/>
            <p:cNvSpPr/>
            <p:nvPr/>
          </p:nvSpPr>
          <p:spPr>
            <a:xfrm rot="-54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4" name="Google Shape;584;p54"/>
          <p:cNvSpPr txBox="1"/>
          <p:nvPr/>
        </p:nvSpPr>
        <p:spPr>
          <a:xfrm>
            <a:off x="400050" y="2571925"/>
            <a:ext cx="55512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 b="1">
                <a:solidFill>
                  <a:srgbClr val="CCCCCC"/>
                </a:solidFill>
              </a:rPr>
              <a:t>데모 동영상</a:t>
            </a:r>
            <a:endParaRPr sz="3300" b="1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54"/>
          <p:cNvSpPr txBox="1"/>
          <p:nvPr/>
        </p:nvSpPr>
        <p:spPr>
          <a:xfrm>
            <a:off x="395824" y="1658450"/>
            <a:ext cx="40848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 b="1">
                <a:solidFill>
                  <a:srgbClr val="8CCDCD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ko" sz="6000" b="1">
                <a:solidFill>
                  <a:srgbClr val="8CCDCD"/>
                </a:solidFill>
              </a:rPr>
              <a:t>5</a:t>
            </a:r>
            <a:r>
              <a:rPr lang="ko" sz="6000" b="1">
                <a:solidFill>
                  <a:srgbClr val="8CCDC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1">
              <a:solidFill>
                <a:srgbClr val="8CCD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6" name="Google Shape;586;p54"/>
          <p:cNvCxnSpPr/>
          <p:nvPr/>
        </p:nvCxnSpPr>
        <p:spPr>
          <a:xfrm>
            <a:off x="476250" y="2571927"/>
            <a:ext cx="3810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7" name="Google Shape;587;p54"/>
          <p:cNvSpPr txBox="1"/>
          <p:nvPr/>
        </p:nvSpPr>
        <p:spPr>
          <a:xfrm>
            <a:off x="7286624" y="4879181"/>
            <a:ext cx="1804822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8" name="Google Shape;588;p54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 amt="85000"/>
          </a:blip>
          <a:srcRect/>
          <a:stretch/>
        </p:blipFill>
        <p:spPr>
          <a:xfrm>
            <a:off x="7784311" y="4369612"/>
            <a:ext cx="1143099" cy="57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5"/>
          <p:cNvSpPr/>
          <p:nvPr/>
        </p:nvSpPr>
        <p:spPr>
          <a:xfrm>
            <a:off x="0" y="0"/>
            <a:ext cx="9144000" cy="12287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4" name="Google Shape;594;p55"/>
          <p:cNvCxnSpPr/>
          <p:nvPr/>
        </p:nvCxnSpPr>
        <p:spPr>
          <a:xfrm>
            <a:off x="104775" y="368472"/>
            <a:ext cx="1495425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5" name="Google Shape;595;p55"/>
          <p:cNvSpPr txBox="1"/>
          <p:nvPr/>
        </p:nvSpPr>
        <p:spPr>
          <a:xfrm>
            <a:off x="76200" y="118600"/>
            <a:ext cx="12108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자바프로그래밍</a:t>
            </a:r>
            <a:endParaRPr sz="1100"/>
          </a:p>
        </p:txBody>
      </p:sp>
      <p:sp>
        <p:nvSpPr>
          <p:cNvPr id="596" name="Google Shape;596;p55"/>
          <p:cNvSpPr txBox="1"/>
          <p:nvPr/>
        </p:nvSpPr>
        <p:spPr>
          <a:xfrm>
            <a:off x="998001" y="489300"/>
            <a:ext cx="678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accent4"/>
                </a:solidFill>
              </a:rPr>
              <a:t>05</a:t>
            </a:r>
            <a:r>
              <a:rPr lang="ko" sz="24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55"/>
          <p:cNvSpPr txBox="1"/>
          <p:nvPr/>
        </p:nvSpPr>
        <p:spPr>
          <a:xfrm>
            <a:off x="1697889" y="483803"/>
            <a:ext cx="37488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accent4"/>
                </a:solidFill>
              </a:rPr>
              <a:t>데모 동영상</a:t>
            </a:r>
            <a:endParaRPr sz="23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8" name="Google Shape;598;p55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 amt="85000"/>
          </a:blip>
          <a:srcRect/>
          <a:stretch/>
        </p:blipFill>
        <p:spPr>
          <a:xfrm>
            <a:off x="7784311" y="4369612"/>
            <a:ext cx="1143099" cy="5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09;p56">
            <a:extLst>
              <a:ext uri="{FF2B5EF4-FFF2-40B4-BE49-F238E27FC236}">
                <a16:creationId xmlns:a16="http://schemas.microsoft.com/office/drawing/2014/main" id="{C6C56BFC-F539-436E-A4E0-F303FA3391BB}"/>
              </a:ext>
            </a:extLst>
          </p:cNvPr>
          <p:cNvSpPr txBox="1"/>
          <p:nvPr/>
        </p:nvSpPr>
        <p:spPr>
          <a:xfrm>
            <a:off x="733978" y="1712528"/>
            <a:ext cx="4435181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595959"/>
                </a:solidFill>
              </a:rPr>
              <a:t>영상 </a:t>
            </a:r>
            <a:r>
              <a:rPr lang="en-US" altLang="ko-KR" sz="2000" b="1" dirty="0">
                <a:solidFill>
                  <a:srgbClr val="595959"/>
                </a:solidFill>
              </a:rPr>
              <a:t>YOUTUBE </a:t>
            </a:r>
            <a:r>
              <a:rPr lang="ko-KR" altLang="en-US" sz="2000" b="1" dirty="0">
                <a:solidFill>
                  <a:srgbClr val="595959"/>
                </a:solidFill>
              </a:rPr>
              <a:t>링크</a:t>
            </a:r>
            <a:endParaRPr lang="en-US" altLang="ko-KR" sz="2000" b="1" dirty="0">
              <a:solidFill>
                <a:srgbClr val="595959"/>
              </a:solidFill>
            </a:endParaRPr>
          </a:p>
          <a:p>
            <a:pPr lvl="0"/>
            <a:r>
              <a:rPr lang="en-US" altLang="ko-KR" sz="2000" b="1" dirty="0">
                <a:solidFill>
                  <a:srgbClr val="595959"/>
                </a:solidFill>
                <a:hlinkClick r:id="rId4"/>
              </a:rPr>
              <a:t>https://youtu.be/YBwd2qo4Yec</a:t>
            </a:r>
            <a:endParaRPr lang="en-US" altLang="ko-KR" sz="2000" b="1" dirty="0">
              <a:solidFill>
                <a:srgbClr val="595959"/>
              </a:solidFill>
            </a:endParaRPr>
          </a:p>
          <a:p>
            <a:pPr lvl="0"/>
            <a:endParaRPr sz="2000" b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6"/>
          <p:cNvSpPr/>
          <p:nvPr/>
        </p:nvSpPr>
        <p:spPr>
          <a:xfrm>
            <a:off x="0" y="0"/>
            <a:ext cx="9144000" cy="12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4" name="Google Shape;604;p56"/>
          <p:cNvCxnSpPr/>
          <p:nvPr/>
        </p:nvCxnSpPr>
        <p:spPr>
          <a:xfrm>
            <a:off x="104775" y="368472"/>
            <a:ext cx="1495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5" name="Google Shape;605;p56"/>
          <p:cNvSpPr txBox="1"/>
          <p:nvPr/>
        </p:nvSpPr>
        <p:spPr>
          <a:xfrm>
            <a:off x="76200" y="118600"/>
            <a:ext cx="12108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자바프로그래밍</a:t>
            </a:r>
            <a:endParaRPr sz="1100"/>
          </a:p>
        </p:txBody>
      </p:sp>
      <p:sp>
        <p:nvSpPr>
          <p:cNvPr id="606" name="Google Shape;606;p56"/>
          <p:cNvSpPr txBox="1"/>
          <p:nvPr/>
        </p:nvSpPr>
        <p:spPr>
          <a:xfrm>
            <a:off x="998001" y="489300"/>
            <a:ext cx="678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accent4"/>
                </a:solidFill>
              </a:rPr>
              <a:t>06</a:t>
            </a:r>
            <a:r>
              <a:rPr lang="ko" sz="24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56"/>
          <p:cNvSpPr txBox="1"/>
          <p:nvPr/>
        </p:nvSpPr>
        <p:spPr>
          <a:xfrm>
            <a:off x="1697889" y="483803"/>
            <a:ext cx="37488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accent4"/>
                </a:solidFill>
              </a:rPr>
              <a:t>참고 자료</a:t>
            </a:r>
            <a:endParaRPr sz="23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8" name="Google Shape;608;p56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 amt="85000"/>
          </a:blip>
          <a:srcRect/>
          <a:stretch/>
        </p:blipFill>
        <p:spPr>
          <a:xfrm>
            <a:off x="7784311" y="4369612"/>
            <a:ext cx="1143099" cy="5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56"/>
          <p:cNvSpPr txBox="1"/>
          <p:nvPr/>
        </p:nvSpPr>
        <p:spPr>
          <a:xfrm>
            <a:off x="1212950" y="1830288"/>
            <a:ext cx="5786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595959"/>
                </a:solidFill>
              </a:rPr>
              <a:t>Look &amp; Feel 라이브러리</a:t>
            </a:r>
            <a:endParaRPr sz="1200" b="1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595959"/>
                </a:solidFill>
              </a:rPr>
              <a:t>https://m.blog.naver.com/PostView.naver?isHttpsRedirect=true&amp;blogId=javaking75&amp;logNo=140159112780</a:t>
            </a:r>
            <a:endParaRPr sz="1200" b="1" dirty="0">
              <a:solidFill>
                <a:srgbClr val="595959"/>
              </a:solidFill>
            </a:endParaRPr>
          </a:p>
        </p:txBody>
      </p:sp>
      <p:grpSp>
        <p:nvGrpSpPr>
          <p:cNvPr id="610" name="Google Shape;610;p56"/>
          <p:cNvGrpSpPr/>
          <p:nvPr/>
        </p:nvGrpSpPr>
        <p:grpSpPr>
          <a:xfrm>
            <a:off x="706720" y="1493028"/>
            <a:ext cx="291602" cy="3448125"/>
            <a:chOff x="1516223" y="1778000"/>
            <a:chExt cx="388803" cy="4597500"/>
          </a:xfrm>
        </p:grpSpPr>
        <p:cxnSp>
          <p:nvCxnSpPr>
            <p:cNvPr id="611" name="Google Shape;611;p56"/>
            <p:cNvCxnSpPr/>
            <p:nvPr/>
          </p:nvCxnSpPr>
          <p:spPr>
            <a:xfrm>
              <a:off x="1714500" y="1778000"/>
              <a:ext cx="0" cy="4597500"/>
            </a:xfrm>
            <a:prstGeom prst="straightConnector1">
              <a:avLst/>
            </a:prstGeom>
            <a:noFill/>
            <a:ln w="9525" cap="flat" cmpd="sng">
              <a:solidFill>
                <a:srgbClr val="A19F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2" name="Google Shape;612;p56"/>
            <p:cNvSpPr/>
            <p:nvPr/>
          </p:nvSpPr>
          <p:spPr>
            <a:xfrm>
              <a:off x="1516226" y="2549629"/>
              <a:ext cx="388800" cy="388800"/>
            </a:xfrm>
            <a:prstGeom prst="ellipse">
              <a:avLst/>
            </a:prstGeom>
            <a:solidFill>
              <a:srgbClr val="FBFBFB"/>
            </a:solidFill>
            <a:ln w="1016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56"/>
            <p:cNvSpPr/>
            <p:nvPr/>
          </p:nvSpPr>
          <p:spPr>
            <a:xfrm>
              <a:off x="1516223" y="5224615"/>
              <a:ext cx="388800" cy="388800"/>
            </a:xfrm>
            <a:prstGeom prst="ellipse">
              <a:avLst/>
            </a:prstGeom>
            <a:solidFill>
              <a:srgbClr val="FBFBFB"/>
            </a:solidFill>
            <a:ln w="1016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4" name="Google Shape;614;p56"/>
          <p:cNvSpPr txBox="1"/>
          <p:nvPr/>
        </p:nvSpPr>
        <p:spPr>
          <a:xfrm>
            <a:off x="1254338" y="4031010"/>
            <a:ext cx="4941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595959"/>
                </a:solidFill>
              </a:rPr>
              <a:t>API(네이버 클라우드)</a:t>
            </a:r>
            <a:endParaRPr sz="1200" b="1">
              <a:solidFill>
                <a:srgbClr val="59595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595959"/>
                </a:solidFill>
              </a:rPr>
              <a:t>https://www.navercloudcorp.com</a:t>
            </a:r>
            <a:endParaRPr sz="1200" b="1">
              <a:solidFill>
                <a:srgbClr val="595959"/>
              </a:solidFill>
            </a:endParaRPr>
          </a:p>
        </p:txBody>
      </p:sp>
      <p:sp>
        <p:nvSpPr>
          <p:cNvPr id="615" name="Google Shape;615;p56"/>
          <p:cNvSpPr/>
          <p:nvPr/>
        </p:nvSpPr>
        <p:spPr>
          <a:xfrm>
            <a:off x="706733" y="3071277"/>
            <a:ext cx="291600" cy="291600"/>
          </a:xfrm>
          <a:prstGeom prst="ellipse">
            <a:avLst/>
          </a:prstGeom>
          <a:solidFill>
            <a:srgbClr val="FBFBFB"/>
          </a:solidFill>
          <a:ln w="1016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56"/>
          <p:cNvSpPr txBox="1"/>
          <p:nvPr/>
        </p:nvSpPr>
        <p:spPr>
          <a:xfrm>
            <a:off x="1254350" y="2720713"/>
            <a:ext cx="57864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595959"/>
                </a:solidFill>
              </a:rPr>
              <a:t>GUI</a:t>
            </a:r>
            <a:endParaRPr sz="1200" b="1">
              <a:solidFill>
                <a:srgbClr val="59595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595959"/>
                </a:solidFill>
              </a:rPr>
              <a:t>https://backkom-blog.tistory.com/entry/Java-GUI-%EC%89%BD%EA%B2%8C-%EB%A7%8C%EB%93%A4%EA%B8%B0-Eclipse-%ED%94%8C%EB%9F%AC%EA%B7%B8%EC%9D%B8-WindowBuilder-%EC%84%A4%EC%B9%98</a:t>
            </a:r>
            <a:endParaRPr sz="1200" b="1">
              <a:solidFill>
                <a:srgbClr val="59595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28"/>
          <p:cNvGrpSpPr/>
          <p:nvPr/>
        </p:nvGrpSpPr>
        <p:grpSpPr>
          <a:xfrm>
            <a:off x="6087777" y="385008"/>
            <a:ext cx="2742432" cy="2771803"/>
            <a:chOff x="8307536" y="513344"/>
            <a:chExt cx="3656577" cy="3695737"/>
          </a:xfrm>
        </p:grpSpPr>
        <p:sp>
          <p:nvSpPr>
            <p:cNvPr id="186" name="Google Shape;186;p28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 rot="-54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 rot="-54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8"/>
            <p:cNvSpPr/>
            <p:nvPr/>
          </p:nvSpPr>
          <p:spPr>
            <a:xfrm rot="-54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p28"/>
          <p:cNvSpPr txBox="1"/>
          <p:nvPr/>
        </p:nvSpPr>
        <p:spPr>
          <a:xfrm>
            <a:off x="7286624" y="4879181"/>
            <a:ext cx="1804822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8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 amt="85000"/>
          </a:blip>
          <a:srcRect/>
          <a:stretch/>
        </p:blipFill>
        <p:spPr>
          <a:xfrm>
            <a:off x="7784311" y="4369612"/>
            <a:ext cx="1143099" cy="5715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" name="Google Shape;194;p28"/>
          <p:cNvGrpSpPr/>
          <p:nvPr/>
        </p:nvGrpSpPr>
        <p:grpSpPr>
          <a:xfrm>
            <a:off x="395825" y="1658445"/>
            <a:ext cx="4000875" cy="1569830"/>
            <a:chOff x="527766" y="1728431"/>
            <a:chExt cx="5334501" cy="2093106"/>
          </a:xfrm>
        </p:grpSpPr>
        <p:sp>
          <p:nvSpPr>
            <p:cNvPr id="195" name="Google Shape;195;p28"/>
            <p:cNvSpPr txBox="1"/>
            <p:nvPr/>
          </p:nvSpPr>
          <p:spPr>
            <a:xfrm>
              <a:off x="527766" y="1728431"/>
              <a:ext cx="3656700" cy="132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0" b="1">
                  <a:solidFill>
                    <a:srgbClr val="8CCDCD"/>
                  </a:solidFill>
                  <a:latin typeface="Arial"/>
                  <a:ea typeface="Arial"/>
                  <a:cs typeface="Arial"/>
                  <a:sym typeface="Arial"/>
                </a:rPr>
                <a:t>Part 1.</a:t>
              </a:r>
              <a:endParaRPr sz="6000" b="1">
                <a:solidFill>
                  <a:srgbClr val="8CCDC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6" name="Google Shape;196;p28"/>
            <p:cNvCxnSpPr/>
            <p:nvPr/>
          </p:nvCxnSpPr>
          <p:spPr>
            <a:xfrm>
              <a:off x="782367" y="3053567"/>
              <a:ext cx="507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7" name="Google Shape;197;p28"/>
            <p:cNvSpPr txBox="1"/>
            <p:nvPr/>
          </p:nvSpPr>
          <p:spPr>
            <a:xfrm>
              <a:off x="629366" y="3052037"/>
              <a:ext cx="36567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300" b="1">
                  <a:solidFill>
                    <a:srgbClr val="CCCCCC"/>
                  </a:solidFill>
                  <a:latin typeface="Arial"/>
                  <a:ea typeface="Arial"/>
                  <a:cs typeface="Arial"/>
                  <a:sym typeface="Arial"/>
                </a:rPr>
                <a:t>구현 </a:t>
              </a:r>
              <a:r>
                <a:rPr lang="ko" sz="3300" b="1">
                  <a:solidFill>
                    <a:srgbClr val="CCCCCC"/>
                  </a:solidFill>
                </a:rPr>
                <a:t>일정</a:t>
              </a:r>
              <a:endParaRPr sz="11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/>
          <p:nvPr/>
        </p:nvSpPr>
        <p:spPr>
          <a:xfrm>
            <a:off x="0" y="0"/>
            <a:ext cx="9144000" cy="12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29"/>
          <p:cNvCxnSpPr/>
          <p:nvPr/>
        </p:nvCxnSpPr>
        <p:spPr>
          <a:xfrm>
            <a:off x="104775" y="368472"/>
            <a:ext cx="1495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4" name="Google Shape;204;p29"/>
          <p:cNvSpPr txBox="1"/>
          <p:nvPr/>
        </p:nvSpPr>
        <p:spPr>
          <a:xfrm>
            <a:off x="76200" y="118600"/>
            <a:ext cx="160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자바프로그래밍</a:t>
            </a:r>
            <a:endParaRPr sz="1100"/>
          </a:p>
        </p:txBody>
      </p:sp>
      <p:sp>
        <p:nvSpPr>
          <p:cNvPr id="205" name="Google Shape;205;p29"/>
          <p:cNvSpPr txBox="1"/>
          <p:nvPr/>
        </p:nvSpPr>
        <p:spPr>
          <a:xfrm>
            <a:off x="1028694" y="489300"/>
            <a:ext cx="6480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accent4"/>
                </a:solidFill>
              </a:rPr>
              <a:t>0</a:t>
            </a:r>
            <a:r>
              <a:rPr lang="ko" sz="24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sz="24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1697905" y="483800"/>
            <a:ext cx="30312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구현 </a:t>
            </a:r>
            <a:r>
              <a:rPr lang="ko" sz="2300">
                <a:solidFill>
                  <a:schemeClr val="accent4"/>
                </a:solidFill>
              </a:rPr>
              <a:t>일정</a:t>
            </a:r>
            <a:r>
              <a:rPr lang="ko" sz="23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3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9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 amt="85000"/>
          </a:blip>
          <a:srcRect/>
          <a:stretch/>
        </p:blipFill>
        <p:spPr>
          <a:xfrm>
            <a:off x="7784311" y="4369612"/>
            <a:ext cx="1143099" cy="571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25332"/>
              </p:ext>
            </p:extLst>
          </p:nvPr>
        </p:nvGraphicFramePr>
        <p:xfrm>
          <a:off x="254832" y="1390900"/>
          <a:ext cx="8672577" cy="25529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5273">
                  <a:extLst>
                    <a:ext uri="{9D8B030D-6E8A-4147-A177-3AD203B41FA5}">
                      <a16:colId xmlns:a16="http://schemas.microsoft.com/office/drawing/2014/main" val="3520698619"/>
                    </a:ext>
                  </a:extLst>
                </a:gridCol>
                <a:gridCol w="1559660">
                  <a:extLst>
                    <a:ext uri="{9D8B030D-6E8A-4147-A177-3AD203B41FA5}">
                      <a16:colId xmlns:a16="http://schemas.microsoft.com/office/drawing/2014/main" val="861337916"/>
                    </a:ext>
                  </a:extLst>
                </a:gridCol>
                <a:gridCol w="245273">
                  <a:extLst>
                    <a:ext uri="{9D8B030D-6E8A-4147-A177-3AD203B41FA5}">
                      <a16:colId xmlns:a16="http://schemas.microsoft.com/office/drawing/2014/main" val="2526379800"/>
                    </a:ext>
                  </a:extLst>
                </a:gridCol>
                <a:gridCol w="245273">
                  <a:extLst>
                    <a:ext uri="{9D8B030D-6E8A-4147-A177-3AD203B41FA5}">
                      <a16:colId xmlns:a16="http://schemas.microsoft.com/office/drawing/2014/main" val="76593130"/>
                    </a:ext>
                  </a:extLst>
                </a:gridCol>
                <a:gridCol w="245273">
                  <a:extLst>
                    <a:ext uri="{9D8B030D-6E8A-4147-A177-3AD203B41FA5}">
                      <a16:colId xmlns:a16="http://schemas.microsoft.com/office/drawing/2014/main" val="1903689375"/>
                    </a:ext>
                  </a:extLst>
                </a:gridCol>
                <a:gridCol w="245273">
                  <a:extLst>
                    <a:ext uri="{9D8B030D-6E8A-4147-A177-3AD203B41FA5}">
                      <a16:colId xmlns:a16="http://schemas.microsoft.com/office/drawing/2014/main" val="3843411761"/>
                    </a:ext>
                  </a:extLst>
                </a:gridCol>
                <a:gridCol w="245273">
                  <a:extLst>
                    <a:ext uri="{9D8B030D-6E8A-4147-A177-3AD203B41FA5}">
                      <a16:colId xmlns:a16="http://schemas.microsoft.com/office/drawing/2014/main" val="2256123667"/>
                    </a:ext>
                  </a:extLst>
                </a:gridCol>
                <a:gridCol w="245273">
                  <a:extLst>
                    <a:ext uri="{9D8B030D-6E8A-4147-A177-3AD203B41FA5}">
                      <a16:colId xmlns:a16="http://schemas.microsoft.com/office/drawing/2014/main" val="1958981077"/>
                    </a:ext>
                  </a:extLst>
                </a:gridCol>
                <a:gridCol w="245273">
                  <a:extLst>
                    <a:ext uri="{9D8B030D-6E8A-4147-A177-3AD203B41FA5}">
                      <a16:colId xmlns:a16="http://schemas.microsoft.com/office/drawing/2014/main" val="3871890423"/>
                    </a:ext>
                  </a:extLst>
                </a:gridCol>
                <a:gridCol w="245273">
                  <a:extLst>
                    <a:ext uri="{9D8B030D-6E8A-4147-A177-3AD203B41FA5}">
                      <a16:colId xmlns:a16="http://schemas.microsoft.com/office/drawing/2014/main" val="1651558891"/>
                    </a:ext>
                  </a:extLst>
                </a:gridCol>
                <a:gridCol w="245273">
                  <a:extLst>
                    <a:ext uri="{9D8B030D-6E8A-4147-A177-3AD203B41FA5}">
                      <a16:colId xmlns:a16="http://schemas.microsoft.com/office/drawing/2014/main" val="3002745122"/>
                    </a:ext>
                  </a:extLst>
                </a:gridCol>
                <a:gridCol w="245273">
                  <a:extLst>
                    <a:ext uri="{9D8B030D-6E8A-4147-A177-3AD203B41FA5}">
                      <a16:colId xmlns:a16="http://schemas.microsoft.com/office/drawing/2014/main" val="3190805306"/>
                    </a:ext>
                  </a:extLst>
                </a:gridCol>
                <a:gridCol w="245273">
                  <a:extLst>
                    <a:ext uri="{9D8B030D-6E8A-4147-A177-3AD203B41FA5}">
                      <a16:colId xmlns:a16="http://schemas.microsoft.com/office/drawing/2014/main" val="1201299885"/>
                    </a:ext>
                  </a:extLst>
                </a:gridCol>
                <a:gridCol w="245273">
                  <a:extLst>
                    <a:ext uri="{9D8B030D-6E8A-4147-A177-3AD203B41FA5}">
                      <a16:colId xmlns:a16="http://schemas.microsoft.com/office/drawing/2014/main" val="2972160107"/>
                    </a:ext>
                  </a:extLst>
                </a:gridCol>
                <a:gridCol w="245273">
                  <a:extLst>
                    <a:ext uri="{9D8B030D-6E8A-4147-A177-3AD203B41FA5}">
                      <a16:colId xmlns:a16="http://schemas.microsoft.com/office/drawing/2014/main" val="3115569919"/>
                    </a:ext>
                  </a:extLst>
                </a:gridCol>
                <a:gridCol w="245273">
                  <a:extLst>
                    <a:ext uri="{9D8B030D-6E8A-4147-A177-3AD203B41FA5}">
                      <a16:colId xmlns:a16="http://schemas.microsoft.com/office/drawing/2014/main" val="2683701767"/>
                    </a:ext>
                  </a:extLst>
                </a:gridCol>
                <a:gridCol w="245273">
                  <a:extLst>
                    <a:ext uri="{9D8B030D-6E8A-4147-A177-3AD203B41FA5}">
                      <a16:colId xmlns:a16="http://schemas.microsoft.com/office/drawing/2014/main" val="640706742"/>
                    </a:ext>
                  </a:extLst>
                </a:gridCol>
                <a:gridCol w="245273">
                  <a:extLst>
                    <a:ext uri="{9D8B030D-6E8A-4147-A177-3AD203B41FA5}">
                      <a16:colId xmlns:a16="http://schemas.microsoft.com/office/drawing/2014/main" val="2914253675"/>
                    </a:ext>
                  </a:extLst>
                </a:gridCol>
                <a:gridCol w="245273">
                  <a:extLst>
                    <a:ext uri="{9D8B030D-6E8A-4147-A177-3AD203B41FA5}">
                      <a16:colId xmlns:a16="http://schemas.microsoft.com/office/drawing/2014/main" val="2716044522"/>
                    </a:ext>
                  </a:extLst>
                </a:gridCol>
                <a:gridCol w="245273">
                  <a:extLst>
                    <a:ext uri="{9D8B030D-6E8A-4147-A177-3AD203B41FA5}">
                      <a16:colId xmlns:a16="http://schemas.microsoft.com/office/drawing/2014/main" val="471304979"/>
                    </a:ext>
                  </a:extLst>
                </a:gridCol>
                <a:gridCol w="245273">
                  <a:extLst>
                    <a:ext uri="{9D8B030D-6E8A-4147-A177-3AD203B41FA5}">
                      <a16:colId xmlns:a16="http://schemas.microsoft.com/office/drawing/2014/main" val="997339760"/>
                    </a:ext>
                  </a:extLst>
                </a:gridCol>
                <a:gridCol w="245273">
                  <a:extLst>
                    <a:ext uri="{9D8B030D-6E8A-4147-A177-3AD203B41FA5}">
                      <a16:colId xmlns:a16="http://schemas.microsoft.com/office/drawing/2014/main" val="2439215127"/>
                    </a:ext>
                  </a:extLst>
                </a:gridCol>
                <a:gridCol w="245273">
                  <a:extLst>
                    <a:ext uri="{9D8B030D-6E8A-4147-A177-3AD203B41FA5}">
                      <a16:colId xmlns:a16="http://schemas.microsoft.com/office/drawing/2014/main" val="1858177202"/>
                    </a:ext>
                  </a:extLst>
                </a:gridCol>
                <a:gridCol w="245273">
                  <a:extLst>
                    <a:ext uri="{9D8B030D-6E8A-4147-A177-3AD203B41FA5}">
                      <a16:colId xmlns:a16="http://schemas.microsoft.com/office/drawing/2014/main" val="3468237954"/>
                    </a:ext>
                  </a:extLst>
                </a:gridCol>
                <a:gridCol w="245273">
                  <a:extLst>
                    <a:ext uri="{9D8B030D-6E8A-4147-A177-3AD203B41FA5}">
                      <a16:colId xmlns:a16="http://schemas.microsoft.com/office/drawing/2014/main" val="476934671"/>
                    </a:ext>
                  </a:extLst>
                </a:gridCol>
                <a:gridCol w="245273">
                  <a:extLst>
                    <a:ext uri="{9D8B030D-6E8A-4147-A177-3AD203B41FA5}">
                      <a16:colId xmlns:a16="http://schemas.microsoft.com/office/drawing/2014/main" val="2044020814"/>
                    </a:ext>
                  </a:extLst>
                </a:gridCol>
                <a:gridCol w="245273">
                  <a:extLst>
                    <a:ext uri="{9D8B030D-6E8A-4147-A177-3AD203B41FA5}">
                      <a16:colId xmlns:a16="http://schemas.microsoft.com/office/drawing/2014/main" val="1076056064"/>
                    </a:ext>
                  </a:extLst>
                </a:gridCol>
                <a:gridCol w="245273">
                  <a:extLst>
                    <a:ext uri="{9D8B030D-6E8A-4147-A177-3AD203B41FA5}">
                      <a16:colId xmlns:a16="http://schemas.microsoft.com/office/drawing/2014/main" val="3413711082"/>
                    </a:ext>
                  </a:extLst>
                </a:gridCol>
                <a:gridCol w="245273">
                  <a:extLst>
                    <a:ext uri="{9D8B030D-6E8A-4147-A177-3AD203B41FA5}">
                      <a16:colId xmlns:a16="http://schemas.microsoft.com/office/drawing/2014/main" val="2164839603"/>
                    </a:ext>
                  </a:extLst>
                </a:gridCol>
                <a:gridCol w="245273">
                  <a:extLst>
                    <a:ext uri="{9D8B030D-6E8A-4147-A177-3AD203B41FA5}">
                      <a16:colId xmlns:a16="http://schemas.microsoft.com/office/drawing/2014/main" val="2502591569"/>
                    </a:ext>
                  </a:extLst>
                </a:gridCol>
              </a:tblGrid>
              <a:tr h="2838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8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진행 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028476"/>
                  </a:ext>
                </a:extLst>
              </a:tr>
              <a:tr h="25135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62136"/>
                  </a:ext>
                </a:extLst>
              </a:tr>
              <a:tr h="32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아이디어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809225"/>
                  </a:ext>
                </a:extLst>
              </a:tr>
              <a:tr h="3790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기본</a:t>
                      </a:r>
                      <a:r>
                        <a:rPr lang="ko-KR" altLang="en-US" sz="1200" baseline="0" dirty="0"/>
                        <a:t>적인 틀 완성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761031"/>
                  </a:ext>
                </a:extLst>
              </a:tr>
              <a:tr h="2754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TTS </a:t>
                      </a:r>
                      <a:r>
                        <a:rPr lang="ko-KR" altLang="en-US" sz="1200" dirty="0"/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490611"/>
                  </a:ext>
                </a:extLst>
              </a:tr>
              <a:tr h="3790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문제점 수정 및 보완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118780"/>
                  </a:ext>
                </a:extLst>
              </a:tr>
              <a:tr h="2754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디자인</a:t>
                      </a:r>
                      <a:r>
                        <a:rPr lang="ko-KR" altLang="en-US" sz="1200" baseline="0" dirty="0"/>
                        <a:t> 보완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079034"/>
                  </a:ext>
                </a:extLst>
              </a:tr>
              <a:tr h="2754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384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30"/>
          <p:cNvGrpSpPr/>
          <p:nvPr/>
        </p:nvGrpSpPr>
        <p:grpSpPr>
          <a:xfrm>
            <a:off x="6087777" y="385008"/>
            <a:ext cx="2742432" cy="2771803"/>
            <a:chOff x="8307536" y="513344"/>
            <a:chExt cx="3656577" cy="3695737"/>
          </a:xfrm>
        </p:grpSpPr>
        <p:sp>
          <p:nvSpPr>
            <p:cNvPr id="214" name="Google Shape;214;p30"/>
            <p:cNvSpPr/>
            <p:nvPr/>
          </p:nvSpPr>
          <p:spPr>
            <a:xfrm rot="5400000">
              <a:off x="10712213" y="832194"/>
              <a:ext cx="1344600" cy="11592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0"/>
            <p:cNvSpPr/>
            <p:nvPr/>
          </p:nvSpPr>
          <p:spPr>
            <a:xfrm rot="-5400000" flipH="1">
              <a:off x="9326542" y="606044"/>
              <a:ext cx="1344600" cy="11592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0"/>
            <p:cNvSpPr/>
            <p:nvPr/>
          </p:nvSpPr>
          <p:spPr>
            <a:xfrm rot="5400000">
              <a:off x="9574277" y="1657300"/>
              <a:ext cx="1344600" cy="11592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0"/>
            <p:cNvSpPr/>
            <p:nvPr/>
          </p:nvSpPr>
          <p:spPr>
            <a:xfrm rot="-5400000">
              <a:off x="9812641" y="2403183"/>
              <a:ext cx="1344600" cy="11592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0"/>
            <p:cNvSpPr/>
            <p:nvPr/>
          </p:nvSpPr>
          <p:spPr>
            <a:xfrm rot="5400000" flipH="1">
              <a:off x="9233062" y="2957181"/>
              <a:ext cx="1344600" cy="11592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0"/>
            <p:cNvSpPr/>
            <p:nvPr/>
          </p:nvSpPr>
          <p:spPr>
            <a:xfrm rot="-5400000">
              <a:off x="8214836" y="1555522"/>
              <a:ext cx="1344600" cy="1159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p30"/>
          <p:cNvGrpSpPr/>
          <p:nvPr/>
        </p:nvGrpSpPr>
        <p:grpSpPr>
          <a:xfrm>
            <a:off x="395825" y="1658445"/>
            <a:ext cx="4000875" cy="1572130"/>
            <a:chOff x="527766" y="1728431"/>
            <a:chExt cx="5334501" cy="2096173"/>
          </a:xfrm>
        </p:grpSpPr>
        <p:sp>
          <p:nvSpPr>
            <p:cNvPr id="221" name="Google Shape;221;p30"/>
            <p:cNvSpPr txBox="1"/>
            <p:nvPr/>
          </p:nvSpPr>
          <p:spPr>
            <a:xfrm>
              <a:off x="629366" y="3055104"/>
              <a:ext cx="36567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300" b="1">
                  <a:solidFill>
                    <a:srgbClr val="CCCCCC"/>
                  </a:solidFill>
                  <a:latin typeface="Arial"/>
                  <a:ea typeface="Arial"/>
                  <a:cs typeface="Arial"/>
                  <a:sym typeface="Arial"/>
                </a:rPr>
                <a:t>구현 내용</a:t>
              </a:r>
              <a:endParaRPr sz="1100"/>
            </a:p>
          </p:txBody>
        </p:sp>
        <p:sp>
          <p:nvSpPr>
            <p:cNvPr id="222" name="Google Shape;222;p30"/>
            <p:cNvSpPr txBox="1"/>
            <p:nvPr/>
          </p:nvSpPr>
          <p:spPr>
            <a:xfrm>
              <a:off x="527766" y="1728431"/>
              <a:ext cx="3656700" cy="132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0" b="1">
                  <a:solidFill>
                    <a:srgbClr val="8CCDCD"/>
                  </a:solidFill>
                  <a:latin typeface="Arial"/>
                  <a:ea typeface="Arial"/>
                  <a:cs typeface="Arial"/>
                  <a:sym typeface="Arial"/>
                </a:rPr>
                <a:t>Part </a:t>
              </a:r>
              <a:r>
                <a:rPr lang="ko" sz="6000" b="1">
                  <a:solidFill>
                    <a:srgbClr val="8CCDCD"/>
                  </a:solidFill>
                </a:rPr>
                <a:t>2</a:t>
              </a:r>
              <a:r>
                <a:rPr lang="ko" sz="6000" b="1">
                  <a:solidFill>
                    <a:srgbClr val="8CCDCD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6000" b="1">
                <a:solidFill>
                  <a:srgbClr val="8CCDC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3" name="Google Shape;223;p30"/>
            <p:cNvCxnSpPr/>
            <p:nvPr/>
          </p:nvCxnSpPr>
          <p:spPr>
            <a:xfrm>
              <a:off x="782367" y="3053567"/>
              <a:ext cx="507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4" name="Google Shape;224;p30"/>
          <p:cNvSpPr txBox="1"/>
          <p:nvPr/>
        </p:nvSpPr>
        <p:spPr>
          <a:xfrm>
            <a:off x="7286624" y="4879181"/>
            <a:ext cx="18048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30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 amt="85000"/>
          </a:blip>
          <a:srcRect/>
          <a:stretch/>
        </p:blipFill>
        <p:spPr>
          <a:xfrm>
            <a:off x="7784311" y="4369612"/>
            <a:ext cx="1143099" cy="5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/>
          <p:nvPr/>
        </p:nvSpPr>
        <p:spPr>
          <a:xfrm>
            <a:off x="0" y="0"/>
            <a:ext cx="9144000" cy="12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p31"/>
          <p:cNvCxnSpPr/>
          <p:nvPr/>
        </p:nvCxnSpPr>
        <p:spPr>
          <a:xfrm>
            <a:off x="104775" y="368472"/>
            <a:ext cx="1495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2" name="Google Shape;232;p31"/>
          <p:cNvSpPr txBox="1"/>
          <p:nvPr/>
        </p:nvSpPr>
        <p:spPr>
          <a:xfrm>
            <a:off x="76200" y="118600"/>
            <a:ext cx="160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자바프로그래밍</a:t>
            </a:r>
            <a:endParaRPr sz="1100"/>
          </a:p>
        </p:txBody>
      </p:sp>
      <p:sp>
        <p:nvSpPr>
          <p:cNvPr id="233" name="Google Shape;233;p31"/>
          <p:cNvSpPr txBox="1"/>
          <p:nvPr/>
        </p:nvSpPr>
        <p:spPr>
          <a:xfrm>
            <a:off x="997994" y="489300"/>
            <a:ext cx="678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accent4"/>
                </a:solidFill>
              </a:rPr>
              <a:t>02</a:t>
            </a:r>
            <a:r>
              <a:rPr lang="ko" sz="24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1697905" y="483800"/>
            <a:ext cx="30312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구현 내용 </a:t>
            </a:r>
            <a:r>
              <a:rPr lang="ko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" sz="1200">
                <a:solidFill>
                  <a:schemeClr val="accent4"/>
                </a:solidFill>
              </a:rPr>
              <a:t>기존</a:t>
            </a:r>
            <a:r>
              <a:rPr lang="ko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1200">
                <a:solidFill>
                  <a:schemeClr val="accent4"/>
                </a:solidFill>
              </a:rPr>
              <a:t>목표</a:t>
            </a:r>
            <a:endParaRPr sz="23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1"/>
          <p:cNvSpPr txBox="1"/>
          <p:nvPr/>
        </p:nvSpPr>
        <p:spPr>
          <a:xfrm>
            <a:off x="1676713" y="1846922"/>
            <a:ext cx="4941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일주일 치 일정을 입력 받을 창 띄우기(각 요일-카테고리, 내용, 시간) 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1697889" y="3016395"/>
            <a:ext cx="1501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입력 받은 일정 저장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1697900" y="4185878"/>
            <a:ext cx="45699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일정이 있는 요일,  일정이 시작하기 전에 음성으로 알림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31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 amt="85000"/>
          </a:blip>
          <a:srcRect/>
          <a:stretch/>
        </p:blipFill>
        <p:spPr>
          <a:xfrm>
            <a:off x="7784311" y="4369612"/>
            <a:ext cx="1143099" cy="57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Google Shape;239;p31"/>
          <p:cNvGrpSpPr/>
          <p:nvPr/>
        </p:nvGrpSpPr>
        <p:grpSpPr>
          <a:xfrm>
            <a:off x="1286983" y="1447178"/>
            <a:ext cx="309227" cy="3448125"/>
            <a:chOff x="1504490" y="1778000"/>
            <a:chExt cx="412303" cy="4597500"/>
          </a:xfrm>
        </p:grpSpPr>
        <p:cxnSp>
          <p:nvCxnSpPr>
            <p:cNvPr id="240" name="Google Shape;240;p31"/>
            <p:cNvCxnSpPr/>
            <p:nvPr/>
          </p:nvCxnSpPr>
          <p:spPr>
            <a:xfrm>
              <a:off x="1714500" y="1778000"/>
              <a:ext cx="0" cy="4597500"/>
            </a:xfrm>
            <a:prstGeom prst="straightConnector1">
              <a:avLst/>
            </a:prstGeom>
            <a:noFill/>
            <a:ln w="9525" cap="flat" cmpd="sng">
              <a:solidFill>
                <a:srgbClr val="A19F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41" name="Google Shape;241;p31"/>
            <p:cNvSpPr/>
            <p:nvPr/>
          </p:nvSpPr>
          <p:spPr>
            <a:xfrm>
              <a:off x="1527993" y="2285929"/>
              <a:ext cx="388800" cy="388800"/>
            </a:xfrm>
            <a:prstGeom prst="ellipse">
              <a:avLst/>
            </a:prstGeom>
            <a:solidFill>
              <a:srgbClr val="FBFBFB"/>
            </a:solidFill>
            <a:ln w="1016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1504491" y="5394859"/>
              <a:ext cx="388800" cy="388800"/>
            </a:xfrm>
            <a:prstGeom prst="ellipse">
              <a:avLst/>
            </a:prstGeom>
            <a:solidFill>
              <a:srgbClr val="FBFBFB"/>
            </a:solidFill>
            <a:ln w="1016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1504490" y="3860615"/>
              <a:ext cx="388800" cy="388800"/>
            </a:xfrm>
            <a:prstGeom prst="ellipse">
              <a:avLst/>
            </a:prstGeom>
            <a:solidFill>
              <a:srgbClr val="FBFBFB"/>
            </a:solidFill>
            <a:ln w="1016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/>
          <p:nvPr/>
        </p:nvSpPr>
        <p:spPr>
          <a:xfrm>
            <a:off x="0" y="0"/>
            <a:ext cx="9144000" cy="12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p32"/>
          <p:cNvCxnSpPr/>
          <p:nvPr/>
        </p:nvCxnSpPr>
        <p:spPr>
          <a:xfrm>
            <a:off x="104775" y="368472"/>
            <a:ext cx="1495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0" name="Google Shape;250;p32"/>
          <p:cNvSpPr txBox="1"/>
          <p:nvPr/>
        </p:nvSpPr>
        <p:spPr>
          <a:xfrm>
            <a:off x="76200" y="118600"/>
            <a:ext cx="160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자바프로그래밍</a:t>
            </a:r>
            <a:endParaRPr sz="1100"/>
          </a:p>
        </p:txBody>
      </p:sp>
      <p:sp>
        <p:nvSpPr>
          <p:cNvPr id="251" name="Google Shape;251;p32"/>
          <p:cNvSpPr txBox="1"/>
          <p:nvPr/>
        </p:nvSpPr>
        <p:spPr>
          <a:xfrm>
            <a:off x="1697905" y="483800"/>
            <a:ext cx="30312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구현 내용 </a:t>
            </a:r>
            <a:r>
              <a:rPr lang="ko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" sz="1200">
                <a:solidFill>
                  <a:schemeClr val="accent4"/>
                </a:solidFill>
              </a:rPr>
              <a:t>기존</a:t>
            </a:r>
            <a:r>
              <a:rPr lang="ko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1200">
                <a:solidFill>
                  <a:schemeClr val="accent4"/>
                </a:solidFill>
              </a:rPr>
              <a:t>목표</a:t>
            </a:r>
            <a:endParaRPr sz="23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2"/>
          <p:cNvSpPr txBox="1"/>
          <p:nvPr/>
        </p:nvSpPr>
        <p:spPr>
          <a:xfrm>
            <a:off x="686113" y="1846922"/>
            <a:ext cx="4941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일주일 치 일정을 입력 받을 창 띄우기(각 요일-카테고리, 내용, 시간) 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32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 amt="85000"/>
          </a:blip>
          <a:srcRect/>
          <a:stretch/>
        </p:blipFill>
        <p:spPr>
          <a:xfrm>
            <a:off x="7784311" y="4369612"/>
            <a:ext cx="1143099" cy="57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4" name="Google Shape;254;p32"/>
          <p:cNvGrpSpPr/>
          <p:nvPr/>
        </p:nvGrpSpPr>
        <p:grpSpPr>
          <a:xfrm>
            <a:off x="314010" y="1447178"/>
            <a:ext cx="291600" cy="3448125"/>
            <a:chOff x="1527993" y="1778000"/>
            <a:chExt cx="388800" cy="4597500"/>
          </a:xfrm>
        </p:grpSpPr>
        <p:cxnSp>
          <p:nvCxnSpPr>
            <p:cNvPr id="255" name="Google Shape;255;p32"/>
            <p:cNvCxnSpPr/>
            <p:nvPr/>
          </p:nvCxnSpPr>
          <p:spPr>
            <a:xfrm>
              <a:off x="1714500" y="1778000"/>
              <a:ext cx="0" cy="4597500"/>
            </a:xfrm>
            <a:prstGeom prst="straightConnector1">
              <a:avLst/>
            </a:prstGeom>
            <a:noFill/>
            <a:ln w="9525" cap="flat" cmpd="sng">
              <a:solidFill>
                <a:srgbClr val="A19F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6" name="Google Shape;256;p32"/>
            <p:cNvSpPr/>
            <p:nvPr/>
          </p:nvSpPr>
          <p:spPr>
            <a:xfrm>
              <a:off x="1527993" y="2285929"/>
              <a:ext cx="388800" cy="388800"/>
            </a:xfrm>
            <a:prstGeom prst="ellipse">
              <a:avLst/>
            </a:prstGeom>
            <a:solidFill>
              <a:srgbClr val="FBFBFB"/>
            </a:solidFill>
            <a:ln w="1016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7" name="Google Shape;25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4152" y="2231251"/>
            <a:ext cx="5595700" cy="8919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58" name="Google Shape;258;p32"/>
          <p:cNvCxnSpPr/>
          <p:nvPr/>
        </p:nvCxnSpPr>
        <p:spPr>
          <a:xfrm>
            <a:off x="3170525" y="2825900"/>
            <a:ext cx="14100" cy="56970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59" name="Google Shape;25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4150" y="3552475"/>
            <a:ext cx="3112700" cy="11791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0" name="Google Shape;260;p32"/>
          <p:cNvSpPr txBox="1"/>
          <p:nvPr/>
        </p:nvSpPr>
        <p:spPr>
          <a:xfrm>
            <a:off x="997994" y="489300"/>
            <a:ext cx="678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accent4"/>
                </a:solidFill>
              </a:rPr>
              <a:t>02</a:t>
            </a:r>
            <a:r>
              <a:rPr lang="ko" sz="24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/>
          <p:nvPr/>
        </p:nvSpPr>
        <p:spPr>
          <a:xfrm>
            <a:off x="0" y="0"/>
            <a:ext cx="9144000" cy="12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p33"/>
          <p:cNvCxnSpPr/>
          <p:nvPr/>
        </p:nvCxnSpPr>
        <p:spPr>
          <a:xfrm>
            <a:off x="104775" y="368472"/>
            <a:ext cx="1495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7" name="Google Shape;267;p33"/>
          <p:cNvSpPr txBox="1"/>
          <p:nvPr/>
        </p:nvSpPr>
        <p:spPr>
          <a:xfrm>
            <a:off x="76200" y="118600"/>
            <a:ext cx="160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자바프로그래밍</a:t>
            </a:r>
            <a:endParaRPr sz="1100"/>
          </a:p>
        </p:txBody>
      </p:sp>
      <p:sp>
        <p:nvSpPr>
          <p:cNvPr id="268" name="Google Shape;268;p33"/>
          <p:cNvSpPr txBox="1"/>
          <p:nvPr/>
        </p:nvSpPr>
        <p:spPr>
          <a:xfrm>
            <a:off x="1697905" y="483800"/>
            <a:ext cx="30312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구현 내용 </a:t>
            </a:r>
            <a:r>
              <a:rPr lang="ko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" sz="1200">
                <a:solidFill>
                  <a:schemeClr val="accent4"/>
                </a:solidFill>
              </a:rPr>
              <a:t>기존</a:t>
            </a:r>
            <a:r>
              <a:rPr lang="ko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1200">
                <a:solidFill>
                  <a:schemeClr val="accent4"/>
                </a:solidFill>
              </a:rPr>
              <a:t>목표</a:t>
            </a:r>
            <a:endParaRPr sz="23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3"/>
          <p:cNvSpPr txBox="1"/>
          <p:nvPr/>
        </p:nvSpPr>
        <p:spPr>
          <a:xfrm>
            <a:off x="707289" y="3016395"/>
            <a:ext cx="1501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입력 받은 일정 저장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33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 amt="85000"/>
          </a:blip>
          <a:srcRect/>
          <a:stretch/>
        </p:blipFill>
        <p:spPr>
          <a:xfrm>
            <a:off x="7784311" y="4369612"/>
            <a:ext cx="1143099" cy="57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1" name="Google Shape;271;p33"/>
          <p:cNvGrpSpPr/>
          <p:nvPr/>
        </p:nvGrpSpPr>
        <p:grpSpPr>
          <a:xfrm>
            <a:off x="296383" y="1447178"/>
            <a:ext cx="291600" cy="3448125"/>
            <a:chOff x="1504490" y="1778000"/>
            <a:chExt cx="388800" cy="4597500"/>
          </a:xfrm>
        </p:grpSpPr>
        <p:cxnSp>
          <p:nvCxnSpPr>
            <p:cNvPr id="272" name="Google Shape;272;p33"/>
            <p:cNvCxnSpPr/>
            <p:nvPr/>
          </p:nvCxnSpPr>
          <p:spPr>
            <a:xfrm>
              <a:off x="1714500" y="1778000"/>
              <a:ext cx="0" cy="4597500"/>
            </a:xfrm>
            <a:prstGeom prst="straightConnector1">
              <a:avLst/>
            </a:prstGeom>
            <a:noFill/>
            <a:ln w="9525" cap="flat" cmpd="sng">
              <a:solidFill>
                <a:srgbClr val="A19F9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73" name="Google Shape;273;p33"/>
            <p:cNvSpPr/>
            <p:nvPr/>
          </p:nvSpPr>
          <p:spPr>
            <a:xfrm>
              <a:off x="1504490" y="3860615"/>
              <a:ext cx="388800" cy="388800"/>
            </a:xfrm>
            <a:prstGeom prst="ellipse">
              <a:avLst/>
            </a:prstGeom>
            <a:solidFill>
              <a:srgbClr val="FBFBFB"/>
            </a:solidFill>
            <a:ln w="1016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4" name="Google Shape;27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4152" y="1439576"/>
            <a:ext cx="5595700" cy="8919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75" name="Google Shape;275;p33"/>
          <p:cNvCxnSpPr/>
          <p:nvPr/>
        </p:nvCxnSpPr>
        <p:spPr>
          <a:xfrm>
            <a:off x="4721300" y="2113550"/>
            <a:ext cx="7800" cy="63300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76" name="Google Shape;27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1901" y="2746550"/>
            <a:ext cx="3160191" cy="2118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7" name="Google Shape;277;p33"/>
          <p:cNvSpPr txBox="1"/>
          <p:nvPr/>
        </p:nvSpPr>
        <p:spPr>
          <a:xfrm>
            <a:off x="997994" y="489300"/>
            <a:ext cx="678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accent4"/>
                </a:solidFill>
              </a:rPr>
              <a:t>02</a:t>
            </a:r>
            <a:r>
              <a:rPr lang="ko" sz="24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오늘의 PPT 색상 테마 008">
      <a:dk1>
        <a:srgbClr val="000000"/>
      </a:dk1>
      <a:lt1>
        <a:srgbClr val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799</Words>
  <Application>Microsoft Office PowerPoint</Application>
  <PresentationFormat>화면 슬라이드 쇼(16:9)</PresentationFormat>
  <Paragraphs>177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Arial</vt:lpstr>
      <vt:lpstr>Simple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강재혁</cp:lastModifiedBy>
  <cp:revision>10</cp:revision>
  <dcterms:modified xsi:type="dcterms:W3CDTF">2021-06-15T15:34:43Z</dcterms:modified>
</cp:coreProperties>
</file>