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2" r:id="rId2"/>
    <p:sldId id="283" r:id="rId3"/>
    <p:sldId id="260" r:id="rId4"/>
    <p:sldId id="261" r:id="rId5"/>
    <p:sldId id="262" r:id="rId6"/>
    <p:sldId id="263" r:id="rId7"/>
    <p:sldId id="264" r:id="rId8"/>
    <p:sldId id="267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068C44"/>
    <a:srgbClr val="9BBB59"/>
    <a:srgbClr val="92D050"/>
    <a:srgbClr val="548235"/>
    <a:srgbClr val="F4AA3C"/>
    <a:srgbClr val="6EC2A8"/>
    <a:srgbClr val="5CD759"/>
    <a:srgbClr val="E39717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3" autoAdjust="0"/>
    <p:restoredTop sz="93515" autoAdjust="0"/>
  </p:normalViewPr>
  <p:slideViewPr>
    <p:cSldViewPr snapToGrid="0">
      <p:cViewPr varScale="1">
        <p:scale>
          <a:sx n="54" d="100"/>
          <a:sy n="54" d="100"/>
        </p:scale>
        <p:origin x="54" y="1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6EC2A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AF-4F11-80C5-1BA754C3C32F}"/>
              </c:ext>
            </c:extLst>
          </c:dPt>
          <c:dPt>
            <c:idx val="1"/>
            <c:bubble3D val="0"/>
            <c:spPr>
              <a:solidFill>
                <a:srgbClr val="068C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AF-4F11-80C5-1BA754C3C32F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AF-4F11-80C5-1BA754C3C32F}"/>
              </c:ext>
            </c:extLst>
          </c:dPt>
          <c:dPt>
            <c:idx val="3"/>
            <c:bubble3D val="0"/>
            <c:spPr>
              <a:solidFill>
                <a:srgbClr val="5CD75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AF-4F11-80C5-1BA754C3C32F}"/>
              </c:ext>
            </c:extLst>
          </c:dPt>
          <c:cat>
            <c:strRef>
              <c:f>Sheet1!$A$2:$A$5</c:f>
              <c:strCache>
                <c:ptCount val="4"/>
                <c:pt idx="0">
                  <c:v>BANK AS ADVISE PROVIDER</c:v>
                </c:pt>
                <c:pt idx="1">
                  <c:v>BANK AS ACCESS FACILITATOR</c:v>
                </c:pt>
                <c:pt idx="2">
                  <c:v>BANK AS VALUE AGGREGATOR</c:v>
                </c:pt>
                <c:pt idx="3">
                  <c:v>áhljhfaj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AF-4F11-80C5-1BA754C3C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91594-8E52-40FD-973C-1535CBD4317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D255-F4C7-4E12-A3E5-3754A2E6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CD237-F0DC-4B29-884F-75F20DECD5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17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BOM 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CD237-F0DC-4B29-884F-75F20DECD5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PMS Report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CD237-F0DC-4B29-884F-75F20DECD5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5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PMS Report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CD237-F0DC-4B29-884F-75F20DECD5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5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PMS Report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CD237-F0DC-4B29-884F-75F20DECD5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2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 l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9956800" y="6217405"/>
            <a:ext cx="2044389" cy="30563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7DA680-ABC5-8040-B328-243EDEE1BA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" y="6248401"/>
            <a:ext cx="7620000" cy="2889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KHỐI CÔNG NGHỆ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8995" y="6554866"/>
            <a:ext cx="1016000" cy="30313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FDA24B6-3895-9043-A08B-F336EC8BF572}"/>
              </a:ext>
            </a:extLst>
          </p:cNvPr>
          <p:cNvSpPr txBox="1">
            <a:spLocks/>
          </p:cNvSpPr>
          <p:nvPr userDrawn="1"/>
        </p:nvSpPr>
        <p:spPr>
          <a:xfrm>
            <a:off x="609600" y="304800"/>
            <a:ext cx="10972800" cy="639762"/>
          </a:xfrm>
          <a:prstGeom prst="rect">
            <a:avLst/>
          </a:prstGeom>
        </p:spPr>
        <p:txBody>
          <a:bodyPr/>
          <a:lstStyle>
            <a:lvl1pPr marL="571500" indent="-571500" algn="l" defTabSz="914400" rtl="0" eaLnBrk="0" fontAlgn="auto" latinLnBrk="0" hangingPunct="0">
              <a:spcBef>
                <a:spcPct val="0"/>
              </a:spcBef>
              <a:spcAft>
                <a:spcPts val="3000"/>
              </a:spcAft>
              <a:buSzPct val="100000"/>
              <a:buBlip>
                <a:blip r:embed="rId2"/>
              </a:buBlip>
              <a:defRPr lang="en-US" sz="3600" b="1" kern="1200" dirty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571500" marR="0" lvl="0" indent="-57150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C44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NỘI DUNG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BEA0AA-0F93-144F-967B-4E3DB0BB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0" y="1447800"/>
            <a:ext cx="10566400" cy="45720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auto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Blip>
                <a:blip r:embed="rId2"/>
              </a:buBlip>
              <a:defRPr lang="en-US" sz="2000" b="1" kern="1200" dirty="0" smtClean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774900" indent="-342900">
              <a:defRPr lang="en-US" sz="1600" kern="1200" dirty="0" smtClean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026900" indent="-342900">
              <a:defRPr lang="en-US" sz="1200" kern="1200" dirty="0" smtClean="0">
                <a:solidFill>
                  <a:srgbClr val="FF9900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825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0" y="1"/>
            <a:ext cx="8738400" cy="609601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0" fontAlgn="auto" latinLnBrk="0" hangingPunct="0">
              <a:spcBef>
                <a:spcPct val="0"/>
              </a:spcBef>
              <a:spcAft>
                <a:spcPts val="3000"/>
              </a:spcAft>
              <a:buSzPct val="100000"/>
              <a:buNone/>
              <a:defRPr lang="en-US" sz="2400" b="1" kern="1200" dirty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ĐỂ NHẬP 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10972800" cy="48768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auto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Blip>
                <a:blip r:embed="rId2"/>
              </a:buBlip>
              <a:defRPr lang="en-US" sz="2000" b="1" kern="1200" dirty="0" smtClean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774900" indent="-342900">
              <a:defRPr lang="en-US" sz="1600" kern="1200" dirty="0" smtClean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026900" indent="-342900">
              <a:defRPr lang="en-US" sz="1200" kern="1200" dirty="0" smtClean="0">
                <a:solidFill>
                  <a:srgbClr val="FF9900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 descr="logo di lien slogan 2.jpg">
            <a:extLst>
              <a:ext uri="{FF2B5EF4-FFF2-40B4-BE49-F238E27FC236}">
                <a16:creationId xmlns:a16="http://schemas.microsoft.com/office/drawing/2014/main" id="{ADFB9821-55FB-724D-9BA4-DF88445707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00" y="130595"/>
            <a:ext cx="1930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>
            <a:extLst>
              <a:ext uri="{FF2B5EF4-FFF2-40B4-BE49-F238E27FC236}">
                <a16:creationId xmlns:a16="http://schemas.microsoft.com/office/drawing/2014/main" id="{8E0F2446-093C-EA4C-9BB3-70A1DD148884}"/>
              </a:ext>
            </a:extLst>
          </p:cNvPr>
          <p:cNvSpPr/>
          <p:nvPr userDrawn="1"/>
        </p:nvSpPr>
        <p:spPr>
          <a:xfrm>
            <a:off x="1981200" y="-13415"/>
            <a:ext cx="1473200" cy="714103"/>
          </a:xfrm>
          <a:custGeom>
            <a:avLst/>
            <a:gdLst>
              <a:gd name="connsiteX0" fmla="*/ 0 w 1549002"/>
              <a:gd name="connsiteY0" fmla="*/ 0 h 1371600"/>
              <a:gd name="connsiteX1" fmla="*/ 1549002 w 1549002"/>
              <a:gd name="connsiteY1" fmla="*/ 0 h 1371600"/>
              <a:gd name="connsiteX2" fmla="*/ 1549002 w 1549002"/>
              <a:gd name="connsiteY2" fmla="*/ 1371600 h 1371600"/>
              <a:gd name="connsiteX3" fmla="*/ 0 w 1549002"/>
              <a:gd name="connsiteY3" fmla="*/ 1371600 h 1371600"/>
              <a:gd name="connsiteX4" fmla="*/ 0 w 1549002"/>
              <a:gd name="connsiteY4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549002 w 1549002"/>
              <a:gd name="connsiteY2" fmla="*/ 0 h 1371600"/>
              <a:gd name="connsiteX3" fmla="*/ 1549002 w 1549002"/>
              <a:gd name="connsiteY3" fmla="*/ 1371600 h 1371600"/>
              <a:gd name="connsiteX4" fmla="*/ 0 w 1549002"/>
              <a:gd name="connsiteY4" fmla="*/ 1371600 h 1371600"/>
              <a:gd name="connsiteX5" fmla="*/ 0 w 1549002"/>
              <a:gd name="connsiteY5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49002 w 1549002"/>
              <a:gd name="connsiteY4" fmla="*/ 1371600 h 1371600"/>
              <a:gd name="connsiteX5" fmla="*/ 0 w 1549002"/>
              <a:gd name="connsiteY5" fmla="*/ 1371600 h 1371600"/>
              <a:gd name="connsiteX6" fmla="*/ 0 w 1549002"/>
              <a:gd name="connsiteY6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38509 w 1549002"/>
              <a:gd name="connsiteY4" fmla="*/ 384423 h 1371600"/>
              <a:gd name="connsiteX5" fmla="*/ 1549002 w 1549002"/>
              <a:gd name="connsiteY5" fmla="*/ 1371600 h 1371600"/>
              <a:gd name="connsiteX6" fmla="*/ 0 w 1549002"/>
              <a:gd name="connsiteY6" fmla="*/ 1371600 h 1371600"/>
              <a:gd name="connsiteX7" fmla="*/ 0 w 1549002"/>
              <a:gd name="connsiteY7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38509 w 1549002"/>
              <a:gd name="connsiteY4" fmla="*/ 384423 h 1371600"/>
              <a:gd name="connsiteX5" fmla="*/ 1538509 w 1549002"/>
              <a:gd name="connsiteY5" fmla="*/ 1044180 h 1371600"/>
              <a:gd name="connsiteX6" fmla="*/ 1549002 w 1549002"/>
              <a:gd name="connsiteY6" fmla="*/ 1371600 h 1371600"/>
              <a:gd name="connsiteX7" fmla="*/ 0 w 1549002"/>
              <a:gd name="connsiteY7" fmla="*/ 1371600 h 1371600"/>
              <a:gd name="connsiteX8" fmla="*/ 0 w 1549002"/>
              <a:gd name="connsiteY8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38509 w 1549002"/>
              <a:gd name="connsiteY4" fmla="*/ 384423 h 1371600"/>
              <a:gd name="connsiteX5" fmla="*/ 1538509 w 1549002"/>
              <a:gd name="connsiteY5" fmla="*/ 1044180 h 1371600"/>
              <a:gd name="connsiteX6" fmla="*/ 1549002 w 1549002"/>
              <a:gd name="connsiteY6" fmla="*/ 1371600 h 1371600"/>
              <a:gd name="connsiteX7" fmla="*/ 1110245 w 1549002"/>
              <a:gd name="connsiteY7" fmla="*/ 1368271 h 1371600"/>
              <a:gd name="connsiteX8" fmla="*/ 0 w 1549002"/>
              <a:gd name="connsiteY8" fmla="*/ 1371600 h 1371600"/>
              <a:gd name="connsiteX9" fmla="*/ 0 w 1549002"/>
              <a:gd name="connsiteY9" fmla="*/ 0 h 1371600"/>
              <a:gd name="connsiteX0" fmla="*/ 0 w 1549002"/>
              <a:gd name="connsiteY0" fmla="*/ 0 h 1402995"/>
              <a:gd name="connsiteX1" fmla="*/ 693557 w 1549002"/>
              <a:gd name="connsiteY1" fmla="*/ 14033 h 1402995"/>
              <a:gd name="connsiteX2" fmla="*/ 1121820 w 1549002"/>
              <a:gd name="connsiteY2" fmla="*/ 14033 h 1402995"/>
              <a:gd name="connsiteX3" fmla="*/ 1549002 w 1549002"/>
              <a:gd name="connsiteY3" fmla="*/ 0 h 1402995"/>
              <a:gd name="connsiteX4" fmla="*/ 1538509 w 1549002"/>
              <a:gd name="connsiteY4" fmla="*/ 384423 h 1402995"/>
              <a:gd name="connsiteX5" fmla="*/ 1538509 w 1549002"/>
              <a:gd name="connsiteY5" fmla="*/ 1044180 h 1402995"/>
              <a:gd name="connsiteX6" fmla="*/ 1549002 w 1549002"/>
              <a:gd name="connsiteY6" fmla="*/ 1371600 h 1402995"/>
              <a:gd name="connsiteX7" fmla="*/ 1110245 w 1549002"/>
              <a:gd name="connsiteY7" fmla="*/ 1368271 h 1402995"/>
              <a:gd name="connsiteX8" fmla="*/ 705131 w 1549002"/>
              <a:gd name="connsiteY8" fmla="*/ 1402995 h 1402995"/>
              <a:gd name="connsiteX9" fmla="*/ 0 w 1549002"/>
              <a:gd name="connsiteY9" fmla="*/ 1371600 h 1402995"/>
              <a:gd name="connsiteX10" fmla="*/ 0 w 1549002"/>
              <a:gd name="connsiteY10" fmla="*/ 0 h 1402995"/>
              <a:gd name="connsiteX0" fmla="*/ 24556 w 1573558"/>
              <a:gd name="connsiteY0" fmla="*/ 0 h 1402995"/>
              <a:gd name="connsiteX1" fmla="*/ 718113 w 1573558"/>
              <a:gd name="connsiteY1" fmla="*/ 14033 h 1402995"/>
              <a:gd name="connsiteX2" fmla="*/ 1146376 w 1573558"/>
              <a:gd name="connsiteY2" fmla="*/ 14033 h 1402995"/>
              <a:gd name="connsiteX3" fmla="*/ 1573558 w 1573558"/>
              <a:gd name="connsiteY3" fmla="*/ 0 h 1402995"/>
              <a:gd name="connsiteX4" fmla="*/ 1563065 w 1573558"/>
              <a:gd name="connsiteY4" fmla="*/ 384423 h 1402995"/>
              <a:gd name="connsiteX5" fmla="*/ 1563065 w 1573558"/>
              <a:gd name="connsiteY5" fmla="*/ 1044180 h 1402995"/>
              <a:gd name="connsiteX6" fmla="*/ 1573558 w 1573558"/>
              <a:gd name="connsiteY6" fmla="*/ 1371600 h 1402995"/>
              <a:gd name="connsiteX7" fmla="*/ 1134801 w 1573558"/>
              <a:gd name="connsiteY7" fmla="*/ 1368271 h 1402995"/>
              <a:gd name="connsiteX8" fmla="*/ 729687 w 1573558"/>
              <a:gd name="connsiteY8" fmla="*/ 1402995 h 1402995"/>
              <a:gd name="connsiteX9" fmla="*/ 24556 w 1573558"/>
              <a:gd name="connsiteY9" fmla="*/ 1371600 h 1402995"/>
              <a:gd name="connsiteX10" fmla="*/ 0 w 1573558"/>
              <a:gd name="connsiteY10" fmla="*/ 1066003 h 1402995"/>
              <a:gd name="connsiteX11" fmla="*/ 24556 w 1573558"/>
              <a:gd name="connsiteY11" fmla="*/ 0 h 1402995"/>
              <a:gd name="connsiteX0" fmla="*/ 24556 w 1573558"/>
              <a:gd name="connsiteY0" fmla="*/ 0 h 1402995"/>
              <a:gd name="connsiteX1" fmla="*/ 718113 w 1573558"/>
              <a:gd name="connsiteY1" fmla="*/ 14033 h 1402995"/>
              <a:gd name="connsiteX2" fmla="*/ 1146376 w 1573558"/>
              <a:gd name="connsiteY2" fmla="*/ 14033 h 1402995"/>
              <a:gd name="connsiteX3" fmla="*/ 1573558 w 1573558"/>
              <a:gd name="connsiteY3" fmla="*/ 0 h 1402995"/>
              <a:gd name="connsiteX4" fmla="*/ 1563065 w 1573558"/>
              <a:gd name="connsiteY4" fmla="*/ 384423 h 1402995"/>
              <a:gd name="connsiteX5" fmla="*/ 1563065 w 1573558"/>
              <a:gd name="connsiteY5" fmla="*/ 1044180 h 1402995"/>
              <a:gd name="connsiteX6" fmla="*/ 1573558 w 1573558"/>
              <a:gd name="connsiteY6" fmla="*/ 1371600 h 1402995"/>
              <a:gd name="connsiteX7" fmla="*/ 1134801 w 1573558"/>
              <a:gd name="connsiteY7" fmla="*/ 1368271 h 1402995"/>
              <a:gd name="connsiteX8" fmla="*/ 729687 w 1573558"/>
              <a:gd name="connsiteY8" fmla="*/ 1402995 h 1402995"/>
              <a:gd name="connsiteX9" fmla="*/ 24556 w 1573558"/>
              <a:gd name="connsiteY9" fmla="*/ 1371600 h 1402995"/>
              <a:gd name="connsiteX10" fmla="*/ 0 w 1573558"/>
              <a:gd name="connsiteY10" fmla="*/ 1066003 h 1402995"/>
              <a:gd name="connsiteX11" fmla="*/ 9525 w 1573558"/>
              <a:gd name="connsiteY11" fmla="*/ 408778 h 1402995"/>
              <a:gd name="connsiteX12" fmla="*/ 24556 w 1573558"/>
              <a:gd name="connsiteY12" fmla="*/ 0 h 1402995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573558 w 1573558"/>
              <a:gd name="connsiteY3" fmla="*/ 0 h 1371600"/>
              <a:gd name="connsiteX4" fmla="*/ 1563065 w 1573558"/>
              <a:gd name="connsiteY4" fmla="*/ 384423 h 1371600"/>
              <a:gd name="connsiteX5" fmla="*/ 1563065 w 1573558"/>
              <a:gd name="connsiteY5" fmla="*/ 10441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563065 w 1573558"/>
              <a:gd name="connsiteY4" fmla="*/ 384423 h 1371600"/>
              <a:gd name="connsiteX5" fmla="*/ 1563065 w 1573558"/>
              <a:gd name="connsiteY5" fmla="*/ 10441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620215"/>
              <a:gd name="connsiteY0" fmla="*/ 0 h 1371600"/>
              <a:gd name="connsiteX1" fmla="*/ 718113 w 1620215"/>
              <a:gd name="connsiteY1" fmla="*/ 14033 h 1371600"/>
              <a:gd name="connsiteX2" fmla="*/ 1146376 w 1620215"/>
              <a:gd name="connsiteY2" fmla="*/ 14033 h 1371600"/>
              <a:gd name="connsiteX3" fmla="*/ 1411633 w 1620215"/>
              <a:gd name="connsiteY3" fmla="*/ 190500 h 1371600"/>
              <a:gd name="connsiteX4" fmla="*/ 1620215 w 1620215"/>
              <a:gd name="connsiteY4" fmla="*/ 679698 h 1371600"/>
              <a:gd name="connsiteX5" fmla="*/ 1563065 w 1620215"/>
              <a:gd name="connsiteY5" fmla="*/ 1044180 h 1371600"/>
              <a:gd name="connsiteX6" fmla="*/ 1573558 w 1620215"/>
              <a:gd name="connsiteY6" fmla="*/ 1371600 h 1371600"/>
              <a:gd name="connsiteX7" fmla="*/ 1134801 w 1620215"/>
              <a:gd name="connsiteY7" fmla="*/ 1368271 h 1371600"/>
              <a:gd name="connsiteX8" fmla="*/ 653487 w 1620215"/>
              <a:gd name="connsiteY8" fmla="*/ 1355370 h 1371600"/>
              <a:gd name="connsiteX9" fmla="*/ 24556 w 1620215"/>
              <a:gd name="connsiteY9" fmla="*/ 1371600 h 1371600"/>
              <a:gd name="connsiteX10" fmla="*/ 0 w 1620215"/>
              <a:gd name="connsiteY10" fmla="*/ 1066003 h 1371600"/>
              <a:gd name="connsiteX11" fmla="*/ 9525 w 1620215"/>
              <a:gd name="connsiteY11" fmla="*/ 408778 h 1371600"/>
              <a:gd name="connsiteX12" fmla="*/ 24556 w 1620215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563065 w 1573558"/>
              <a:gd name="connsiteY5" fmla="*/ 10441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029665 w 1573558"/>
              <a:gd name="connsiteY5" fmla="*/ 124420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029665 w 1573558"/>
              <a:gd name="connsiteY5" fmla="*/ 124420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029665 w 1573558"/>
              <a:gd name="connsiteY5" fmla="*/ 124420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067765 w 1573558"/>
              <a:gd name="connsiteY4" fmla="*/ 508248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1067765 w 1573558"/>
              <a:gd name="connsiteY4" fmla="*/ 508248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172540 w 1573558"/>
              <a:gd name="connsiteY5" fmla="*/ 126325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172540 w 1573558"/>
              <a:gd name="connsiteY5" fmla="*/ 126325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262851 w 1573558"/>
              <a:gd name="connsiteY5" fmla="*/ 1319699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223340 w 1573558"/>
              <a:gd name="connsiteY5" fmla="*/ 1274543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319296 w 1573558"/>
              <a:gd name="connsiteY5" fmla="*/ 1291476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906808 w 1573558"/>
              <a:gd name="connsiteY2" fmla="*/ 123825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822142 w 1573558"/>
              <a:gd name="connsiteY2" fmla="*/ 101247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822142 w 1573558"/>
              <a:gd name="connsiteY2" fmla="*/ 101247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822142 w 1573558"/>
              <a:gd name="connsiteY2" fmla="*/ 101247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822142 w 1573558"/>
              <a:gd name="connsiteY2" fmla="*/ 104147 h 1374500"/>
              <a:gd name="connsiteX3" fmla="*/ 934415 w 1573558"/>
              <a:gd name="connsiteY3" fmla="*/ 387323 h 1374500"/>
              <a:gd name="connsiteX4" fmla="*/ 1319296 w 1573558"/>
              <a:gd name="connsiteY4" fmla="*/ 1294376 h 1374500"/>
              <a:gd name="connsiteX5" fmla="*/ 1573558 w 1573558"/>
              <a:gd name="connsiteY5" fmla="*/ 1374500 h 1374500"/>
              <a:gd name="connsiteX6" fmla="*/ 1134801 w 1573558"/>
              <a:gd name="connsiteY6" fmla="*/ 1371171 h 1374500"/>
              <a:gd name="connsiteX7" fmla="*/ 653487 w 1573558"/>
              <a:gd name="connsiteY7" fmla="*/ 1358270 h 1374500"/>
              <a:gd name="connsiteX8" fmla="*/ 24556 w 1573558"/>
              <a:gd name="connsiteY8" fmla="*/ 1374500 h 1374500"/>
              <a:gd name="connsiteX9" fmla="*/ 0 w 1573558"/>
              <a:gd name="connsiteY9" fmla="*/ 1068903 h 1374500"/>
              <a:gd name="connsiteX10" fmla="*/ 9525 w 1573558"/>
              <a:gd name="connsiteY10" fmla="*/ 411678 h 1374500"/>
              <a:gd name="connsiteX11" fmla="*/ 24556 w 1573558"/>
              <a:gd name="connsiteY11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754409 w 1573558"/>
              <a:gd name="connsiteY2" fmla="*/ 58991 h 1374500"/>
              <a:gd name="connsiteX3" fmla="*/ 934415 w 1573558"/>
              <a:gd name="connsiteY3" fmla="*/ 387323 h 1374500"/>
              <a:gd name="connsiteX4" fmla="*/ 1319296 w 1573558"/>
              <a:gd name="connsiteY4" fmla="*/ 1294376 h 1374500"/>
              <a:gd name="connsiteX5" fmla="*/ 1573558 w 1573558"/>
              <a:gd name="connsiteY5" fmla="*/ 1374500 h 1374500"/>
              <a:gd name="connsiteX6" fmla="*/ 1134801 w 1573558"/>
              <a:gd name="connsiteY6" fmla="*/ 1371171 h 1374500"/>
              <a:gd name="connsiteX7" fmla="*/ 653487 w 1573558"/>
              <a:gd name="connsiteY7" fmla="*/ 1358270 h 1374500"/>
              <a:gd name="connsiteX8" fmla="*/ 24556 w 1573558"/>
              <a:gd name="connsiteY8" fmla="*/ 1374500 h 1374500"/>
              <a:gd name="connsiteX9" fmla="*/ 0 w 1573558"/>
              <a:gd name="connsiteY9" fmla="*/ 1068903 h 1374500"/>
              <a:gd name="connsiteX10" fmla="*/ 9525 w 1573558"/>
              <a:gd name="connsiteY10" fmla="*/ 411678 h 1374500"/>
              <a:gd name="connsiteX11" fmla="*/ 24556 w 1573558"/>
              <a:gd name="connsiteY11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754409 w 1573558"/>
              <a:gd name="connsiteY2" fmla="*/ 58991 h 1374500"/>
              <a:gd name="connsiteX3" fmla="*/ 1319296 w 1573558"/>
              <a:gd name="connsiteY3" fmla="*/ 1294376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411680"/>
              <a:gd name="connsiteX1" fmla="*/ 430246 w 1573558"/>
              <a:gd name="connsiteY1" fmla="*/ 0 h 1411680"/>
              <a:gd name="connsiteX2" fmla="*/ 697964 w 1573558"/>
              <a:gd name="connsiteY2" fmla="*/ 30769 h 1411680"/>
              <a:gd name="connsiteX3" fmla="*/ 1319296 w 1573558"/>
              <a:gd name="connsiteY3" fmla="*/ 1294376 h 1411680"/>
              <a:gd name="connsiteX4" fmla="*/ 1573558 w 1573558"/>
              <a:gd name="connsiteY4" fmla="*/ 1374500 h 1411680"/>
              <a:gd name="connsiteX5" fmla="*/ 1134801 w 1573558"/>
              <a:gd name="connsiteY5" fmla="*/ 1371171 h 1411680"/>
              <a:gd name="connsiteX6" fmla="*/ 653487 w 1573558"/>
              <a:gd name="connsiteY6" fmla="*/ 1358270 h 1411680"/>
              <a:gd name="connsiteX7" fmla="*/ 24556 w 1573558"/>
              <a:gd name="connsiteY7" fmla="*/ 1374500 h 1411680"/>
              <a:gd name="connsiteX8" fmla="*/ 0 w 1573558"/>
              <a:gd name="connsiteY8" fmla="*/ 1068903 h 1411680"/>
              <a:gd name="connsiteX9" fmla="*/ 9525 w 1573558"/>
              <a:gd name="connsiteY9" fmla="*/ 411678 h 1411680"/>
              <a:gd name="connsiteX10" fmla="*/ 24556 w 1573558"/>
              <a:gd name="connsiteY10" fmla="*/ 2900 h 141168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34629 w 1573558"/>
              <a:gd name="connsiteY3" fmla="*/ 1136331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195118 w 1573558"/>
              <a:gd name="connsiteY3" fmla="*/ 1074242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23341 w 1573558"/>
              <a:gd name="connsiteY3" fmla="*/ 1119397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23341 w 1573558"/>
              <a:gd name="connsiteY3" fmla="*/ 1119397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81031 w 1573558"/>
              <a:gd name="connsiteY2" fmla="*/ 87214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36212 h 1407812"/>
              <a:gd name="connsiteX1" fmla="*/ 430246 w 1573558"/>
              <a:gd name="connsiteY1" fmla="*/ 33312 h 1407812"/>
              <a:gd name="connsiteX2" fmla="*/ 681031 w 1573558"/>
              <a:gd name="connsiteY2" fmla="*/ 120526 h 1407812"/>
              <a:gd name="connsiteX3" fmla="*/ 1223341 w 1573558"/>
              <a:gd name="connsiteY3" fmla="*/ 1186576 h 1407812"/>
              <a:gd name="connsiteX4" fmla="*/ 1573558 w 1573558"/>
              <a:gd name="connsiteY4" fmla="*/ 1407812 h 1407812"/>
              <a:gd name="connsiteX5" fmla="*/ 1134801 w 1573558"/>
              <a:gd name="connsiteY5" fmla="*/ 1404483 h 1407812"/>
              <a:gd name="connsiteX6" fmla="*/ 653487 w 1573558"/>
              <a:gd name="connsiteY6" fmla="*/ 1391582 h 1407812"/>
              <a:gd name="connsiteX7" fmla="*/ 24556 w 1573558"/>
              <a:gd name="connsiteY7" fmla="*/ 1407812 h 1407812"/>
              <a:gd name="connsiteX8" fmla="*/ 0 w 1573558"/>
              <a:gd name="connsiteY8" fmla="*/ 1102215 h 1407812"/>
              <a:gd name="connsiteX9" fmla="*/ 9525 w 1573558"/>
              <a:gd name="connsiteY9" fmla="*/ 444990 h 1407812"/>
              <a:gd name="connsiteX10" fmla="*/ 24556 w 1573558"/>
              <a:gd name="connsiteY10" fmla="*/ 36212 h 1407812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748764 w 1573558"/>
              <a:gd name="connsiteY2" fmla="*/ 194458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7623 w 1573558"/>
              <a:gd name="connsiteY0" fmla="*/ 14189 h 1374500"/>
              <a:gd name="connsiteX1" fmla="*/ 430246 w 1573558"/>
              <a:gd name="connsiteY1" fmla="*/ 0 h 1374500"/>
              <a:gd name="connsiteX2" fmla="*/ 748764 w 1573558"/>
              <a:gd name="connsiteY2" fmla="*/ 194458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7623 w 1573558"/>
              <a:gd name="connsiteY10" fmla="*/ 14189 h 1374500"/>
              <a:gd name="connsiteX0" fmla="*/ 7623 w 1573558"/>
              <a:gd name="connsiteY0" fmla="*/ 14189 h 1374500"/>
              <a:gd name="connsiteX1" fmla="*/ 430246 w 1573558"/>
              <a:gd name="connsiteY1" fmla="*/ 0 h 1374500"/>
              <a:gd name="connsiteX2" fmla="*/ 748764 w 1573558"/>
              <a:gd name="connsiteY2" fmla="*/ 194458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190147 w 1573558"/>
              <a:gd name="connsiteY9" fmla="*/ 174611 h 1374500"/>
              <a:gd name="connsiteX10" fmla="*/ 7623 w 1573558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645864 w 1565935"/>
              <a:gd name="connsiteY6" fmla="*/ 1358270 h 1374500"/>
              <a:gd name="connsiteX7" fmla="*/ 16933 w 1565935"/>
              <a:gd name="connsiteY7" fmla="*/ 1374500 h 1374500"/>
              <a:gd name="connsiteX8" fmla="*/ 443933 w 1565935"/>
              <a:gd name="connsiteY8" fmla="*/ 927791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645864 w 1565935"/>
              <a:gd name="connsiteY6" fmla="*/ 1358270 h 1374500"/>
              <a:gd name="connsiteX7" fmla="*/ 553156 w 1565935"/>
              <a:gd name="connsiteY7" fmla="*/ 1137434 h 1374500"/>
              <a:gd name="connsiteX8" fmla="*/ 443933 w 1565935"/>
              <a:gd name="connsiteY8" fmla="*/ 927791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8872"/>
              <a:gd name="connsiteX1" fmla="*/ 422623 w 1565935"/>
              <a:gd name="connsiteY1" fmla="*/ 0 h 1378872"/>
              <a:gd name="connsiteX2" fmla="*/ 741141 w 1565935"/>
              <a:gd name="connsiteY2" fmla="*/ 194458 h 1378872"/>
              <a:gd name="connsiteX3" fmla="*/ 1215718 w 1565935"/>
              <a:gd name="connsiteY3" fmla="*/ 1153264 h 1378872"/>
              <a:gd name="connsiteX4" fmla="*/ 1565935 w 1565935"/>
              <a:gd name="connsiteY4" fmla="*/ 1374500 h 1378872"/>
              <a:gd name="connsiteX5" fmla="*/ 1127178 w 1565935"/>
              <a:gd name="connsiteY5" fmla="*/ 1371171 h 1378872"/>
              <a:gd name="connsiteX6" fmla="*/ 645864 w 1565935"/>
              <a:gd name="connsiteY6" fmla="*/ 1358270 h 1378872"/>
              <a:gd name="connsiteX7" fmla="*/ 553156 w 1565935"/>
              <a:gd name="connsiteY7" fmla="*/ 1137434 h 1378872"/>
              <a:gd name="connsiteX8" fmla="*/ 443933 w 1565935"/>
              <a:gd name="connsiteY8" fmla="*/ 927791 h 1378872"/>
              <a:gd name="connsiteX9" fmla="*/ 182524 w 1565935"/>
              <a:gd name="connsiteY9" fmla="*/ 174611 h 1378872"/>
              <a:gd name="connsiteX10" fmla="*/ 0 w 1565935"/>
              <a:gd name="connsiteY10" fmla="*/ 14189 h 1378872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19242 w 1565935"/>
              <a:gd name="connsiteY6" fmla="*/ 1341336 h 1374500"/>
              <a:gd name="connsiteX7" fmla="*/ 553156 w 1565935"/>
              <a:gd name="connsiteY7" fmla="*/ 1137434 h 1374500"/>
              <a:gd name="connsiteX8" fmla="*/ 443933 w 1565935"/>
              <a:gd name="connsiteY8" fmla="*/ 927791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19242 w 1565935"/>
              <a:gd name="connsiteY6" fmla="*/ 1341336 h 1374500"/>
              <a:gd name="connsiteX7" fmla="*/ 553156 w 1565935"/>
              <a:gd name="connsiteY7" fmla="*/ 1137434 h 1374500"/>
              <a:gd name="connsiteX8" fmla="*/ 404422 w 1565935"/>
              <a:gd name="connsiteY8" fmla="*/ 735880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19242 w 1565935"/>
              <a:gd name="connsiteY6" fmla="*/ 1341336 h 1374500"/>
              <a:gd name="connsiteX7" fmla="*/ 530578 w 1565935"/>
              <a:gd name="connsiteY7" fmla="*/ 1075345 h 1374500"/>
              <a:gd name="connsiteX8" fmla="*/ 404422 w 1565935"/>
              <a:gd name="connsiteY8" fmla="*/ 735880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8713"/>
              <a:gd name="connsiteX1" fmla="*/ 422623 w 1565935"/>
              <a:gd name="connsiteY1" fmla="*/ 0 h 1378713"/>
              <a:gd name="connsiteX2" fmla="*/ 741141 w 1565935"/>
              <a:gd name="connsiteY2" fmla="*/ 194458 h 1378713"/>
              <a:gd name="connsiteX3" fmla="*/ 1215718 w 1565935"/>
              <a:gd name="connsiteY3" fmla="*/ 1153264 h 1378713"/>
              <a:gd name="connsiteX4" fmla="*/ 1565935 w 1565935"/>
              <a:gd name="connsiteY4" fmla="*/ 1374500 h 1378713"/>
              <a:gd name="connsiteX5" fmla="*/ 1127178 w 1565935"/>
              <a:gd name="connsiteY5" fmla="*/ 1371171 h 1378713"/>
              <a:gd name="connsiteX6" fmla="*/ 719242 w 1565935"/>
              <a:gd name="connsiteY6" fmla="*/ 1341336 h 1378713"/>
              <a:gd name="connsiteX7" fmla="*/ 508000 w 1565935"/>
              <a:gd name="connsiteY7" fmla="*/ 996323 h 1378713"/>
              <a:gd name="connsiteX8" fmla="*/ 404422 w 1565935"/>
              <a:gd name="connsiteY8" fmla="*/ 735880 h 1378713"/>
              <a:gd name="connsiteX9" fmla="*/ 182524 w 1565935"/>
              <a:gd name="connsiteY9" fmla="*/ 174611 h 1378713"/>
              <a:gd name="connsiteX10" fmla="*/ 0 w 1565935"/>
              <a:gd name="connsiteY10" fmla="*/ 14189 h 1378713"/>
              <a:gd name="connsiteX0" fmla="*/ 0 w 1565935"/>
              <a:gd name="connsiteY0" fmla="*/ 14189 h 1375508"/>
              <a:gd name="connsiteX1" fmla="*/ 422623 w 1565935"/>
              <a:gd name="connsiteY1" fmla="*/ 0 h 1375508"/>
              <a:gd name="connsiteX2" fmla="*/ 741141 w 1565935"/>
              <a:gd name="connsiteY2" fmla="*/ 194458 h 1375508"/>
              <a:gd name="connsiteX3" fmla="*/ 1215718 w 1565935"/>
              <a:gd name="connsiteY3" fmla="*/ 1153264 h 1375508"/>
              <a:gd name="connsiteX4" fmla="*/ 1565935 w 1565935"/>
              <a:gd name="connsiteY4" fmla="*/ 1374500 h 1375508"/>
              <a:gd name="connsiteX5" fmla="*/ 1127178 w 1565935"/>
              <a:gd name="connsiteY5" fmla="*/ 1371171 h 1375508"/>
              <a:gd name="connsiteX6" fmla="*/ 719242 w 1565935"/>
              <a:gd name="connsiteY6" fmla="*/ 1341336 h 1375508"/>
              <a:gd name="connsiteX7" fmla="*/ 513644 w 1565935"/>
              <a:gd name="connsiteY7" fmla="*/ 1047123 h 1375508"/>
              <a:gd name="connsiteX8" fmla="*/ 404422 w 1565935"/>
              <a:gd name="connsiteY8" fmla="*/ 735880 h 1375508"/>
              <a:gd name="connsiteX9" fmla="*/ 182524 w 1565935"/>
              <a:gd name="connsiteY9" fmla="*/ 174611 h 1375508"/>
              <a:gd name="connsiteX10" fmla="*/ 0 w 1565935"/>
              <a:gd name="connsiteY10" fmla="*/ 14189 h 1375508"/>
              <a:gd name="connsiteX0" fmla="*/ 0 w 1565935"/>
              <a:gd name="connsiteY0" fmla="*/ 14189 h 1396805"/>
              <a:gd name="connsiteX1" fmla="*/ 422623 w 1565935"/>
              <a:gd name="connsiteY1" fmla="*/ 0 h 1396805"/>
              <a:gd name="connsiteX2" fmla="*/ 741141 w 1565935"/>
              <a:gd name="connsiteY2" fmla="*/ 194458 h 1396805"/>
              <a:gd name="connsiteX3" fmla="*/ 1215718 w 1565935"/>
              <a:gd name="connsiteY3" fmla="*/ 1153264 h 1396805"/>
              <a:gd name="connsiteX4" fmla="*/ 1565935 w 1565935"/>
              <a:gd name="connsiteY4" fmla="*/ 1374500 h 1396805"/>
              <a:gd name="connsiteX5" fmla="*/ 1127178 w 1565935"/>
              <a:gd name="connsiteY5" fmla="*/ 1371171 h 1396805"/>
              <a:gd name="connsiteX6" fmla="*/ 719242 w 1565935"/>
              <a:gd name="connsiteY6" fmla="*/ 1341336 h 1396805"/>
              <a:gd name="connsiteX7" fmla="*/ 404422 w 1565935"/>
              <a:gd name="connsiteY7" fmla="*/ 735880 h 1396805"/>
              <a:gd name="connsiteX8" fmla="*/ 182524 w 1565935"/>
              <a:gd name="connsiteY8" fmla="*/ 174611 h 1396805"/>
              <a:gd name="connsiteX9" fmla="*/ 0 w 1565935"/>
              <a:gd name="connsiteY9" fmla="*/ 14189 h 1396805"/>
              <a:gd name="connsiteX0" fmla="*/ 0 w 1565935"/>
              <a:gd name="connsiteY0" fmla="*/ 14189 h 1376105"/>
              <a:gd name="connsiteX1" fmla="*/ 422623 w 1565935"/>
              <a:gd name="connsiteY1" fmla="*/ 0 h 1376105"/>
              <a:gd name="connsiteX2" fmla="*/ 741141 w 1565935"/>
              <a:gd name="connsiteY2" fmla="*/ 194458 h 1376105"/>
              <a:gd name="connsiteX3" fmla="*/ 1215718 w 1565935"/>
              <a:gd name="connsiteY3" fmla="*/ 1153264 h 1376105"/>
              <a:gd name="connsiteX4" fmla="*/ 1565935 w 1565935"/>
              <a:gd name="connsiteY4" fmla="*/ 1374500 h 1376105"/>
              <a:gd name="connsiteX5" fmla="*/ 1127178 w 1565935"/>
              <a:gd name="connsiteY5" fmla="*/ 1371171 h 1376105"/>
              <a:gd name="connsiteX6" fmla="*/ 674087 w 1565935"/>
              <a:gd name="connsiteY6" fmla="*/ 1301825 h 1376105"/>
              <a:gd name="connsiteX7" fmla="*/ 404422 w 1565935"/>
              <a:gd name="connsiteY7" fmla="*/ 735880 h 1376105"/>
              <a:gd name="connsiteX8" fmla="*/ 182524 w 1565935"/>
              <a:gd name="connsiteY8" fmla="*/ 174611 h 1376105"/>
              <a:gd name="connsiteX9" fmla="*/ 0 w 1565935"/>
              <a:gd name="connsiteY9" fmla="*/ 14189 h 1376105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07953 w 1565935"/>
              <a:gd name="connsiteY6" fmla="*/ 1290536 h 1374500"/>
              <a:gd name="connsiteX7" fmla="*/ 404422 w 1565935"/>
              <a:gd name="connsiteY7" fmla="*/ 735880 h 1374500"/>
              <a:gd name="connsiteX8" fmla="*/ 182524 w 1565935"/>
              <a:gd name="connsiteY8" fmla="*/ 174611 h 1374500"/>
              <a:gd name="connsiteX9" fmla="*/ 0 w 1565935"/>
              <a:gd name="connsiteY9" fmla="*/ 14189 h 1374500"/>
              <a:gd name="connsiteX0" fmla="*/ 6723 w 1572658"/>
              <a:gd name="connsiteY0" fmla="*/ 14189 h 1374500"/>
              <a:gd name="connsiteX1" fmla="*/ 429346 w 1572658"/>
              <a:gd name="connsiteY1" fmla="*/ 0 h 1374500"/>
              <a:gd name="connsiteX2" fmla="*/ 747864 w 1572658"/>
              <a:gd name="connsiteY2" fmla="*/ 194458 h 1374500"/>
              <a:gd name="connsiteX3" fmla="*/ 1222441 w 1572658"/>
              <a:gd name="connsiteY3" fmla="*/ 1153264 h 1374500"/>
              <a:gd name="connsiteX4" fmla="*/ 1572658 w 1572658"/>
              <a:gd name="connsiteY4" fmla="*/ 1374500 h 1374500"/>
              <a:gd name="connsiteX5" fmla="*/ 1133901 w 1572658"/>
              <a:gd name="connsiteY5" fmla="*/ 1371171 h 1374500"/>
              <a:gd name="connsiteX6" fmla="*/ 714676 w 1572658"/>
              <a:gd name="connsiteY6" fmla="*/ 1290536 h 1374500"/>
              <a:gd name="connsiteX7" fmla="*/ 411145 w 1572658"/>
              <a:gd name="connsiteY7" fmla="*/ 735880 h 1374500"/>
              <a:gd name="connsiteX8" fmla="*/ 189247 w 1572658"/>
              <a:gd name="connsiteY8" fmla="*/ 174611 h 1374500"/>
              <a:gd name="connsiteX9" fmla="*/ 6723 w 1572658"/>
              <a:gd name="connsiteY9" fmla="*/ 14189 h 1374500"/>
              <a:gd name="connsiteX0" fmla="*/ 4892 w 1644205"/>
              <a:gd name="connsiteY0" fmla="*/ 2901 h 1374500"/>
              <a:gd name="connsiteX1" fmla="*/ 500893 w 1644205"/>
              <a:gd name="connsiteY1" fmla="*/ 0 h 1374500"/>
              <a:gd name="connsiteX2" fmla="*/ 819411 w 1644205"/>
              <a:gd name="connsiteY2" fmla="*/ 194458 h 1374500"/>
              <a:gd name="connsiteX3" fmla="*/ 1293988 w 1644205"/>
              <a:gd name="connsiteY3" fmla="*/ 1153264 h 1374500"/>
              <a:gd name="connsiteX4" fmla="*/ 1644205 w 1644205"/>
              <a:gd name="connsiteY4" fmla="*/ 1374500 h 1374500"/>
              <a:gd name="connsiteX5" fmla="*/ 1205448 w 1644205"/>
              <a:gd name="connsiteY5" fmla="*/ 1371171 h 1374500"/>
              <a:gd name="connsiteX6" fmla="*/ 786223 w 1644205"/>
              <a:gd name="connsiteY6" fmla="*/ 1290536 h 1374500"/>
              <a:gd name="connsiteX7" fmla="*/ 482692 w 1644205"/>
              <a:gd name="connsiteY7" fmla="*/ 735880 h 1374500"/>
              <a:gd name="connsiteX8" fmla="*/ 260794 w 1644205"/>
              <a:gd name="connsiteY8" fmla="*/ 174611 h 1374500"/>
              <a:gd name="connsiteX9" fmla="*/ 4892 w 1644205"/>
              <a:gd name="connsiteY9" fmla="*/ 2901 h 1374500"/>
              <a:gd name="connsiteX0" fmla="*/ 6145 w 1645458"/>
              <a:gd name="connsiteY0" fmla="*/ 2901 h 1374500"/>
              <a:gd name="connsiteX1" fmla="*/ 502146 w 1645458"/>
              <a:gd name="connsiteY1" fmla="*/ 0 h 1374500"/>
              <a:gd name="connsiteX2" fmla="*/ 820664 w 1645458"/>
              <a:gd name="connsiteY2" fmla="*/ 194458 h 1374500"/>
              <a:gd name="connsiteX3" fmla="*/ 1295241 w 1645458"/>
              <a:gd name="connsiteY3" fmla="*/ 1153264 h 1374500"/>
              <a:gd name="connsiteX4" fmla="*/ 1645458 w 1645458"/>
              <a:gd name="connsiteY4" fmla="*/ 1374500 h 1374500"/>
              <a:gd name="connsiteX5" fmla="*/ 1206701 w 1645458"/>
              <a:gd name="connsiteY5" fmla="*/ 1371171 h 1374500"/>
              <a:gd name="connsiteX6" fmla="*/ 787476 w 1645458"/>
              <a:gd name="connsiteY6" fmla="*/ 1290536 h 1374500"/>
              <a:gd name="connsiteX7" fmla="*/ 483945 w 1645458"/>
              <a:gd name="connsiteY7" fmla="*/ 735880 h 1374500"/>
              <a:gd name="connsiteX8" fmla="*/ 211247 w 1645458"/>
              <a:gd name="connsiteY8" fmla="*/ 163323 h 1374500"/>
              <a:gd name="connsiteX9" fmla="*/ 6145 w 1645458"/>
              <a:gd name="connsiteY9" fmla="*/ 2901 h 1374500"/>
              <a:gd name="connsiteX0" fmla="*/ 6145 w 1645458"/>
              <a:gd name="connsiteY0" fmla="*/ 2901 h 1406132"/>
              <a:gd name="connsiteX1" fmla="*/ 502146 w 1645458"/>
              <a:gd name="connsiteY1" fmla="*/ 0 h 1406132"/>
              <a:gd name="connsiteX2" fmla="*/ 820664 w 1645458"/>
              <a:gd name="connsiteY2" fmla="*/ 194458 h 1406132"/>
              <a:gd name="connsiteX3" fmla="*/ 1295241 w 1645458"/>
              <a:gd name="connsiteY3" fmla="*/ 1153264 h 1406132"/>
              <a:gd name="connsiteX4" fmla="*/ 1645458 w 1645458"/>
              <a:gd name="connsiteY4" fmla="*/ 1374500 h 1406132"/>
              <a:gd name="connsiteX5" fmla="*/ 1206701 w 1645458"/>
              <a:gd name="connsiteY5" fmla="*/ 1371171 h 1406132"/>
              <a:gd name="connsiteX6" fmla="*/ 787476 w 1645458"/>
              <a:gd name="connsiteY6" fmla="*/ 1290536 h 1406132"/>
              <a:gd name="connsiteX7" fmla="*/ 211247 w 1645458"/>
              <a:gd name="connsiteY7" fmla="*/ 163323 h 1406132"/>
              <a:gd name="connsiteX8" fmla="*/ 6145 w 1645458"/>
              <a:gd name="connsiteY8" fmla="*/ 2901 h 1406132"/>
              <a:gd name="connsiteX0" fmla="*/ 7728 w 1647041"/>
              <a:gd name="connsiteY0" fmla="*/ 2901 h 1374500"/>
              <a:gd name="connsiteX1" fmla="*/ 503729 w 1647041"/>
              <a:gd name="connsiteY1" fmla="*/ 0 h 1374500"/>
              <a:gd name="connsiteX2" fmla="*/ 822247 w 1647041"/>
              <a:gd name="connsiteY2" fmla="*/ 194458 h 1374500"/>
              <a:gd name="connsiteX3" fmla="*/ 1296824 w 1647041"/>
              <a:gd name="connsiteY3" fmla="*/ 1153264 h 1374500"/>
              <a:gd name="connsiteX4" fmla="*/ 1647041 w 1647041"/>
              <a:gd name="connsiteY4" fmla="*/ 1374500 h 1374500"/>
              <a:gd name="connsiteX5" fmla="*/ 1208284 w 1647041"/>
              <a:gd name="connsiteY5" fmla="*/ 1371171 h 1374500"/>
              <a:gd name="connsiteX6" fmla="*/ 743903 w 1647041"/>
              <a:gd name="connsiteY6" fmla="*/ 1211514 h 1374500"/>
              <a:gd name="connsiteX7" fmla="*/ 212830 w 1647041"/>
              <a:gd name="connsiteY7" fmla="*/ 163323 h 1374500"/>
              <a:gd name="connsiteX8" fmla="*/ 7728 w 1647041"/>
              <a:gd name="connsiteY8" fmla="*/ 2901 h 1374500"/>
              <a:gd name="connsiteX0" fmla="*/ 7728 w 1647041"/>
              <a:gd name="connsiteY0" fmla="*/ 2901 h 1374500"/>
              <a:gd name="connsiteX1" fmla="*/ 577107 w 1647041"/>
              <a:gd name="connsiteY1" fmla="*/ 0 h 1374500"/>
              <a:gd name="connsiteX2" fmla="*/ 822247 w 1647041"/>
              <a:gd name="connsiteY2" fmla="*/ 194458 h 1374500"/>
              <a:gd name="connsiteX3" fmla="*/ 1296824 w 1647041"/>
              <a:gd name="connsiteY3" fmla="*/ 1153264 h 1374500"/>
              <a:gd name="connsiteX4" fmla="*/ 1647041 w 1647041"/>
              <a:gd name="connsiteY4" fmla="*/ 1374500 h 1374500"/>
              <a:gd name="connsiteX5" fmla="*/ 1208284 w 1647041"/>
              <a:gd name="connsiteY5" fmla="*/ 1371171 h 1374500"/>
              <a:gd name="connsiteX6" fmla="*/ 743903 w 1647041"/>
              <a:gd name="connsiteY6" fmla="*/ 1211514 h 1374500"/>
              <a:gd name="connsiteX7" fmla="*/ 212830 w 1647041"/>
              <a:gd name="connsiteY7" fmla="*/ 163323 h 1374500"/>
              <a:gd name="connsiteX8" fmla="*/ 7728 w 1647041"/>
              <a:gd name="connsiteY8" fmla="*/ 2901 h 137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7041" h="1374500">
                <a:moveTo>
                  <a:pt x="7728" y="2901"/>
                </a:moveTo>
                <a:lnTo>
                  <a:pt x="577107" y="0"/>
                </a:lnTo>
                <a:cubicBezTo>
                  <a:pt x="686520" y="14052"/>
                  <a:pt x="702294" y="2247"/>
                  <a:pt x="822247" y="194458"/>
                </a:cubicBezTo>
                <a:cubicBezTo>
                  <a:pt x="942200" y="386669"/>
                  <a:pt x="1159358" y="956590"/>
                  <a:pt x="1296824" y="1153264"/>
                </a:cubicBezTo>
                <a:cubicBezTo>
                  <a:pt x="1434290" y="1349938"/>
                  <a:pt x="1562287" y="1347792"/>
                  <a:pt x="1647041" y="1374500"/>
                </a:cubicBezTo>
                <a:lnTo>
                  <a:pt x="1208284" y="1371171"/>
                </a:lnTo>
                <a:cubicBezTo>
                  <a:pt x="1054939" y="1368466"/>
                  <a:pt x="909812" y="1412822"/>
                  <a:pt x="743903" y="1211514"/>
                </a:cubicBezTo>
                <a:cubicBezTo>
                  <a:pt x="577994" y="1010206"/>
                  <a:pt x="335526" y="364758"/>
                  <a:pt x="212830" y="163323"/>
                </a:cubicBezTo>
                <a:cubicBezTo>
                  <a:pt x="90134" y="-38112"/>
                  <a:pt x="-32289" y="32003"/>
                  <a:pt x="7728" y="2901"/>
                </a:cubicBezTo>
                <a:close/>
              </a:path>
            </a:pathLst>
          </a:custGeom>
          <a:solidFill>
            <a:srgbClr val="E39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E23152-EC02-B041-A1CB-F3AAF14757EE}"/>
              </a:ext>
            </a:extLst>
          </p:cNvPr>
          <p:cNvCxnSpPr>
            <a:cxnSpLocks/>
          </p:cNvCxnSpPr>
          <p:nvPr userDrawn="1"/>
        </p:nvCxnSpPr>
        <p:spPr>
          <a:xfrm>
            <a:off x="3149600" y="685800"/>
            <a:ext cx="9042400" cy="0"/>
          </a:xfrm>
          <a:prstGeom prst="line">
            <a:avLst/>
          </a:prstGeom>
          <a:ln w="19050">
            <a:solidFill>
              <a:srgbClr val="E39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05D3798-C9CE-1143-8FC4-6434DE27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56800" y="6217405"/>
            <a:ext cx="2044389" cy="30563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D08D2-80F9-0442-95B0-A4888FE7784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1096CCB-D55D-0F45-B95D-C98C4085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" y="6248401"/>
            <a:ext cx="7620000" cy="2889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KHỐI CÔNG NGHỆ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85FDDD5-D2AA-6940-BD25-27ED6412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95" y="6554866"/>
            <a:ext cx="1016000" cy="30313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90800"/>
            <a:ext cx="12192000" cy="1009650"/>
          </a:xfrm>
          <a:prstGeom prst="rect">
            <a:avLst/>
          </a:prstGeom>
        </p:spPr>
        <p:txBody>
          <a:bodyPr/>
          <a:lstStyle>
            <a:lvl1pPr>
              <a:defRPr lang="en-US" sz="3000" b="1" kern="1200">
                <a:solidFill>
                  <a:srgbClr val="008C4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657600"/>
            <a:ext cx="12192000" cy="1447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3600" b="1" kern="120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logo di lien slogan 2.jpg">
            <a:extLst>
              <a:ext uri="{FF2B5EF4-FFF2-40B4-BE49-F238E27FC236}">
                <a16:creationId xmlns:a16="http://schemas.microsoft.com/office/drawing/2014/main" id="{555095AA-9198-B242-A72B-E8960EDEDA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0" y="838200"/>
            <a:ext cx="6987117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D03A9B7-0A3A-8E4A-8198-FEF9E6EB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56800" y="6217405"/>
            <a:ext cx="2044389" cy="30563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D69D429-324C-4CB9-8B4A-319E085171E7}" type="datetime1">
              <a:rPr lang="en-US" sz="1200" smtClean="0">
                <a:solidFill>
                  <a:schemeClr val="bg1"/>
                </a:solidFill>
              </a:rPr>
              <a:t>3/6/2022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A7838AD-742C-634C-BFC9-1C79A611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95" y="6554866"/>
            <a:ext cx="1016000" cy="30313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BCC2C69-4BAF-4505-8EC0-EC328F2F2F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A92C72-1620-AD41-9A5E-271E1107F713}"/>
              </a:ext>
            </a:extLst>
          </p:cNvPr>
          <p:cNvSpPr/>
          <p:nvPr userDrawn="1"/>
        </p:nvSpPr>
        <p:spPr>
          <a:xfrm>
            <a:off x="1" y="6172200"/>
            <a:ext cx="10097036" cy="68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8B620-5858-D949-941F-910C009B5A24}"/>
              </a:ext>
            </a:extLst>
          </p:cNvPr>
          <p:cNvSpPr txBox="1"/>
          <p:nvPr userDrawn="1"/>
        </p:nvSpPr>
        <p:spPr>
          <a:xfrm>
            <a:off x="10097037" y="3593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 descr="H:\________2013\BO NHAN DIEN THUONG HIEU\giay tieu de\line.png">
            <a:extLst>
              <a:ext uri="{FF2B5EF4-FFF2-40B4-BE49-F238E27FC236}">
                <a16:creationId xmlns:a16="http://schemas.microsoft.com/office/drawing/2014/main" id="{0CB4AB65-9155-6F45-B123-696FFB1AE7A4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477001"/>
            <a:ext cx="10097036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73E3AA-D9CB-564C-9A65-6DD15275994F}"/>
              </a:ext>
            </a:extLst>
          </p:cNvPr>
          <p:cNvSpPr/>
          <p:nvPr userDrawn="1"/>
        </p:nvSpPr>
        <p:spPr>
          <a:xfrm>
            <a:off x="9284237" y="6186409"/>
            <a:ext cx="2907763" cy="685800"/>
          </a:xfrm>
          <a:custGeom>
            <a:avLst/>
            <a:gdLst>
              <a:gd name="connsiteX0" fmla="*/ 0 w 2180822"/>
              <a:gd name="connsiteY0" fmla="*/ 0 h 685800"/>
              <a:gd name="connsiteX1" fmla="*/ 2180822 w 2180822"/>
              <a:gd name="connsiteY1" fmla="*/ 0 h 685800"/>
              <a:gd name="connsiteX2" fmla="*/ 2180822 w 2180822"/>
              <a:gd name="connsiteY2" fmla="*/ 685800 h 685800"/>
              <a:gd name="connsiteX3" fmla="*/ 0 w 2180822"/>
              <a:gd name="connsiteY3" fmla="*/ 685800 h 685800"/>
              <a:gd name="connsiteX4" fmla="*/ 0 w 2180822"/>
              <a:gd name="connsiteY4" fmla="*/ 0 h 685800"/>
              <a:gd name="connsiteX0" fmla="*/ 0 w 2180822"/>
              <a:gd name="connsiteY0" fmla="*/ 0 h 685800"/>
              <a:gd name="connsiteX1" fmla="*/ 2180822 w 2180822"/>
              <a:gd name="connsiteY1" fmla="*/ 0 h 685800"/>
              <a:gd name="connsiteX2" fmla="*/ 2180822 w 2180822"/>
              <a:gd name="connsiteY2" fmla="*/ 685800 h 685800"/>
              <a:gd name="connsiteX3" fmla="*/ 534838 w 2180822"/>
              <a:gd name="connsiteY3" fmla="*/ 685800 h 685800"/>
              <a:gd name="connsiteX4" fmla="*/ 0 w 2180822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822" h="685800">
                <a:moveTo>
                  <a:pt x="0" y="0"/>
                </a:moveTo>
                <a:lnTo>
                  <a:pt x="2180822" y="0"/>
                </a:lnTo>
                <a:lnTo>
                  <a:pt x="2180822" y="685800"/>
                </a:lnTo>
                <a:lnTo>
                  <a:pt x="534838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6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4A369FD2-B197-444C-BA3F-10FB495AFF39}"/>
              </a:ext>
            </a:extLst>
          </p:cNvPr>
          <p:cNvSpPr/>
          <p:nvPr userDrawn="1"/>
        </p:nvSpPr>
        <p:spPr>
          <a:xfrm>
            <a:off x="8979436" y="6173470"/>
            <a:ext cx="1473200" cy="714103"/>
          </a:xfrm>
          <a:custGeom>
            <a:avLst/>
            <a:gdLst>
              <a:gd name="connsiteX0" fmla="*/ 0 w 1549002"/>
              <a:gd name="connsiteY0" fmla="*/ 0 h 1371600"/>
              <a:gd name="connsiteX1" fmla="*/ 1549002 w 1549002"/>
              <a:gd name="connsiteY1" fmla="*/ 0 h 1371600"/>
              <a:gd name="connsiteX2" fmla="*/ 1549002 w 1549002"/>
              <a:gd name="connsiteY2" fmla="*/ 1371600 h 1371600"/>
              <a:gd name="connsiteX3" fmla="*/ 0 w 1549002"/>
              <a:gd name="connsiteY3" fmla="*/ 1371600 h 1371600"/>
              <a:gd name="connsiteX4" fmla="*/ 0 w 1549002"/>
              <a:gd name="connsiteY4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549002 w 1549002"/>
              <a:gd name="connsiteY2" fmla="*/ 0 h 1371600"/>
              <a:gd name="connsiteX3" fmla="*/ 1549002 w 1549002"/>
              <a:gd name="connsiteY3" fmla="*/ 1371600 h 1371600"/>
              <a:gd name="connsiteX4" fmla="*/ 0 w 1549002"/>
              <a:gd name="connsiteY4" fmla="*/ 1371600 h 1371600"/>
              <a:gd name="connsiteX5" fmla="*/ 0 w 1549002"/>
              <a:gd name="connsiteY5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49002 w 1549002"/>
              <a:gd name="connsiteY4" fmla="*/ 1371600 h 1371600"/>
              <a:gd name="connsiteX5" fmla="*/ 0 w 1549002"/>
              <a:gd name="connsiteY5" fmla="*/ 1371600 h 1371600"/>
              <a:gd name="connsiteX6" fmla="*/ 0 w 1549002"/>
              <a:gd name="connsiteY6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38509 w 1549002"/>
              <a:gd name="connsiteY4" fmla="*/ 384423 h 1371600"/>
              <a:gd name="connsiteX5" fmla="*/ 1549002 w 1549002"/>
              <a:gd name="connsiteY5" fmla="*/ 1371600 h 1371600"/>
              <a:gd name="connsiteX6" fmla="*/ 0 w 1549002"/>
              <a:gd name="connsiteY6" fmla="*/ 1371600 h 1371600"/>
              <a:gd name="connsiteX7" fmla="*/ 0 w 1549002"/>
              <a:gd name="connsiteY7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38509 w 1549002"/>
              <a:gd name="connsiteY4" fmla="*/ 384423 h 1371600"/>
              <a:gd name="connsiteX5" fmla="*/ 1538509 w 1549002"/>
              <a:gd name="connsiteY5" fmla="*/ 1044180 h 1371600"/>
              <a:gd name="connsiteX6" fmla="*/ 1549002 w 1549002"/>
              <a:gd name="connsiteY6" fmla="*/ 1371600 h 1371600"/>
              <a:gd name="connsiteX7" fmla="*/ 0 w 1549002"/>
              <a:gd name="connsiteY7" fmla="*/ 1371600 h 1371600"/>
              <a:gd name="connsiteX8" fmla="*/ 0 w 1549002"/>
              <a:gd name="connsiteY8" fmla="*/ 0 h 1371600"/>
              <a:gd name="connsiteX0" fmla="*/ 0 w 1549002"/>
              <a:gd name="connsiteY0" fmla="*/ 0 h 1371600"/>
              <a:gd name="connsiteX1" fmla="*/ 693557 w 1549002"/>
              <a:gd name="connsiteY1" fmla="*/ 14033 h 1371600"/>
              <a:gd name="connsiteX2" fmla="*/ 1121820 w 1549002"/>
              <a:gd name="connsiteY2" fmla="*/ 14033 h 1371600"/>
              <a:gd name="connsiteX3" fmla="*/ 1549002 w 1549002"/>
              <a:gd name="connsiteY3" fmla="*/ 0 h 1371600"/>
              <a:gd name="connsiteX4" fmla="*/ 1538509 w 1549002"/>
              <a:gd name="connsiteY4" fmla="*/ 384423 h 1371600"/>
              <a:gd name="connsiteX5" fmla="*/ 1538509 w 1549002"/>
              <a:gd name="connsiteY5" fmla="*/ 1044180 h 1371600"/>
              <a:gd name="connsiteX6" fmla="*/ 1549002 w 1549002"/>
              <a:gd name="connsiteY6" fmla="*/ 1371600 h 1371600"/>
              <a:gd name="connsiteX7" fmla="*/ 1110245 w 1549002"/>
              <a:gd name="connsiteY7" fmla="*/ 1368271 h 1371600"/>
              <a:gd name="connsiteX8" fmla="*/ 0 w 1549002"/>
              <a:gd name="connsiteY8" fmla="*/ 1371600 h 1371600"/>
              <a:gd name="connsiteX9" fmla="*/ 0 w 1549002"/>
              <a:gd name="connsiteY9" fmla="*/ 0 h 1371600"/>
              <a:gd name="connsiteX0" fmla="*/ 0 w 1549002"/>
              <a:gd name="connsiteY0" fmla="*/ 0 h 1402995"/>
              <a:gd name="connsiteX1" fmla="*/ 693557 w 1549002"/>
              <a:gd name="connsiteY1" fmla="*/ 14033 h 1402995"/>
              <a:gd name="connsiteX2" fmla="*/ 1121820 w 1549002"/>
              <a:gd name="connsiteY2" fmla="*/ 14033 h 1402995"/>
              <a:gd name="connsiteX3" fmla="*/ 1549002 w 1549002"/>
              <a:gd name="connsiteY3" fmla="*/ 0 h 1402995"/>
              <a:gd name="connsiteX4" fmla="*/ 1538509 w 1549002"/>
              <a:gd name="connsiteY4" fmla="*/ 384423 h 1402995"/>
              <a:gd name="connsiteX5" fmla="*/ 1538509 w 1549002"/>
              <a:gd name="connsiteY5" fmla="*/ 1044180 h 1402995"/>
              <a:gd name="connsiteX6" fmla="*/ 1549002 w 1549002"/>
              <a:gd name="connsiteY6" fmla="*/ 1371600 h 1402995"/>
              <a:gd name="connsiteX7" fmla="*/ 1110245 w 1549002"/>
              <a:gd name="connsiteY7" fmla="*/ 1368271 h 1402995"/>
              <a:gd name="connsiteX8" fmla="*/ 705131 w 1549002"/>
              <a:gd name="connsiteY8" fmla="*/ 1402995 h 1402995"/>
              <a:gd name="connsiteX9" fmla="*/ 0 w 1549002"/>
              <a:gd name="connsiteY9" fmla="*/ 1371600 h 1402995"/>
              <a:gd name="connsiteX10" fmla="*/ 0 w 1549002"/>
              <a:gd name="connsiteY10" fmla="*/ 0 h 1402995"/>
              <a:gd name="connsiteX0" fmla="*/ 24556 w 1573558"/>
              <a:gd name="connsiteY0" fmla="*/ 0 h 1402995"/>
              <a:gd name="connsiteX1" fmla="*/ 718113 w 1573558"/>
              <a:gd name="connsiteY1" fmla="*/ 14033 h 1402995"/>
              <a:gd name="connsiteX2" fmla="*/ 1146376 w 1573558"/>
              <a:gd name="connsiteY2" fmla="*/ 14033 h 1402995"/>
              <a:gd name="connsiteX3" fmla="*/ 1573558 w 1573558"/>
              <a:gd name="connsiteY3" fmla="*/ 0 h 1402995"/>
              <a:gd name="connsiteX4" fmla="*/ 1563065 w 1573558"/>
              <a:gd name="connsiteY4" fmla="*/ 384423 h 1402995"/>
              <a:gd name="connsiteX5" fmla="*/ 1563065 w 1573558"/>
              <a:gd name="connsiteY5" fmla="*/ 1044180 h 1402995"/>
              <a:gd name="connsiteX6" fmla="*/ 1573558 w 1573558"/>
              <a:gd name="connsiteY6" fmla="*/ 1371600 h 1402995"/>
              <a:gd name="connsiteX7" fmla="*/ 1134801 w 1573558"/>
              <a:gd name="connsiteY7" fmla="*/ 1368271 h 1402995"/>
              <a:gd name="connsiteX8" fmla="*/ 729687 w 1573558"/>
              <a:gd name="connsiteY8" fmla="*/ 1402995 h 1402995"/>
              <a:gd name="connsiteX9" fmla="*/ 24556 w 1573558"/>
              <a:gd name="connsiteY9" fmla="*/ 1371600 h 1402995"/>
              <a:gd name="connsiteX10" fmla="*/ 0 w 1573558"/>
              <a:gd name="connsiteY10" fmla="*/ 1066003 h 1402995"/>
              <a:gd name="connsiteX11" fmla="*/ 24556 w 1573558"/>
              <a:gd name="connsiteY11" fmla="*/ 0 h 1402995"/>
              <a:gd name="connsiteX0" fmla="*/ 24556 w 1573558"/>
              <a:gd name="connsiteY0" fmla="*/ 0 h 1402995"/>
              <a:gd name="connsiteX1" fmla="*/ 718113 w 1573558"/>
              <a:gd name="connsiteY1" fmla="*/ 14033 h 1402995"/>
              <a:gd name="connsiteX2" fmla="*/ 1146376 w 1573558"/>
              <a:gd name="connsiteY2" fmla="*/ 14033 h 1402995"/>
              <a:gd name="connsiteX3" fmla="*/ 1573558 w 1573558"/>
              <a:gd name="connsiteY3" fmla="*/ 0 h 1402995"/>
              <a:gd name="connsiteX4" fmla="*/ 1563065 w 1573558"/>
              <a:gd name="connsiteY4" fmla="*/ 384423 h 1402995"/>
              <a:gd name="connsiteX5" fmla="*/ 1563065 w 1573558"/>
              <a:gd name="connsiteY5" fmla="*/ 1044180 h 1402995"/>
              <a:gd name="connsiteX6" fmla="*/ 1573558 w 1573558"/>
              <a:gd name="connsiteY6" fmla="*/ 1371600 h 1402995"/>
              <a:gd name="connsiteX7" fmla="*/ 1134801 w 1573558"/>
              <a:gd name="connsiteY7" fmla="*/ 1368271 h 1402995"/>
              <a:gd name="connsiteX8" fmla="*/ 729687 w 1573558"/>
              <a:gd name="connsiteY8" fmla="*/ 1402995 h 1402995"/>
              <a:gd name="connsiteX9" fmla="*/ 24556 w 1573558"/>
              <a:gd name="connsiteY9" fmla="*/ 1371600 h 1402995"/>
              <a:gd name="connsiteX10" fmla="*/ 0 w 1573558"/>
              <a:gd name="connsiteY10" fmla="*/ 1066003 h 1402995"/>
              <a:gd name="connsiteX11" fmla="*/ 9525 w 1573558"/>
              <a:gd name="connsiteY11" fmla="*/ 408778 h 1402995"/>
              <a:gd name="connsiteX12" fmla="*/ 24556 w 1573558"/>
              <a:gd name="connsiteY12" fmla="*/ 0 h 1402995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573558 w 1573558"/>
              <a:gd name="connsiteY3" fmla="*/ 0 h 1371600"/>
              <a:gd name="connsiteX4" fmla="*/ 1563065 w 1573558"/>
              <a:gd name="connsiteY4" fmla="*/ 384423 h 1371600"/>
              <a:gd name="connsiteX5" fmla="*/ 1563065 w 1573558"/>
              <a:gd name="connsiteY5" fmla="*/ 10441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563065 w 1573558"/>
              <a:gd name="connsiteY4" fmla="*/ 384423 h 1371600"/>
              <a:gd name="connsiteX5" fmla="*/ 1563065 w 1573558"/>
              <a:gd name="connsiteY5" fmla="*/ 10441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620215"/>
              <a:gd name="connsiteY0" fmla="*/ 0 h 1371600"/>
              <a:gd name="connsiteX1" fmla="*/ 718113 w 1620215"/>
              <a:gd name="connsiteY1" fmla="*/ 14033 h 1371600"/>
              <a:gd name="connsiteX2" fmla="*/ 1146376 w 1620215"/>
              <a:gd name="connsiteY2" fmla="*/ 14033 h 1371600"/>
              <a:gd name="connsiteX3" fmla="*/ 1411633 w 1620215"/>
              <a:gd name="connsiteY3" fmla="*/ 190500 h 1371600"/>
              <a:gd name="connsiteX4" fmla="*/ 1620215 w 1620215"/>
              <a:gd name="connsiteY4" fmla="*/ 679698 h 1371600"/>
              <a:gd name="connsiteX5" fmla="*/ 1563065 w 1620215"/>
              <a:gd name="connsiteY5" fmla="*/ 1044180 h 1371600"/>
              <a:gd name="connsiteX6" fmla="*/ 1573558 w 1620215"/>
              <a:gd name="connsiteY6" fmla="*/ 1371600 h 1371600"/>
              <a:gd name="connsiteX7" fmla="*/ 1134801 w 1620215"/>
              <a:gd name="connsiteY7" fmla="*/ 1368271 h 1371600"/>
              <a:gd name="connsiteX8" fmla="*/ 653487 w 1620215"/>
              <a:gd name="connsiteY8" fmla="*/ 1355370 h 1371600"/>
              <a:gd name="connsiteX9" fmla="*/ 24556 w 1620215"/>
              <a:gd name="connsiteY9" fmla="*/ 1371600 h 1371600"/>
              <a:gd name="connsiteX10" fmla="*/ 0 w 1620215"/>
              <a:gd name="connsiteY10" fmla="*/ 1066003 h 1371600"/>
              <a:gd name="connsiteX11" fmla="*/ 9525 w 1620215"/>
              <a:gd name="connsiteY11" fmla="*/ 408778 h 1371600"/>
              <a:gd name="connsiteX12" fmla="*/ 24556 w 1620215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563065 w 1573558"/>
              <a:gd name="connsiteY5" fmla="*/ 10441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029665 w 1573558"/>
              <a:gd name="connsiteY5" fmla="*/ 124420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029665 w 1573558"/>
              <a:gd name="connsiteY5" fmla="*/ 124420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029665 w 1573558"/>
              <a:gd name="connsiteY5" fmla="*/ 124420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172540 w 1573558"/>
              <a:gd name="connsiteY4" fmla="*/ 689223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1411633 w 1573558"/>
              <a:gd name="connsiteY3" fmla="*/ 190500 h 1371600"/>
              <a:gd name="connsiteX4" fmla="*/ 1067765 w 1573558"/>
              <a:gd name="connsiteY4" fmla="*/ 508248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1067765 w 1573558"/>
              <a:gd name="connsiteY4" fmla="*/ 508248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172540 w 1573558"/>
              <a:gd name="connsiteY5" fmla="*/ 1310880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172540 w 1573558"/>
              <a:gd name="connsiteY5" fmla="*/ 126325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172540 w 1573558"/>
              <a:gd name="connsiteY5" fmla="*/ 1263255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262851 w 1573558"/>
              <a:gd name="connsiteY5" fmla="*/ 1319699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223340 w 1573558"/>
              <a:gd name="connsiteY5" fmla="*/ 1274543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1146376 w 1573558"/>
              <a:gd name="connsiteY2" fmla="*/ 14033 h 1371600"/>
              <a:gd name="connsiteX3" fmla="*/ 906808 w 1573558"/>
              <a:gd name="connsiteY3" fmla="*/ 123825 h 1371600"/>
              <a:gd name="connsiteX4" fmla="*/ 934415 w 1573558"/>
              <a:gd name="connsiteY4" fmla="*/ 384423 h 1371600"/>
              <a:gd name="connsiteX5" fmla="*/ 1319296 w 1573558"/>
              <a:gd name="connsiteY5" fmla="*/ 1291476 h 1371600"/>
              <a:gd name="connsiteX6" fmla="*/ 1573558 w 1573558"/>
              <a:gd name="connsiteY6" fmla="*/ 1371600 h 1371600"/>
              <a:gd name="connsiteX7" fmla="*/ 1134801 w 1573558"/>
              <a:gd name="connsiteY7" fmla="*/ 1368271 h 1371600"/>
              <a:gd name="connsiteX8" fmla="*/ 653487 w 1573558"/>
              <a:gd name="connsiteY8" fmla="*/ 1355370 h 1371600"/>
              <a:gd name="connsiteX9" fmla="*/ 24556 w 1573558"/>
              <a:gd name="connsiteY9" fmla="*/ 1371600 h 1371600"/>
              <a:gd name="connsiteX10" fmla="*/ 0 w 1573558"/>
              <a:gd name="connsiteY10" fmla="*/ 1066003 h 1371600"/>
              <a:gd name="connsiteX11" fmla="*/ 9525 w 1573558"/>
              <a:gd name="connsiteY11" fmla="*/ 408778 h 1371600"/>
              <a:gd name="connsiteX12" fmla="*/ 24556 w 1573558"/>
              <a:gd name="connsiteY12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906808 w 1573558"/>
              <a:gd name="connsiteY2" fmla="*/ 123825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822142 w 1573558"/>
              <a:gd name="connsiteY2" fmla="*/ 101247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822142 w 1573558"/>
              <a:gd name="connsiteY2" fmla="*/ 101247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0 h 1371600"/>
              <a:gd name="connsiteX1" fmla="*/ 718113 w 1573558"/>
              <a:gd name="connsiteY1" fmla="*/ 14033 h 1371600"/>
              <a:gd name="connsiteX2" fmla="*/ 822142 w 1573558"/>
              <a:gd name="connsiteY2" fmla="*/ 101247 h 1371600"/>
              <a:gd name="connsiteX3" fmla="*/ 934415 w 1573558"/>
              <a:gd name="connsiteY3" fmla="*/ 384423 h 1371600"/>
              <a:gd name="connsiteX4" fmla="*/ 1319296 w 1573558"/>
              <a:gd name="connsiteY4" fmla="*/ 1291476 h 1371600"/>
              <a:gd name="connsiteX5" fmla="*/ 1573558 w 1573558"/>
              <a:gd name="connsiteY5" fmla="*/ 1371600 h 1371600"/>
              <a:gd name="connsiteX6" fmla="*/ 1134801 w 1573558"/>
              <a:gd name="connsiteY6" fmla="*/ 1368271 h 1371600"/>
              <a:gd name="connsiteX7" fmla="*/ 653487 w 1573558"/>
              <a:gd name="connsiteY7" fmla="*/ 1355370 h 1371600"/>
              <a:gd name="connsiteX8" fmla="*/ 24556 w 1573558"/>
              <a:gd name="connsiteY8" fmla="*/ 1371600 h 1371600"/>
              <a:gd name="connsiteX9" fmla="*/ 0 w 1573558"/>
              <a:gd name="connsiteY9" fmla="*/ 1066003 h 1371600"/>
              <a:gd name="connsiteX10" fmla="*/ 9525 w 1573558"/>
              <a:gd name="connsiteY10" fmla="*/ 408778 h 1371600"/>
              <a:gd name="connsiteX11" fmla="*/ 24556 w 1573558"/>
              <a:gd name="connsiteY11" fmla="*/ 0 h 13716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822142 w 1573558"/>
              <a:gd name="connsiteY2" fmla="*/ 104147 h 1374500"/>
              <a:gd name="connsiteX3" fmla="*/ 934415 w 1573558"/>
              <a:gd name="connsiteY3" fmla="*/ 387323 h 1374500"/>
              <a:gd name="connsiteX4" fmla="*/ 1319296 w 1573558"/>
              <a:gd name="connsiteY4" fmla="*/ 1294376 h 1374500"/>
              <a:gd name="connsiteX5" fmla="*/ 1573558 w 1573558"/>
              <a:gd name="connsiteY5" fmla="*/ 1374500 h 1374500"/>
              <a:gd name="connsiteX6" fmla="*/ 1134801 w 1573558"/>
              <a:gd name="connsiteY6" fmla="*/ 1371171 h 1374500"/>
              <a:gd name="connsiteX7" fmla="*/ 653487 w 1573558"/>
              <a:gd name="connsiteY7" fmla="*/ 1358270 h 1374500"/>
              <a:gd name="connsiteX8" fmla="*/ 24556 w 1573558"/>
              <a:gd name="connsiteY8" fmla="*/ 1374500 h 1374500"/>
              <a:gd name="connsiteX9" fmla="*/ 0 w 1573558"/>
              <a:gd name="connsiteY9" fmla="*/ 1068903 h 1374500"/>
              <a:gd name="connsiteX10" fmla="*/ 9525 w 1573558"/>
              <a:gd name="connsiteY10" fmla="*/ 411678 h 1374500"/>
              <a:gd name="connsiteX11" fmla="*/ 24556 w 1573558"/>
              <a:gd name="connsiteY11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754409 w 1573558"/>
              <a:gd name="connsiteY2" fmla="*/ 58991 h 1374500"/>
              <a:gd name="connsiteX3" fmla="*/ 934415 w 1573558"/>
              <a:gd name="connsiteY3" fmla="*/ 387323 h 1374500"/>
              <a:gd name="connsiteX4" fmla="*/ 1319296 w 1573558"/>
              <a:gd name="connsiteY4" fmla="*/ 1294376 h 1374500"/>
              <a:gd name="connsiteX5" fmla="*/ 1573558 w 1573558"/>
              <a:gd name="connsiteY5" fmla="*/ 1374500 h 1374500"/>
              <a:gd name="connsiteX6" fmla="*/ 1134801 w 1573558"/>
              <a:gd name="connsiteY6" fmla="*/ 1371171 h 1374500"/>
              <a:gd name="connsiteX7" fmla="*/ 653487 w 1573558"/>
              <a:gd name="connsiteY7" fmla="*/ 1358270 h 1374500"/>
              <a:gd name="connsiteX8" fmla="*/ 24556 w 1573558"/>
              <a:gd name="connsiteY8" fmla="*/ 1374500 h 1374500"/>
              <a:gd name="connsiteX9" fmla="*/ 0 w 1573558"/>
              <a:gd name="connsiteY9" fmla="*/ 1068903 h 1374500"/>
              <a:gd name="connsiteX10" fmla="*/ 9525 w 1573558"/>
              <a:gd name="connsiteY10" fmla="*/ 411678 h 1374500"/>
              <a:gd name="connsiteX11" fmla="*/ 24556 w 1573558"/>
              <a:gd name="connsiteY11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754409 w 1573558"/>
              <a:gd name="connsiteY2" fmla="*/ 58991 h 1374500"/>
              <a:gd name="connsiteX3" fmla="*/ 1319296 w 1573558"/>
              <a:gd name="connsiteY3" fmla="*/ 1294376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411680"/>
              <a:gd name="connsiteX1" fmla="*/ 430246 w 1573558"/>
              <a:gd name="connsiteY1" fmla="*/ 0 h 1411680"/>
              <a:gd name="connsiteX2" fmla="*/ 697964 w 1573558"/>
              <a:gd name="connsiteY2" fmla="*/ 30769 h 1411680"/>
              <a:gd name="connsiteX3" fmla="*/ 1319296 w 1573558"/>
              <a:gd name="connsiteY3" fmla="*/ 1294376 h 1411680"/>
              <a:gd name="connsiteX4" fmla="*/ 1573558 w 1573558"/>
              <a:gd name="connsiteY4" fmla="*/ 1374500 h 1411680"/>
              <a:gd name="connsiteX5" fmla="*/ 1134801 w 1573558"/>
              <a:gd name="connsiteY5" fmla="*/ 1371171 h 1411680"/>
              <a:gd name="connsiteX6" fmla="*/ 653487 w 1573558"/>
              <a:gd name="connsiteY6" fmla="*/ 1358270 h 1411680"/>
              <a:gd name="connsiteX7" fmla="*/ 24556 w 1573558"/>
              <a:gd name="connsiteY7" fmla="*/ 1374500 h 1411680"/>
              <a:gd name="connsiteX8" fmla="*/ 0 w 1573558"/>
              <a:gd name="connsiteY8" fmla="*/ 1068903 h 1411680"/>
              <a:gd name="connsiteX9" fmla="*/ 9525 w 1573558"/>
              <a:gd name="connsiteY9" fmla="*/ 411678 h 1411680"/>
              <a:gd name="connsiteX10" fmla="*/ 24556 w 1573558"/>
              <a:gd name="connsiteY10" fmla="*/ 2900 h 141168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34629 w 1573558"/>
              <a:gd name="connsiteY3" fmla="*/ 1136331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195118 w 1573558"/>
              <a:gd name="connsiteY3" fmla="*/ 1074242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23341 w 1573558"/>
              <a:gd name="connsiteY3" fmla="*/ 1119397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23341 w 1573558"/>
              <a:gd name="connsiteY3" fmla="*/ 1119397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97964 w 1573558"/>
              <a:gd name="connsiteY2" fmla="*/ 30769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681031 w 1573558"/>
              <a:gd name="connsiteY2" fmla="*/ 87214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24556 w 1573558"/>
              <a:gd name="connsiteY0" fmla="*/ 36212 h 1407812"/>
              <a:gd name="connsiteX1" fmla="*/ 430246 w 1573558"/>
              <a:gd name="connsiteY1" fmla="*/ 33312 h 1407812"/>
              <a:gd name="connsiteX2" fmla="*/ 681031 w 1573558"/>
              <a:gd name="connsiteY2" fmla="*/ 120526 h 1407812"/>
              <a:gd name="connsiteX3" fmla="*/ 1223341 w 1573558"/>
              <a:gd name="connsiteY3" fmla="*/ 1186576 h 1407812"/>
              <a:gd name="connsiteX4" fmla="*/ 1573558 w 1573558"/>
              <a:gd name="connsiteY4" fmla="*/ 1407812 h 1407812"/>
              <a:gd name="connsiteX5" fmla="*/ 1134801 w 1573558"/>
              <a:gd name="connsiteY5" fmla="*/ 1404483 h 1407812"/>
              <a:gd name="connsiteX6" fmla="*/ 653487 w 1573558"/>
              <a:gd name="connsiteY6" fmla="*/ 1391582 h 1407812"/>
              <a:gd name="connsiteX7" fmla="*/ 24556 w 1573558"/>
              <a:gd name="connsiteY7" fmla="*/ 1407812 h 1407812"/>
              <a:gd name="connsiteX8" fmla="*/ 0 w 1573558"/>
              <a:gd name="connsiteY8" fmla="*/ 1102215 h 1407812"/>
              <a:gd name="connsiteX9" fmla="*/ 9525 w 1573558"/>
              <a:gd name="connsiteY9" fmla="*/ 444990 h 1407812"/>
              <a:gd name="connsiteX10" fmla="*/ 24556 w 1573558"/>
              <a:gd name="connsiteY10" fmla="*/ 36212 h 1407812"/>
              <a:gd name="connsiteX0" fmla="*/ 24556 w 1573558"/>
              <a:gd name="connsiteY0" fmla="*/ 2900 h 1374500"/>
              <a:gd name="connsiteX1" fmla="*/ 430246 w 1573558"/>
              <a:gd name="connsiteY1" fmla="*/ 0 h 1374500"/>
              <a:gd name="connsiteX2" fmla="*/ 748764 w 1573558"/>
              <a:gd name="connsiteY2" fmla="*/ 194458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24556 w 1573558"/>
              <a:gd name="connsiteY10" fmla="*/ 2900 h 1374500"/>
              <a:gd name="connsiteX0" fmla="*/ 7623 w 1573558"/>
              <a:gd name="connsiteY0" fmla="*/ 14189 h 1374500"/>
              <a:gd name="connsiteX1" fmla="*/ 430246 w 1573558"/>
              <a:gd name="connsiteY1" fmla="*/ 0 h 1374500"/>
              <a:gd name="connsiteX2" fmla="*/ 748764 w 1573558"/>
              <a:gd name="connsiteY2" fmla="*/ 194458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9525 w 1573558"/>
              <a:gd name="connsiteY9" fmla="*/ 411678 h 1374500"/>
              <a:gd name="connsiteX10" fmla="*/ 7623 w 1573558"/>
              <a:gd name="connsiteY10" fmla="*/ 14189 h 1374500"/>
              <a:gd name="connsiteX0" fmla="*/ 7623 w 1573558"/>
              <a:gd name="connsiteY0" fmla="*/ 14189 h 1374500"/>
              <a:gd name="connsiteX1" fmla="*/ 430246 w 1573558"/>
              <a:gd name="connsiteY1" fmla="*/ 0 h 1374500"/>
              <a:gd name="connsiteX2" fmla="*/ 748764 w 1573558"/>
              <a:gd name="connsiteY2" fmla="*/ 194458 h 1374500"/>
              <a:gd name="connsiteX3" fmla="*/ 1223341 w 1573558"/>
              <a:gd name="connsiteY3" fmla="*/ 1153264 h 1374500"/>
              <a:gd name="connsiteX4" fmla="*/ 1573558 w 1573558"/>
              <a:gd name="connsiteY4" fmla="*/ 1374500 h 1374500"/>
              <a:gd name="connsiteX5" fmla="*/ 1134801 w 1573558"/>
              <a:gd name="connsiteY5" fmla="*/ 1371171 h 1374500"/>
              <a:gd name="connsiteX6" fmla="*/ 653487 w 1573558"/>
              <a:gd name="connsiteY6" fmla="*/ 1358270 h 1374500"/>
              <a:gd name="connsiteX7" fmla="*/ 24556 w 1573558"/>
              <a:gd name="connsiteY7" fmla="*/ 1374500 h 1374500"/>
              <a:gd name="connsiteX8" fmla="*/ 0 w 1573558"/>
              <a:gd name="connsiteY8" fmla="*/ 1068903 h 1374500"/>
              <a:gd name="connsiteX9" fmla="*/ 190147 w 1573558"/>
              <a:gd name="connsiteY9" fmla="*/ 174611 h 1374500"/>
              <a:gd name="connsiteX10" fmla="*/ 7623 w 1573558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645864 w 1565935"/>
              <a:gd name="connsiteY6" fmla="*/ 1358270 h 1374500"/>
              <a:gd name="connsiteX7" fmla="*/ 16933 w 1565935"/>
              <a:gd name="connsiteY7" fmla="*/ 1374500 h 1374500"/>
              <a:gd name="connsiteX8" fmla="*/ 443933 w 1565935"/>
              <a:gd name="connsiteY8" fmla="*/ 927791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645864 w 1565935"/>
              <a:gd name="connsiteY6" fmla="*/ 1358270 h 1374500"/>
              <a:gd name="connsiteX7" fmla="*/ 553156 w 1565935"/>
              <a:gd name="connsiteY7" fmla="*/ 1137434 h 1374500"/>
              <a:gd name="connsiteX8" fmla="*/ 443933 w 1565935"/>
              <a:gd name="connsiteY8" fmla="*/ 927791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8872"/>
              <a:gd name="connsiteX1" fmla="*/ 422623 w 1565935"/>
              <a:gd name="connsiteY1" fmla="*/ 0 h 1378872"/>
              <a:gd name="connsiteX2" fmla="*/ 741141 w 1565935"/>
              <a:gd name="connsiteY2" fmla="*/ 194458 h 1378872"/>
              <a:gd name="connsiteX3" fmla="*/ 1215718 w 1565935"/>
              <a:gd name="connsiteY3" fmla="*/ 1153264 h 1378872"/>
              <a:gd name="connsiteX4" fmla="*/ 1565935 w 1565935"/>
              <a:gd name="connsiteY4" fmla="*/ 1374500 h 1378872"/>
              <a:gd name="connsiteX5" fmla="*/ 1127178 w 1565935"/>
              <a:gd name="connsiteY5" fmla="*/ 1371171 h 1378872"/>
              <a:gd name="connsiteX6" fmla="*/ 645864 w 1565935"/>
              <a:gd name="connsiteY6" fmla="*/ 1358270 h 1378872"/>
              <a:gd name="connsiteX7" fmla="*/ 553156 w 1565935"/>
              <a:gd name="connsiteY7" fmla="*/ 1137434 h 1378872"/>
              <a:gd name="connsiteX8" fmla="*/ 443933 w 1565935"/>
              <a:gd name="connsiteY8" fmla="*/ 927791 h 1378872"/>
              <a:gd name="connsiteX9" fmla="*/ 182524 w 1565935"/>
              <a:gd name="connsiteY9" fmla="*/ 174611 h 1378872"/>
              <a:gd name="connsiteX10" fmla="*/ 0 w 1565935"/>
              <a:gd name="connsiteY10" fmla="*/ 14189 h 1378872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19242 w 1565935"/>
              <a:gd name="connsiteY6" fmla="*/ 1341336 h 1374500"/>
              <a:gd name="connsiteX7" fmla="*/ 553156 w 1565935"/>
              <a:gd name="connsiteY7" fmla="*/ 1137434 h 1374500"/>
              <a:gd name="connsiteX8" fmla="*/ 443933 w 1565935"/>
              <a:gd name="connsiteY8" fmla="*/ 927791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19242 w 1565935"/>
              <a:gd name="connsiteY6" fmla="*/ 1341336 h 1374500"/>
              <a:gd name="connsiteX7" fmla="*/ 553156 w 1565935"/>
              <a:gd name="connsiteY7" fmla="*/ 1137434 h 1374500"/>
              <a:gd name="connsiteX8" fmla="*/ 404422 w 1565935"/>
              <a:gd name="connsiteY8" fmla="*/ 735880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19242 w 1565935"/>
              <a:gd name="connsiteY6" fmla="*/ 1341336 h 1374500"/>
              <a:gd name="connsiteX7" fmla="*/ 530578 w 1565935"/>
              <a:gd name="connsiteY7" fmla="*/ 1075345 h 1374500"/>
              <a:gd name="connsiteX8" fmla="*/ 404422 w 1565935"/>
              <a:gd name="connsiteY8" fmla="*/ 735880 h 1374500"/>
              <a:gd name="connsiteX9" fmla="*/ 182524 w 1565935"/>
              <a:gd name="connsiteY9" fmla="*/ 174611 h 1374500"/>
              <a:gd name="connsiteX10" fmla="*/ 0 w 1565935"/>
              <a:gd name="connsiteY10" fmla="*/ 14189 h 1374500"/>
              <a:gd name="connsiteX0" fmla="*/ 0 w 1565935"/>
              <a:gd name="connsiteY0" fmla="*/ 14189 h 1378713"/>
              <a:gd name="connsiteX1" fmla="*/ 422623 w 1565935"/>
              <a:gd name="connsiteY1" fmla="*/ 0 h 1378713"/>
              <a:gd name="connsiteX2" fmla="*/ 741141 w 1565935"/>
              <a:gd name="connsiteY2" fmla="*/ 194458 h 1378713"/>
              <a:gd name="connsiteX3" fmla="*/ 1215718 w 1565935"/>
              <a:gd name="connsiteY3" fmla="*/ 1153264 h 1378713"/>
              <a:gd name="connsiteX4" fmla="*/ 1565935 w 1565935"/>
              <a:gd name="connsiteY4" fmla="*/ 1374500 h 1378713"/>
              <a:gd name="connsiteX5" fmla="*/ 1127178 w 1565935"/>
              <a:gd name="connsiteY5" fmla="*/ 1371171 h 1378713"/>
              <a:gd name="connsiteX6" fmla="*/ 719242 w 1565935"/>
              <a:gd name="connsiteY6" fmla="*/ 1341336 h 1378713"/>
              <a:gd name="connsiteX7" fmla="*/ 508000 w 1565935"/>
              <a:gd name="connsiteY7" fmla="*/ 996323 h 1378713"/>
              <a:gd name="connsiteX8" fmla="*/ 404422 w 1565935"/>
              <a:gd name="connsiteY8" fmla="*/ 735880 h 1378713"/>
              <a:gd name="connsiteX9" fmla="*/ 182524 w 1565935"/>
              <a:gd name="connsiteY9" fmla="*/ 174611 h 1378713"/>
              <a:gd name="connsiteX10" fmla="*/ 0 w 1565935"/>
              <a:gd name="connsiteY10" fmla="*/ 14189 h 1378713"/>
              <a:gd name="connsiteX0" fmla="*/ 0 w 1565935"/>
              <a:gd name="connsiteY0" fmla="*/ 14189 h 1375508"/>
              <a:gd name="connsiteX1" fmla="*/ 422623 w 1565935"/>
              <a:gd name="connsiteY1" fmla="*/ 0 h 1375508"/>
              <a:gd name="connsiteX2" fmla="*/ 741141 w 1565935"/>
              <a:gd name="connsiteY2" fmla="*/ 194458 h 1375508"/>
              <a:gd name="connsiteX3" fmla="*/ 1215718 w 1565935"/>
              <a:gd name="connsiteY3" fmla="*/ 1153264 h 1375508"/>
              <a:gd name="connsiteX4" fmla="*/ 1565935 w 1565935"/>
              <a:gd name="connsiteY4" fmla="*/ 1374500 h 1375508"/>
              <a:gd name="connsiteX5" fmla="*/ 1127178 w 1565935"/>
              <a:gd name="connsiteY5" fmla="*/ 1371171 h 1375508"/>
              <a:gd name="connsiteX6" fmla="*/ 719242 w 1565935"/>
              <a:gd name="connsiteY6" fmla="*/ 1341336 h 1375508"/>
              <a:gd name="connsiteX7" fmla="*/ 513644 w 1565935"/>
              <a:gd name="connsiteY7" fmla="*/ 1047123 h 1375508"/>
              <a:gd name="connsiteX8" fmla="*/ 404422 w 1565935"/>
              <a:gd name="connsiteY8" fmla="*/ 735880 h 1375508"/>
              <a:gd name="connsiteX9" fmla="*/ 182524 w 1565935"/>
              <a:gd name="connsiteY9" fmla="*/ 174611 h 1375508"/>
              <a:gd name="connsiteX10" fmla="*/ 0 w 1565935"/>
              <a:gd name="connsiteY10" fmla="*/ 14189 h 1375508"/>
              <a:gd name="connsiteX0" fmla="*/ 0 w 1565935"/>
              <a:gd name="connsiteY0" fmla="*/ 14189 h 1396805"/>
              <a:gd name="connsiteX1" fmla="*/ 422623 w 1565935"/>
              <a:gd name="connsiteY1" fmla="*/ 0 h 1396805"/>
              <a:gd name="connsiteX2" fmla="*/ 741141 w 1565935"/>
              <a:gd name="connsiteY2" fmla="*/ 194458 h 1396805"/>
              <a:gd name="connsiteX3" fmla="*/ 1215718 w 1565935"/>
              <a:gd name="connsiteY3" fmla="*/ 1153264 h 1396805"/>
              <a:gd name="connsiteX4" fmla="*/ 1565935 w 1565935"/>
              <a:gd name="connsiteY4" fmla="*/ 1374500 h 1396805"/>
              <a:gd name="connsiteX5" fmla="*/ 1127178 w 1565935"/>
              <a:gd name="connsiteY5" fmla="*/ 1371171 h 1396805"/>
              <a:gd name="connsiteX6" fmla="*/ 719242 w 1565935"/>
              <a:gd name="connsiteY6" fmla="*/ 1341336 h 1396805"/>
              <a:gd name="connsiteX7" fmla="*/ 404422 w 1565935"/>
              <a:gd name="connsiteY7" fmla="*/ 735880 h 1396805"/>
              <a:gd name="connsiteX8" fmla="*/ 182524 w 1565935"/>
              <a:gd name="connsiteY8" fmla="*/ 174611 h 1396805"/>
              <a:gd name="connsiteX9" fmla="*/ 0 w 1565935"/>
              <a:gd name="connsiteY9" fmla="*/ 14189 h 1396805"/>
              <a:gd name="connsiteX0" fmla="*/ 0 w 1565935"/>
              <a:gd name="connsiteY0" fmla="*/ 14189 h 1376105"/>
              <a:gd name="connsiteX1" fmla="*/ 422623 w 1565935"/>
              <a:gd name="connsiteY1" fmla="*/ 0 h 1376105"/>
              <a:gd name="connsiteX2" fmla="*/ 741141 w 1565935"/>
              <a:gd name="connsiteY2" fmla="*/ 194458 h 1376105"/>
              <a:gd name="connsiteX3" fmla="*/ 1215718 w 1565935"/>
              <a:gd name="connsiteY3" fmla="*/ 1153264 h 1376105"/>
              <a:gd name="connsiteX4" fmla="*/ 1565935 w 1565935"/>
              <a:gd name="connsiteY4" fmla="*/ 1374500 h 1376105"/>
              <a:gd name="connsiteX5" fmla="*/ 1127178 w 1565935"/>
              <a:gd name="connsiteY5" fmla="*/ 1371171 h 1376105"/>
              <a:gd name="connsiteX6" fmla="*/ 674087 w 1565935"/>
              <a:gd name="connsiteY6" fmla="*/ 1301825 h 1376105"/>
              <a:gd name="connsiteX7" fmla="*/ 404422 w 1565935"/>
              <a:gd name="connsiteY7" fmla="*/ 735880 h 1376105"/>
              <a:gd name="connsiteX8" fmla="*/ 182524 w 1565935"/>
              <a:gd name="connsiteY8" fmla="*/ 174611 h 1376105"/>
              <a:gd name="connsiteX9" fmla="*/ 0 w 1565935"/>
              <a:gd name="connsiteY9" fmla="*/ 14189 h 1376105"/>
              <a:gd name="connsiteX0" fmla="*/ 0 w 1565935"/>
              <a:gd name="connsiteY0" fmla="*/ 14189 h 1374500"/>
              <a:gd name="connsiteX1" fmla="*/ 422623 w 1565935"/>
              <a:gd name="connsiteY1" fmla="*/ 0 h 1374500"/>
              <a:gd name="connsiteX2" fmla="*/ 741141 w 1565935"/>
              <a:gd name="connsiteY2" fmla="*/ 194458 h 1374500"/>
              <a:gd name="connsiteX3" fmla="*/ 1215718 w 1565935"/>
              <a:gd name="connsiteY3" fmla="*/ 1153264 h 1374500"/>
              <a:gd name="connsiteX4" fmla="*/ 1565935 w 1565935"/>
              <a:gd name="connsiteY4" fmla="*/ 1374500 h 1374500"/>
              <a:gd name="connsiteX5" fmla="*/ 1127178 w 1565935"/>
              <a:gd name="connsiteY5" fmla="*/ 1371171 h 1374500"/>
              <a:gd name="connsiteX6" fmla="*/ 707953 w 1565935"/>
              <a:gd name="connsiteY6" fmla="*/ 1290536 h 1374500"/>
              <a:gd name="connsiteX7" fmla="*/ 404422 w 1565935"/>
              <a:gd name="connsiteY7" fmla="*/ 735880 h 1374500"/>
              <a:gd name="connsiteX8" fmla="*/ 182524 w 1565935"/>
              <a:gd name="connsiteY8" fmla="*/ 174611 h 1374500"/>
              <a:gd name="connsiteX9" fmla="*/ 0 w 1565935"/>
              <a:gd name="connsiteY9" fmla="*/ 14189 h 1374500"/>
              <a:gd name="connsiteX0" fmla="*/ 6723 w 1572658"/>
              <a:gd name="connsiteY0" fmla="*/ 14189 h 1374500"/>
              <a:gd name="connsiteX1" fmla="*/ 429346 w 1572658"/>
              <a:gd name="connsiteY1" fmla="*/ 0 h 1374500"/>
              <a:gd name="connsiteX2" fmla="*/ 747864 w 1572658"/>
              <a:gd name="connsiteY2" fmla="*/ 194458 h 1374500"/>
              <a:gd name="connsiteX3" fmla="*/ 1222441 w 1572658"/>
              <a:gd name="connsiteY3" fmla="*/ 1153264 h 1374500"/>
              <a:gd name="connsiteX4" fmla="*/ 1572658 w 1572658"/>
              <a:gd name="connsiteY4" fmla="*/ 1374500 h 1374500"/>
              <a:gd name="connsiteX5" fmla="*/ 1133901 w 1572658"/>
              <a:gd name="connsiteY5" fmla="*/ 1371171 h 1374500"/>
              <a:gd name="connsiteX6" fmla="*/ 714676 w 1572658"/>
              <a:gd name="connsiteY6" fmla="*/ 1290536 h 1374500"/>
              <a:gd name="connsiteX7" fmla="*/ 411145 w 1572658"/>
              <a:gd name="connsiteY7" fmla="*/ 735880 h 1374500"/>
              <a:gd name="connsiteX8" fmla="*/ 189247 w 1572658"/>
              <a:gd name="connsiteY8" fmla="*/ 174611 h 1374500"/>
              <a:gd name="connsiteX9" fmla="*/ 6723 w 1572658"/>
              <a:gd name="connsiteY9" fmla="*/ 14189 h 1374500"/>
              <a:gd name="connsiteX0" fmla="*/ 4892 w 1644205"/>
              <a:gd name="connsiteY0" fmla="*/ 2901 h 1374500"/>
              <a:gd name="connsiteX1" fmla="*/ 500893 w 1644205"/>
              <a:gd name="connsiteY1" fmla="*/ 0 h 1374500"/>
              <a:gd name="connsiteX2" fmla="*/ 819411 w 1644205"/>
              <a:gd name="connsiteY2" fmla="*/ 194458 h 1374500"/>
              <a:gd name="connsiteX3" fmla="*/ 1293988 w 1644205"/>
              <a:gd name="connsiteY3" fmla="*/ 1153264 h 1374500"/>
              <a:gd name="connsiteX4" fmla="*/ 1644205 w 1644205"/>
              <a:gd name="connsiteY4" fmla="*/ 1374500 h 1374500"/>
              <a:gd name="connsiteX5" fmla="*/ 1205448 w 1644205"/>
              <a:gd name="connsiteY5" fmla="*/ 1371171 h 1374500"/>
              <a:gd name="connsiteX6" fmla="*/ 786223 w 1644205"/>
              <a:gd name="connsiteY6" fmla="*/ 1290536 h 1374500"/>
              <a:gd name="connsiteX7" fmla="*/ 482692 w 1644205"/>
              <a:gd name="connsiteY7" fmla="*/ 735880 h 1374500"/>
              <a:gd name="connsiteX8" fmla="*/ 260794 w 1644205"/>
              <a:gd name="connsiteY8" fmla="*/ 174611 h 1374500"/>
              <a:gd name="connsiteX9" fmla="*/ 4892 w 1644205"/>
              <a:gd name="connsiteY9" fmla="*/ 2901 h 1374500"/>
              <a:gd name="connsiteX0" fmla="*/ 6145 w 1645458"/>
              <a:gd name="connsiteY0" fmla="*/ 2901 h 1374500"/>
              <a:gd name="connsiteX1" fmla="*/ 502146 w 1645458"/>
              <a:gd name="connsiteY1" fmla="*/ 0 h 1374500"/>
              <a:gd name="connsiteX2" fmla="*/ 820664 w 1645458"/>
              <a:gd name="connsiteY2" fmla="*/ 194458 h 1374500"/>
              <a:gd name="connsiteX3" fmla="*/ 1295241 w 1645458"/>
              <a:gd name="connsiteY3" fmla="*/ 1153264 h 1374500"/>
              <a:gd name="connsiteX4" fmla="*/ 1645458 w 1645458"/>
              <a:gd name="connsiteY4" fmla="*/ 1374500 h 1374500"/>
              <a:gd name="connsiteX5" fmla="*/ 1206701 w 1645458"/>
              <a:gd name="connsiteY5" fmla="*/ 1371171 h 1374500"/>
              <a:gd name="connsiteX6" fmla="*/ 787476 w 1645458"/>
              <a:gd name="connsiteY6" fmla="*/ 1290536 h 1374500"/>
              <a:gd name="connsiteX7" fmla="*/ 483945 w 1645458"/>
              <a:gd name="connsiteY7" fmla="*/ 735880 h 1374500"/>
              <a:gd name="connsiteX8" fmla="*/ 211247 w 1645458"/>
              <a:gd name="connsiteY8" fmla="*/ 163323 h 1374500"/>
              <a:gd name="connsiteX9" fmla="*/ 6145 w 1645458"/>
              <a:gd name="connsiteY9" fmla="*/ 2901 h 1374500"/>
              <a:gd name="connsiteX0" fmla="*/ 6145 w 1645458"/>
              <a:gd name="connsiteY0" fmla="*/ 2901 h 1406132"/>
              <a:gd name="connsiteX1" fmla="*/ 502146 w 1645458"/>
              <a:gd name="connsiteY1" fmla="*/ 0 h 1406132"/>
              <a:gd name="connsiteX2" fmla="*/ 820664 w 1645458"/>
              <a:gd name="connsiteY2" fmla="*/ 194458 h 1406132"/>
              <a:gd name="connsiteX3" fmla="*/ 1295241 w 1645458"/>
              <a:gd name="connsiteY3" fmla="*/ 1153264 h 1406132"/>
              <a:gd name="connsiteX4" fmla="*/ 1645458 w 1645458"/>
              <a:gd name="connsiteY4" fmla="*/ 1374500 h 1406132"/>
              <a:gd name="connsiteX5" fmla="*/ 1206701 w 1645458"/>
              <a:gd name="connsiteY5" fmla="*/ 1371171 h 1406132"/>
              <a:gd name="connsiteX6" fmla="*/ 787476 w 1645458"/>
              <a:gd name="connsiteY6" fmla="*/ 1290536 h 1406132"/>
              <a:gd name="connsiteX7" fmla="*/ 211247 w 1645458"/>
              <a:gd name="connsiteY7" fmla="*/ 163323 h 1406132"/>
              <a:gd name="connsiteX8" fmla="*/ 6145 w 1645458"/>
              <a:gd name="connsiteY8" fmla="*/ 2901 h 1406132"/>
              <a:gd name="connsiteX0" fmla="*/ 7728 w 1647041"/>
              <a:gd name="connsiteY0" fmla="*/ 2901 h 1374500"/>
              <a:gd name="connsiteX1" fmla="*/ 503729 w 1647041"/>
              <a:gd name="connsiteY1" fmla="*/ 0 h 1374500"/>
              <a:gd name="connsiteX2" fmla="*/ 822247 w 1647041"/>
              <a:gd name="connsiteY2" fmla="*/ 194458 h 1374500"/>
              <a:gd name="connsiteX3" fmla="*/ 1296824 w 1647041"/>
              <a:gd name="connsiteY3" fmla="*/ 1153264 h 1374500"/>
              <a:gd name="connsiteX4" fmla="*/ 1647041 w 1647041"/>
              <a:gd name="connsiteY4" fmla="*/ 1374500 h 1374500"/>
              <a:gd name="connsiteX5" fmla="*/ 1208284 w 1647041"/>
              <a:gd name="connsiteY5" fmla="*/ 1371171 h 1374500"/>
              <a:gd name="connsiteX6" fmla="*/ 743903 w 1647041"/>
              <a:gd name="connsiteY6" fmla="*/ 1211514 h 1374500"/>
              <a:gd name="connsiteX7" fmla="*/ 212830 w 1647041"/>
              <a:gd name="connsiteY7" fmla="*/ 163323 h 1374500"/>
              <a:gd name="connsiteX8" fmla="*/ 7728 w 1647041"/>
              <a:gd name="connsiteY8" fmla="*/ 2901 h 1374500"/>
              <a:gd name="connsiteX0" fmla="*/ 7728 w 1647041"/>
              <a:gd name="connsiteY0" fmla="*/ 2901 h 1374500"/>
              <a:gd name="connsiteX1" fmla="*/ 577107 w 1647041"/>
              <a:gd name="connsiteY1" fmla="*/ 0 h 1374500"/>
              <a:gd name="connsiteX2" fmla="*/ 822247 w 1647041"/>
              <a:gd name="connsiteY2" fmla="*/ 194458 h 1374500"/>
              <a:gd name="connsiteX3" fmla="*/ 1296824 w 1647041"/>
              <a:gd name="connsiteY3" fmla="*/ 1153264 h 1374500"/>
              <a:gd name="connsiteX4" fmla="*/ 1647041 w 1647041"/>
              <a:gd name="connsiteY4" fmla="*/ 1374500 h 1374500"/>
              <a:gd name="connsiteX5" fmla="*/ 1208284 w 1647041"/>
              <a:gd name="connsiteY5" fmla="*/ 1371171 h 1374500"/>
              <a:gd name="connsiteX6" fmla="*/ 743903 w 1647041"/>
              <a:gd name="connsiteY6" fmla="*/ 1211514 h 1374500"/>
              <a:gd name="connsiteX7" fmla="*/ 212830 w 1647041"/>
              <a:gd name="connsiteY7" fmla="*/ 163323 h 1374500"/>
              <a:gd name="connsiteX8" fmla="*/ 7728 w 1647041"/>
              <a:gd name="connsiteY8" fmla="*/ 2901 h 137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7041" h="1374500">
                <a:moveTo>
                  <a:pt x="7728" y="2901"/>
                </a:moveTo>
                <a:lnTo>
                  <a:pt x="577107" y="0"/>
                </a:lnTo>
                <a:cubicBezTo>
                  <a:pt x="686520" y="14052"/>
                  <a:pt x="702294" y="2247"/>
                  <a:pt x="822247" y="194458"/>
                </a:cubicBezTo>
                <a:cubicBezTo>
                  <a:pt x="942200" y="386669"/>
                  <a:pt x="1159358" y="956590"/>
                  <a:pt x="1296824" y="1153264"/>
                </a:cubicBezTo>
                <a:cubicBezTo>
                  <a:pt x="1434290" y="1349938"/>
                  <a:pt x="1562287" y="1347792"/>
                  <a:pt x="1647041" y="1374500"/>
                </a:cubicBezTo>
                <a:lnTo>
                  <a:pt x="1208284" y="1371171"/>
                </a:lnTo>
                <a:cubicBezTo>
                  <a:pt x="1054939" y="1368466"/>
                  <a:pt x="909812" y="1412822"/>
                  <a:pt x="743903" y="1211514"/>
                </a:cubicBezTo>
                <a:cubicBezTo>
                  <a:pt x="577994" y="1010206"/>
                  <a:pt x="335526" y="364758"/>
                  <a:pt x="212830" y="163323"/>
                </a:cubicBezTo>
                <a:cubicBezTo>
                  <a:pt x="90134" y="-38112"/>
                  <a:pt x="-32289" y="32003"/>
                  <a:pt x="7728" y="2901"/>
                </a:cubicBezTo>
                <a:close/>
              </a:path>
            </a:pathLst>
          </a:custGeom>
          <a:solidFill>
            <a:srgbClr val="E39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8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D6B06-9E34-FE44-8350-C07F4C5A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4554" y="2219628"/>
            <a:ext cx="11277600" cy="2876002"/>
          </a:xfrm>
        </p:spPr>
        <p:txBody>
          <a:bodyPr>
            <a:scene3d>
              <a:camera prst="orthographicFront"/>
              <a:lightRig rig="flat" dir="t"/>
            </a:scene3d>
            <a:sp3d prstMaterial="powder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4800" dirty="0" smtClean="0">
                <a:gradFill flip="none" rotWithShape="1">
                  <a:gsLst>
                    <a:gs pos="68000">
                      <a:srgbClr val="008C4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Digital Transformation </a:t>
            </a:r>
            <a:br>
              <a:rPr lang="en-US" altLang="en-US" sz="4800" dirty="0" smtClean="0">
                <a:gradFill flip="none" rotWithShape="1">
                  <a:gsLst>
                    <a:gs pos="68000">
                      <a:srgbClr val="008C4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en-US" sz="4800" dirty="0" smtClean="0">
                <a:gradFill flip="none" rotWithShape="1">
                  <a:gsLst>
                    <a:gs pos="68000">
                      <a:srgbClr val="008C4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Organization planning</a:t>
            </a:r>
            <a:r>
              <a:rPr lang="en-US" altLang="en-US" sz="4800" smtClean="0">
                <a:gradFill flip="none" rotWithShape="1">
                  <a:gsLst>
                    <a:gs pos="68000">
                      <a:srgbClr val="008C4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en-US" sz="4800" smtClean="0">
                <a:gradFill flip="none" rotWithShape="1">
                  <a:gsLst>
                    <a:gs pos="68000">
                      <a:srgbClr val="008C44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en-US" sz="4800" smtClean="0">
                <a:solidFill>
                  <a:srgbClr val="E29F13"/>
                </a:solidFill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  <a:t> </a:t>
            </a:r>
            <a:r>
              <a:rPr lang="en-US" altLang="en-US" sz="4000" dirty="0">
                <a:solidFill>
                  <a:srgbClr val="E29F13"/>
                </a:solidFill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  <a:t/>
            </a:r>
            <a:br>
              <a:rPr lang="en-US" altLang="en-US" sz="4000" dirty="0">
                <a:solidFill>
                  <a:srgbClr val="E29F13"/>
                </a:solidFill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</a:br>
            <a:r>
              <a:rPr lang="en-US" altLang="en-US" sz="3800" dirty="0">
                <a:solidFill>
                  <a:srgbClr val="E29F13"/>
                </a:solidFill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  <a:t/>
            </a:r>
            <a:br>
              <a:rPr lang="en-US" altLang="en-US" sz="3800" dirty="0">
                <a:solidFill>
                  <a:srgbClr val="E29F13"/>
                </a:solidFill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</a:br>
            <a:r>
              <a:rPr lang="en-US" altLang="en-US" sz="3800" dirty="0"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  <a:t/>
            </a:r>
            <a:br>
              <a:rPr lang="en-US" altLang="en-US" sz="3800" dirty="0">
                <a:effectLst>
                  <a:outerShdw blurRad="60007" dist="310007" dir="7680000" sy="30000" kx="1300200" algn="ctr" rotWithShape="0">
                    <a:schemeClr val="bg1">
                      <a:lumMod val="65000"/>
                      <a:alpha val="43000"/>
                    </a:schemeClr>
                  </a:outerShdw>
                </a:effectLst>
              </a:rPr>
            </a:br>
            <a:endParaRPr lang="en-US" sz="3800" dirty="0">
              <a:effectLst>
                <a:outerShdw blurRad="60007" dist="310007" dir="7680000" sy="30000" kx="1300200" algn="ctr" rotWithShape="0">
                  <a:schemeClr val="bg1">
                    <a:lumMod val="65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7370" y="741905"/>
            <a:ext cx="7157258" cy="1670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575533"/>
            <a:ext cx="4831080" cy="8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 flipV="1">
            <a:off x="10439400" y="5235945"/>
            <a:ext cx="152674" cy="1307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0565634" y="4980823"/>
            <a:ext cx="259897" cy="0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565634" y="5460831"/>
            <a:ext cx="259897" cy="0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218693" y="5218132"/>
            <a:ext cx="259897" cy="0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76199"/>
            <a:ext cx="9023194" cy="609601"/>
          </a:xfrm>
        </p:spPr>
        <p:txBody>
          <a:bodyPr anchor="ctr"/>
          <a:lstStyle/>
          <a:p>
            <a:pPr algn="r"/>
            <a:r>
              <a:rPr lang="en-US" sz="1800" dirty="0"/>
              <a:t>KHỐI CÔNG NGHỆ VÀ NGÂN HÀNG SỐ</a:t>
            </a:r>
            <a:br>
              <a:rPr lang="en-US" sz="1800" dirty="0"/>
            </a:br>
            <a:r>
              <a:rPr lang="en-US" sz="1800" dirty="0" smtClean="0">
                <a:solidFill>
                  <a:srgbClr val="E6960A"/>
                </a:solidFill>
              </a:rPr>
              <a:t>Impacted Departments and Units as part of </a:t>
            </a:r>
            <a:r>
              <a:rPr lang="en-US" sz="1800" dirty="0" err="1" smtClean="0">
                <a:solidFill>
                  <a:srgbClr val="E6960A"/>
                </a:solidFill>
              </a:rPr>
              <a:t>ReOrg</a:t>
            </a:r>
            <a:r>
              <a:rPr lang="en-US" sz="1800" dirty="0" smtClean="0">
                <a:solidFill>
                  <a:srgbClr val="E6960A"/>
                </a:solidFill>
              </a:rPr>
              <a:t>  </a:t>
            </a:r>
            <a:endParaRPr lang="en-US" sz="1800" dirty="0">
              <a:solidFill>
                <a:srgbClr val="E6960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8995" y="6621188"/>
            <a:ext cx="1016000" cy="3031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3902" y="1023590"/>
            <a:ext cx="11393298" cy="4577202"/>
            <a:chOff x="493902" y="1023590"/>
            <a:chExt cx="11393298" cy="4577202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58A892E-78AB-EA43-9861-529520F636CB}"/>
                </a:ext>
              </a:extLst>
            </p:cNvPr>
            <p:cNvCxnSpPr/>
            <p:nvPr/>
          </p:nvCxnSpPr>
          <p:spPr>
            <a:xfrm>
              <a:off x="6324600" y="3082604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58A892E-78AB-EA43-9861-529520F636CB}"/>
                </a:ext>
              </a:extLst>
            </p:cNvPr>
            <p:cNvCxnSpPr/>
            <p:nvPr/>
          </p:nvCxnSpPr>
          <p:spPr>
            <a:xfrm>
              <a:off x="6305256" y="4236019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B91EB3-521B-4C4B-85C6-968F303CBBC0}"/>
                </a:ext>
              </a:extLst>
            </p:cNvPr>
            <p:cNvCxnSpPr/>
            <p:nvPr/>
          </p:nvCxnSpPr>
          <p:spPr>
            <a:xfrm>
              <a:off x="6324600" y="3648257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24600" y="2616396"/>
              <a:ext cx="240553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64E008E-6893-1641-A971-6067074AD327}"/>
                </a:ext>
              </a:extLst>
            </p:cNvPr>
            <p:cNvCxnSpPr/>
            <p:nvPr/>
          </p:nvCxnSpPr>
          <p:spPr>
            <a:xfrm>
              <a:off x="529358" y="4103501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1784" y="360410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2101" y="3058090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876800" y="1023590"/>
              <a:ext cx="2438486" cy="398842"/>
            </a:xfrm>
            <a:prstGeom prst="rect">
              <a:avLst/>
            </a:prstGeom>
            <a:solidFill>
              <a:srgbClr val="C0504D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KHỐI  CÔNG NGHỆ VÀ NGÂN HÀNG SỐ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Anirban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Roy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7074" y="1731523"/>
              <a:ext cx="1250195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C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76619" y="1731048"/>
              <a:ext cx="1280936" cy="568035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Nguyễn</a:t>
              </a:r>
              <a:r>
                <a:rPr kumimoji="0" lang="en-US" sz="9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Ngọc</a:t>
              </a:r>
              <a:r>
                <a:rPr kumimoji="0" lang="en-US" sz="9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Duy</a:t>
              </a:r>
              <a:endParaRPr kumimoji="0" lang="en-US" sz="9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20528" y="1731523"/>
              <a:ext cx="1242133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Hạ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tầng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Võ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Hiệp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00810" y="1731523"/>
              <a:ext cx="1312984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lý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Dự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L</a:t>
              </a:r>
              <a:r>
                <a:rPr lang="en-US" sz="900" b="1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ê</a:t>
              </a:r>
              <a:r>
                <a:rPr lang="en-US" sz="900" b="1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Hoàng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Lan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3902" y="1731523"/>
              <a:ext cx="1237386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C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Châu</a:t>
              </a:r>
              <a:r>
                <a:rPr kumimoji="0" lang="en-US" sz="9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Ngọc</a:t>
              </a:r>
              <a:r>
                <a:rPr kumimoji="0" lang="en-US" sz="9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Sơn</a:t>
              </a:r>
              <a:r>
                <a:rPr kumimoji="0" lang="en-US" sz="9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Vũ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24810" y="1735012"/>
              <a:ext cx="1064355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Đại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chúng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Vũ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Việt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Khánh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79653" y="1720135"/>
              <a:ext cx="1064355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Ngân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13861" y="1723624"/>
              <a:ext cx="1120939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T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tin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Ng </a:t>
              </a:r>
              <a:r>
                <a:rPr lang="en-US" sz="9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Thị</a:t>
              </a:r>
              <a:r>
                <a:rPr lang="en-US" sz="9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Kiều</a:t>
              </a:r>
              <a:r>
                <a:rPr lang="en-US" sz="9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Liên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62314" y="1628830"/>
              <a:ext cx="0" cy="1026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2438314" y="1541278"/>
              <a:ext cx="0" cy="1788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6857914" y="1541278"/>
              <a:ext cx="0" cy="1902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5333914" y="1541278"/>
              <a:ext cx="0" cy="1902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9753514" y="1339135"/>
              <a:ext cx="0" cy="3919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 flipH="1">
              <a:off x="4419600" y="1349977"/>
              <a:ext cx="442133" cy="7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66671" y="2376529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Đỗ</a:t>
              </a:r>
              <a:r>
                <a:rPr lang="en-US" sz="800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800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Văn</a:t>
              </a:r>
              <a:r>
                <a:rPr lang="en-US" sz="800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800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Chính</a:t>
              </a:r>
              <a:endParaRPr lang="en-US" sz="800" kern="0" dirty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cxnSp>
          <p:nvCxnSpPr>
            <p:cNvPr id="44" name="Elbow Connector 43"/>
            <p:cNvCxnSpPr>
              <a:cxnSpLocks/>
              <a:stCxn id="165" idx="1"/>
            </p:cNvCxnSpPr>
            <p:nvPr/>
          </p:nvCxnSpPr>
          <p:spPr>
            <a:xfrm rot="10800000">
              <a:off x="552292" y="2306035"/>
              <a:ext cx="126622" cy="2360475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51680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66670" y="2887945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T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ác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nghiệp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Nguyễn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Lệ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Dinh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6670" y="3403464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Đinh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Quang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8992" y="3928639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thẻ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Đỗ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Nhơn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Qui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30787" y="2376529"/>
              <a:ext cx="1006624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H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ệ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thống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D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Hồng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Phúc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015796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130786" y="2887945"/>
              <a:ext cx="1006624" cy="43070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Hỗ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trợ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kern="0" dirty="0" err="1">
                  <a:latin typeface="Arial" panose="020B0604020202020204"/>
                  <a:ea typeface="Times New Roman" panose="02020603050405020304" pitchFamily="18" charset="0"/>
                </a:rPr>
                <a:t>Ứ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H Thùy </a:t>
              </a: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Dung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 dirty="0" smtClean="0">
                  <a:latin typeface="Arial" panose="020B0604020202020204"/>
                  <a:ea typeface="Times New Roman" panose="02020603050405020304" pitchFamily="18" charset="0"/>
                </a:rPr>
                <a:t>(+2)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cxnSp>
          <p:nvCxnSpPr>
            <p:cNvPr id="67" name="Elbow Connector 66"/>
            <p:cNvCxnSpPr>
              <a:cxnSpLocks/>
              <a:stCxn id="153" idx="1"/>
            </p:cNvCxnSpPr>
            <p:nvPr/>
          </p:nvCxnSpPr>
          <p:spPr>
            <a:xfrm rot="10800000">
              <a:off x="2008665" y="2301798"/>
              <a:ext cx="115768" cy="1342254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53252" y="360410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468635" y="3058090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583205" y="2376529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cơ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sở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Hoàng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Nam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468214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583204" y="2887945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máy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chủ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lưu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trữ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Phạm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Minh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Trí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83203" y="3388046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mạng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Lâm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Tuấn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83202" y="3888147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ATBM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Lâm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Tuấn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77" name="Elbow Connector 76"/>
            <p:cNvCxnSpPr>
              <a:stCxn id="76" idx="1"/>
            </p:cNvCxnSpPr>
            <p:nvPr/>
          </p:nvCxnSpPr>
          <p:spPr>
            <a:xfrm rot="10800000">
              <a:off x="3472108" y="2299084"/>
              <a:ext cx="111095" cy="1804416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22492" y="4077159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07108" y="360410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22491" y="3058090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037061" y="2376529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Chính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sách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Lê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Hoàng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Tuấn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4922070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037060" y="2887945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thủ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37059" y="3388046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thay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đổi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Quốc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Hiến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37058" y="3888147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chánh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37057" y="4388248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QTHS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chất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lượng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cxnSp>
          <p:nvCxnSpPr>
            <p:cNvPr id="94" name="Elbow Connector 93"/>
            <p:cNvCxnSpPr>
              <a:stCxn id="93" idx="1"/>
            </p:cNvCxnSpPr>
            <p:nvPr/>
          </p:nvCxnSpPr>
          <p:spPr>
            <a:xfrm rot="10800000">
              <a:off x="4919827" y="2299089"/>
              <a:ext cx="117231" cy="2304513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495316" y="2376529"/>
              <a:ext cx="102358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Triển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khai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dự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Đức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Thành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495315" y="2887945"/>
              <a:ext cx="102358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Báo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cáo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dự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99" name="Elbow Connector 98"/>
            <p:cNvCxnSpPr>
              <a:cxnSpLocks/>
            </p:cNvCxnSpPr>
            <p:nvPr/>
          </p:nvCxnSpPr>
          <p:spPr>
            <a:xfrm rot="5400000" flipH="1" flipV="1">
              <a:off x="5346385" y="3260131"/>
              <a:ext cx="1951275" cy="485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780539" y="3628622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795922" y="3082604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910492" y="2401043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Hỗ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trợ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Võ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Văn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Niêu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7795501" y="2640910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910491" y="2912459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Hạ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tầng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bảo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mật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b="1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Công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Phụng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10490" y="3412560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Kiến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trúc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Ngô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Xuân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10489" y="3912661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Phát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triển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Hữu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Phát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07" name="Elbow Connector 106"/>
            <p:cNvCxnSpPr>
              <a:cxnSpLocks/>
              <a:stCxn id="145" idx="1"/>
            </p:cNvCxnSpPr>
            <p:nvPr/>
          </p:nvCxnSpPr>
          <p:spPr>
            <a:xfrm rot="10800000">
              <a:off x="7809141" y="2286920"/>
              <a:ext cx="101347" cy="2328705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235475" y="4598524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253755" y="3970081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9240468" y="3258862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9368746" y="2371452"/>
              <a:ext cx="1060736" cy="4307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phẩm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Vg T Minh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13" name="Elbow Connector 112"/>
            <p:cNvCxnSpPr>
              <a:cxnSpLocks/>
            </p:cNvCxnSpPr>
            <p:nvPr/>
          </p:nvCxnSpPr>
          <p:spPr>
            <a:xfrm rot="5400000" flipH="1" flipV="1">
              <a:off x="7770276" y="3753910"/>
              <a:ext cx="2935567" cy="158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253755" y="2611319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9381185" y="3065873"/>
              <a:ext cx="1060736" cy="4307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Anh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Khoa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0162" y="5299998"/>
              <a:ext cx="1167038" cy="300794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KD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đối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tác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0162" y="4889144"/>
              <a:ext cx="1167038" cy="3333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KD HST DN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376023" y="3736306"/>
              <a:ext cx="1060736" cy="4307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Trần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Vĩnh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Phúc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397676" y="4419600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Đỗ Thị Thành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0668684" y="4069837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0653300" y="3596786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0668683" y="305076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0783253" y="2369207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0668262" y="2609074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10783252" y="2880623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783251" y="3380724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Lập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kho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783250" y="3880825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Lập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hợp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DL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783249" y="4380926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Phát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triển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báo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cáo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33" name="Elbow Connector 132"/>
            <p:cNvCxnSpPr>
              <a:stCxn id="132" idx="1"/>
            </p:cNvCxnSpPr>
            <p:nvPr/>
          </p:nvCxnSpPr>
          <p:spPr>
            <a:xfrm rot="10800000">
              <a:off x="10666019" y="2291767"/>
              <a:ext cx="117231" cy="2304513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82018A6-999E-4F40-B9A8-5CB5FFB4F863}"/>
                </a:ext>
              </a:extLst>
            </p:cNvPr>
            <p:cNvSpPr/>
            <p:nvPr/>
          </p:nvSpPr>
          <p:spPr>
            <a:xfrm>
              <a:off x="7910487" y="4400271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41ACB39-964E-A847-B8DD-128C3DF5ED92}"/>
                </a:ext>
              </a:extLst>
            </p:cNvPr>
            <p:cNvSpPr/>
            <p:nvPr/>
          </p:nvSpPr>
          <p:spPr>
            <a:xfrm>
              <a:off x="2124433" y="3428699"/>
              <a:ext cx="1006624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Hỗ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trợ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Kỹ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thuật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Văn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Tranh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672D051-AD7B-874E-869B-7D508D2C4E00}"/>
                </a:ext>
              </a:extLst>
            </p:cNvPr>
            <p:cNvCxnSpPr/>
            <p:nvPr/>
          </p:nvCxnSpPr>
          <p:spPr>
            <a:xfrm>
              <a:off x="2018609" y="3086934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4C3C735-D9DA-C64E-9465-9A2C7F3CD7A8}"/>
                </a:ext>
              </a:extLst>
            </p:cNvPr>
            <p:cNvCxnSpPr>
              <a:cxnSpLocks/>
            </p:cNvCxnSpPr>
            <p:nvPr/>
          </p:nvCxnSpPr>
          <p:spPr>
            <a:xfrm>
              <a:off x="7809809" y="4077534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A417069-2A62-D548-ADA8-C93CFE69302A}"/>
                </a:ext>
              </a:extLst>
            </p:cNvPr>
            <p:cNvSpPr/>
            <p:nvPr/>
          </p:nvSpPr>
          <p:spPr>
            <a:xfrm>
              <a:off x="678914" y="4451156"/>
              <a:ext cx="993728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Kiến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trúc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2F52C3C-235E-7B4D-B6E0-1663AB41ACB2}"/>
                </a:ext>
              </a:extLst>
            </p:cNvPr>
            <p:cNvSpPr/>
            <p:nvPr/>
          </p:nvSpPr>
          <p:spPr>
            <a:xfrm>
              <a:off x="6505100" y="3425855"/>
              <a:ext cx="1008694" cy="43070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Nghiệp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vụ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 dirty="0" smtClean="0">
                  <a:latin typeface="Arial" panose="020B0604020202020204"/>
                  <a:ea typeface="Times New Roman" panose="02020603050405020304" pitchFamily="18" charset="0"/>
                </a:rPr>
                <a:t>(+2) 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E2C97E6-AD01-1A4E-B067-1324E9CBBF82}"/>
                </a:ext>
              </a:extLst>
            </p:cNvPr>
            <p:cNvSpPr/>
            <p:nvPr/>
          </p:nvSpPr>
          <p:spPr>
            <a:xfrm>
              <a:off x="3144430" y="1244174"/>
              <a:ext cx="1320543" cy="399761"/>
            </a:xfrm>
            <a:prstGeom prst="rect">
              <a:avLst/>
            </a:prstGeom>
            <a:solidFill>
              <a:srgbClr val="077624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Giám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Đốc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CN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Dư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Xuân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V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ũ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72" name="Elbow Connector 171">
              <a:extLst>
                <a:ext uri="{FF2B5EF4-FFF2-40B4-BE49-F238E27FC236}">
                  <a16:creationId xmlns:a16="http://schemas.microsoft.com/office/drawing/2014/main" id="{4C5743B5-CC7C-054F-8B57-95C964E1536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10800000" flipV="1">
              <a:off x="1112596" y="1541277"/>
              <a:ext cx="2009077" cy="190246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C26E2426-5BE1-2A4F-9D9F-E285E0B713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009621" y="-363223"/>
              <a:ext cx="341564" cy="3751678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1074617A-0256-8547-9FCA-7B3E8C8A2C1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V="1">
              <a:off x="6264114" y="-257863"/>
              <a:ext cx="193734" cy="3792015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294277" y="1024683"/>
              <a:ext cx="1355579" cy="315543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chemeClr val="tx1"/>
                  </a:solidFill>
                </a:rPr>
                <a:t>Định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err="1">
                  <a:solidFill>
                    <a:schemeClr val="tx1"/>
                  </a:solidFill>
                </a:rPr>
                <a:t>biên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TBD </a:t>
              </a:r>
              <a:endParaRPr lang="en-US" sz="900" b="1" dirty="0">
                <a:solidFill>
                  <a:schemeClr val="tx1"/>
                </a:solidFill>
              </a:endParaRPr>
            </a:p>
            <a:p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US" sz="900" b="1" dirty="0" err="1">
                  <a:solidFill>
                    <a:schemeClr val="tx1"/>
                  </a:solidFill>
                </a:rPr>
                <a:t>Hiện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err="1">
                  <a:solidFill>
                    <a:schemeClr val="tx1"/>
                  </a:solidFill>
                </a:rPr>
                <a:t>hữu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TBD)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2CE8646-C574-084D-8727-1FD9961BDD0E}"/>
                </a:ext>
              </a:extLst>
            </p:cNvPr>
            <p:cNvSpPr/>
            <p:nvPr/>
          </p:nvSpPr>
          <p:spPr>
            <a:xfrm>
              <a:off x="6488793" y="3945513"/>
              <a:ext cx="102500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Kiểm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thử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</a:b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Hồ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Anh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Thư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9397676" y="5052872"/>
            <a:ext cx="1060736" cy="430706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GĐ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PTKD NHS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baseline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Lê</a:t>
            </a:r>
            <a:r>
              <a:rPr lang="en-US" sz="800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 T. </a:t>
            </a:r>
            <a:r>
              <a:rPr lang="en-US" sz="800" kern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Quỳnh</a:t>
            </a:r>
            <a:r>
              <a:rPr lang="en-US" sz="800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 Giang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143" name="Elbow Connector 142"/>
          <p:cNvCxnSpPr>
            <a:cxnSpLocks/>
          </p:cNvCxnSpPr>
          <p:nvPr/>
        </p:nvCxnSpPr>
        <p:spPr>
          <a:xfrm rot="16200000" flipV="1">
            <a:off x="10317481" y="5212678"/>
            <a:ext cx="496307" cy="1"/>
          </a:xfrm>
          <a:prstGeom prst="bentConnector3">
            <a:avLst>
              <a:gd name="adj1" fmla="val 50000"/>
            </a:avLst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664236" y="5333181"/>
            <a:ext cx="1167038" cy="300794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Partial Move to RB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Except API (4 HC)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938496" y="5335777"/>
            <a:ext cx="1060736" cy="298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Full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Move to RB 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098424" y="5333181"/>
            <a:ext cx="1060736" cy="300794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TBD</a:t>
            </a:r>
            <a:endParaRPr kumimoji="0" lang="en-US" sz="800" b="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416514" y="5331033"/>
            <a:ext cx="1006624" cy="30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noProof="0" dirty="0" smtClean="0">
                <a:latin typeface="Arial" panose="020B0604020202020204"/>
                <a:ea typeface="Times New Roman" panose="02020603050405020304" pitchFamily="18" charset="0"/>
              </a:rPr>
              <a:t>Unit receiving HC from DBC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76199"/>
            <a:ext cx="9023194" cy="609601"/>
          </a:xfrm>
        </p:spPr>
        <p:txBody>
          <a:bodyPr anchor="ctr"/>
          <a:lstStyle/>
          <a:p>
            <a:pPr algn="r"/>
            <a:r>
              <a:rPr lang="en-US" sz="1800" dirty="0"/>
              <a:t>KHỐI CÔNG NGHỆ VÀ NGÂN HÀNG SỐ</a:t>
            </a:r>
            <a:br>
              <a:rPr lang="en-US" sz="1800" dirty="0"/>
            </a:br>
            <a:r>
              <a:rPr lang="en-US" sz="1800" dirty="0" smtClean="0">
                <a:solidFill>
                  <a:srgbClr val="E6960A"/>
                </a:solidFill>
              </a:rPr>
              <a:t>NEW Organization Structure </a:t>
            </a:r>
            <a:endParaRPr lang="en-US" sz="1800" dirty="0">
              <a:solidFill>
                <a:srgbClr val="E6960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8995" y="6621188"/>
            <a:ext cx="1016000" cy="3031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0600" y="736850"/>
            <a:ext cx="8880507" cy="4884863"/>
            <a:chOff x="990600" y="736850"/>
            <a:chExt cx="8880507" cy="4884863"/>
          </a:xfrm>
        </p:grpSpPr>
        <p:sp>
          <p:nvSpPr>
            <p:cNvPr id="23" name="Rectangle 22"/>
            <p:cNvSpPr/>
            <p:nvPr/>
          </p:nvSpPr>
          <p:spPr>
            <a:xfrm>
              <a:off x="4819247" y="736850"/>
              <a:ext cx="2438486" cy="398842"/>
            </a:xfrm>
            <a:prstGeom prst="rect">
              <a:avLst/>
            </a:prstGeom>
            <a:solidFill>
              <a:srgbClr val="C0504D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KHỐI  CÔNG NGHỆ VÀ NGÂN HÀNG SỐ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Anirban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Roy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19253" y="4190120"/>
              <a:ext cx="1153243" cy="389787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C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ông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06972" y="3212496"/>
              <a:ext cx="1170271" cy="390647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lang="en-US" sz="7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Vận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hành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Công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nghệ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Nguyễn</a:t>
              </a:r>
              <a:r>
                <a:rPr kumimoji="0" lang="en-US" sz="7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Ngọc</a:t>
              </a:r>
              <a:r>
                <a:rPr kumimoji="0" lang="en-US" sz="7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Duy</a:t>
              </a:r>
              <a:endParaRPr kumimoji="0" lang="en-US" sz="7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9253" y="3689325"/>
              <a:ext cx="1153243" cy="389787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Hạ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tầng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Võ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Hiệp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07201" y="4711023"/>
              <a:ext cx="1170925" cy="389787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Quản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lý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Dự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Án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Công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nghệ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Ng L</a:t>
              </a:r>
              <a:r>
                <a:rPr lang="en-US" sz="700" b="1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ê</a:t>
              </a:r>
              <a:r>
                <a:rPr lang="en-US" sz="700" b="1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Hoàng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Lan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24000" y="2707509"/>
              <a:ext cx="1148496" cy="389787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C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ông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Châu</a:t>
              </a:r>
              <a:r>
                <a:rPr kumimoji="0" lang="en-US" sz="7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Ngọc</a:t>
              </a:r>
              <a:r>
                <a:rPr kumimoji="0" lang="en-US" sz="7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Sơn</a:t>
              </a:r>
              <a:r>
                <a:rPr kumimoji="0" lang="en-US" sz="7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7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Vũ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06972" y="5231926"/>
              <a:ext cx="1185198" cy="389787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Công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nghệ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Đại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chúng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Vũ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Việt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</a:rPr>
                <a:t>Khánh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21335" y="2033759"/>
              <a:ext cx="1064355" cy="416270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Digital COE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65505" y="1981199"/>
              <a:ext cx="1120939" cy="492473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New Business Model Development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705600" y="2665286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Strategy and Governance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27365" y="3311249"/>
              <a:ext cx="103897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Innovation Hub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27451" y="4010851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Customer Experience COE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522665" y="2033759"/>
              <a:ext cx="1060736" cy="416270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quy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Đỗ</a:t>
              </a:r>
              <a:r>
                <a:rPr lang="en-US" sz="8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Thị </a:t>
              </a:r>
              <a:r>
                <a:rPr lang="en-US" sz="8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Thành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839200" y="2650793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Product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Development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839200" y="3258619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Sales and Marketing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839200" y="4010851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Operation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843356" y="4644772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Project Management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E2C97E6-AD01-1A4E-B067-1324E9CBBF82}"/>
                </a:ext>
              </a:extLst>
            </p:cNvPr>
            <p:cNvSpPr/>
            <p:nvPr/>
          </p:nvSpPr>
          <p:spPr>
            <a:xfrm>
              <a:off x="990600" y="2050268"/>
              <a:ext cx="1320543" cy="399761"/>
            </a:xfrm>
            <a:prstGeom prst="rect">
              <a:avLst/>
            </a:prstGeom>
            <a:solidFill>
              <a:srgbClr val="077624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Giám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Đốc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CN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Dư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Xuân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V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ũ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6727365" y="4644772"/>
            <a:ext cx="1060736" cy="4307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Digital Analytics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-7994280" y="5041120"/>
            <a:ext cx="1064355" cy="566784"/>
          </a:xfrm>
          <a:prstGeom prst="rect">
            <a:avLst/>
          </a:prstGeom>
          <a:solidFill>
            <a:srgbClr val="E6960A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Phòng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Công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nghệ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Đại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chúng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Vũ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Việt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Khánh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954006" y="2033760"/>
            <a:ext cx="1120939" cy="416269"/>
          </a:xfrm>
          <a:prstGeom prst="rect">
            <a:avLst/>
          </a:prstGeom>
          <a:solidFill>
            <a:srgbClr val="E6960A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Phòng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Phân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tích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T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hông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tin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Ng </a:t>
            </a:r>
            <a:r>
              <a:rPr lang="en-US" sz="900" b="1" kern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Thị</a:t>
            </a:r>
            <a:r>
              <a:rPr lang="en-US" sz="900" b="1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 </a:t>
            </a:r>
            <a:r>
              <a:rPr lang="en-US" sz="900" b="1" kern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Kiều</a:t>
            </a:r>
            <a:r>
              <a:rPr lang="en-US" sz="900" b="1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 </a:t>
            </a:r>
            <a:r>
              <a:rPr lang="en-US" sz="900" b="1" kern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Liên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96498" y="1760222"/>
            <a:ext cx="4166702" cy="4259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832453" y="1703631"/>
            <a:ext cx="5257800" cy="4316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66025">
            <a:off x="2797541" y="4026485"/>
            <a:ext cx="3404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  X  I  S  T  I  N  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5365725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   E   W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6" name="Elbow Connector 155"/>
          <p:cNvCxnSpPr>
            <a:cxnSpLocks/>
            <a:stCxn id="30" idx="1"/>
          </p:cNvCxnSpPr>
          <p:nvPr/>
        </p:nvCxnSpPr>
        <p:spPr>
          <a:xfrm rot="10800000">
            <a:off x="1285206" y="2450030"/>
            <a:ext cx="221767" cy="2976790"/>
          </a:xfrm>
          <a:prstGeom prst="bentConnector2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9" idx="1"/>
          </p:cNvCxnSpPr>
          <p:nvPr/>
        </p:nvCxnSpPr>
        <p:spPr>
          <a:xfrm flipH="1" flipV="1">
            <a:off x="1285205" y="2895600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1285205" y="3440777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1280458" y="3901483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274318" y="4402478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 flipV="1">
            <a:off x="1290548" y="4927476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cxnSpLocks/>
          </p:cNvCxnSpPr>
          <p:nvPr/>
        </p:nvCxnSpPr>
        <p:spPr>
          <a:xfrm flipV="1">
            <a:off x="1803273" y="1290128"/>
            <a:ext cx="4393225" cy="912541"/>
          </a:xfrm>
          <a:prstGeom prst="bentConnector3">
            <a:avLst>
              <a:gd name="adj1" fmla="val -1363"/>
            </a:avLst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/>
            <a:stCxn id="142" idx="0"/>
          </p:cNvCxnSpPr>
          <p:nvPr/>
        </p:nvCxnSpPr>
        <p:spPr>
          <a:xfrm flipH="1" flipV="1">
            <a:off x="3505200" y="1290128"/>
            <a:ext cx="9276" cy="7436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  <a:stCxn id="121" idx="0"/>
          </p:cNvCxnSpPr>
          <p:nvPr/>
        </p:nvCxnSpPr>
        <p:spPr>
          <a:xfrm flipH="1" flipV="1">
            <a:off x="5029200" y="1290128"/>
            <a:ext cx="23833" cy="7436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cxnSpLocks/>
            <a:stCxn id="32" idx="0"/>
          </p:cNvCxnSpPr>
          <p:nvPr/>
        </p:nvCxnSpPr>
        <p:spPr>
          <a:xfrm rot="16200000" flipV="1">
            <a:off x="7215702" y="270925"/>
            <a:ext cx="691070" cy="2729477"/>
          </a:xfrm>
          <a:prstGeom prst="bentConnector2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 flipH="1" flipV="1">
            <a:off x="6928281" y="1278678"/>
            <a:ext cx="15947" cy="8021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/>
          </p:cNvCxnSpPr>
          <p:nvPr/>
        </p:nvCxnSpPr>
        <p:spPr>
          <a:xfrm flipH="1" flipV="1">
            <a:off x="6090251" y="1129227"/>
            <a:ext cx="2" cy="1609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  <a:stCxn id="140" idx="1"/>
          </p:cNvCxnSpPr>
          <p:nvPr/>
        </p:nvCxnSpPr>
        <p:spPr>
          <a:xfrm rot="10800000">
            <a:off x="6499173" y="2469617"/>
            <a:ext cx="228192" cy="2390508"/>
          </a:xfrm>
          <a:prstGeom prst="bentConnector2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6499171" y="2915187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6499171" y="3460364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6466805" y="4232598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cxnSpLocks/>
          </p:cNvCxnSpPr>
          <p:nvPr/>
        </p:nvCxnSpPr>
        <p:spPr>
          <a:xfrm rot="10800000">
            <a:off x="8597326" y="2450029"/>
            <a:ext cx="228192" cy="2390508"/>
          </a:xfrm>
          <a:prstGeom prst="bentConnector2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8597324" y="2895599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597324" y="3440776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8564958" y="4213010"/>
            <a:ext cx="238795" cy="6803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30017" y="70472"/>
            <a:ext cx="882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rgbClr val="068C44"/>
                </a:solidFill>
              </a:rPr>
              <a:t>Agenda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FF7617D8-D3D4-B547-AA33-823B6121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3509" y="6554866"/>
            <a:ext cx="353085" cy="3031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8058" y="1604849"/>
            <a:ext cx="99527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n w="22225">
                  <a:solidFill>
                    <a:srgbClr val="018A45"/>
                  </a:solidFill>
                  <a:prstDash val="solid"/>
                </a:ln>
                <a:solidFill>
                  <a:srgbClr val="028A44"/>
                </a:solidFill>
              </a:rPr>
              <a:t>Full Scope of Digital Transformation </a:t>
            </a:r>
            <a:endParaRPr lang="en-US" sz="2400" dirty="0">
              <a:ln w="22225">
                <a:solidFill>
                  <a:srgbClr val="018A45"/>
                </a:solidFill>
                <a:prstDash val="solid"/>
              </a:ln>
              <a:solidFill>
                <a:srgbClr val="028A44"/>
              </a:solidFill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n w="22225">
                  <a:solidFill>
                    <a:srgbClr val="018A45"/>
                  </a:solidFill>
                  <a:prstDash val="solid"/>
                </a:ln>
                <a:solidFill>
                  <a:srgbClr val="028A44"/>
                </a:solidFill>
              </a:rPr>
              <a:t>Current organization structure coverage </a:t>
            </a:r>
            <a:endParaRPr lang="en-US" sz="2400" dirty="0">
              <a:ln w="22225">
                <a:solidFill>
                  <a:srgbClr val="018A45"/>
                </a:solidFill>
                <a:prstDash val="solid"/>
              </a:ln>
              <a:solidFill>
                <a:srgbClr val="028A44"/>
              </a:solidFill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n w="22225">
                  <a:solidFill>
                    <a:srgbClr val="018A45"/>
                  </a:solidFill>
                  <a:prstDash val="solid"/>
                </a:ln>
                <a:solidFill>
                  <a:srgbClr val="028A44"/>
                </a:solidFill>
              </a:rPr>
              <a:t>Assessment of key organizational components</a:t>
            </a:r>
            <a:endParaRPr lang="en-US" sz="2400" dirty="0">
              <a:ln w="22225">
                <a:solidFill>
                  <a:srgbClr val="018A45"/>
                </a:solidFill>
                <a:prstDash val="solid"/>
              </a:ln>
              <a:solidFill>
                <a:srgbClr val="028A44"/>
              </a:solidFill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n w="22225">
                  <a:solidFill>
                    <a:srgbClr val="018A45"/>
                  </a:solidFill>
                  <a:prstDash val="solid"/>
                </a:ln>
                <a:solidFill>
                  <a:srgbClr val="028A44"/>
                </a:solidFill>
              </a:rPr>
              <a:t>Findings and Recommendations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>
                <a:ln w="22225">
                  <a:solidFill>
                    <a:srgbClr val="018A45"/>
                  </a:solidFill>
                  <a:prstDash val="solid"/>
                </a:ln>
                <a:solidFill>
                  <a:srgbClr val="028A44"/>
                </a:solidFill>
              </a:rPr>
              <a:t>Proposed Digital Banking Organization Structure</a:t>
            </a:r>
            <a:endParaRPr lang="en-US" sz="2400" dirty="0">
              <a:ln w="22225">
                <a:solidFill>
                  <a:srgbClr val="018A45"/>
                </a:solidFill>
                <a:prstDash val="solid"/>
              </a:ln>
              <a:solidFill>
                <a:srgbClr val="028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9099"/>
            <a:ext cx="8991600" cy="676701"/>
          </a:xfrm>
        </p:spPr>
        <p:txBody>
          <a:bodyPr anchor="ctr"/>
          <a:lstStyle/>
          <a:p>
            <a:r>
              <a:rPr lang="en-US" sz="2800" dirty="0" smtClean="0">
                <a:solidFill>
                  <a:srgbClr val="068C44"/>
                </a:solidFill>
              </a:rPr>
              <a:t>Full scope of Digital Transformation</a:t>
            </a:r>
            <a:endParaRPr lang="en-US" sz="2800" dirty="0">
              <a:solidFill>
                <a:srgbClr val="068C4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9498" y="936889"/>
            <a:ext cx="4214134" cy="4980339"/>
            <a:chOff x="3766780" y="946033"/>
            <a:chExt cx="4214134" cy="4980339"/>
          </a:xfrm>
        </p:grpSpPr>
        <p:graphicFrame>
          <p:nvGraphicFramePr>
            <p:cNvPr id="33" name="Chart 32"/>
            <p:cNvGraphicFramePr/>
            <p:nvPr>
              <p:extLst>
                <p:ext uri="{D42A27DB-BD31-4B8C-83A1-F6EECF244321}">
                  <p14:modId xmlns:p14="http://schemas.microsoft.com/office/powerpoint/2010/main" val="1577029499"/>
                </p:ext>
              </p:extLst>
            </p:nvPr>
          </p:nvGraphicFramePr>
          <p:xfrm>
            <a:off x="3766780" y="946033"/>
            <a:ext cx="4214134" cy="49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 rot="3314044">
              <a:off x="6124530" y="2334786"/>
              <a:ext cx="1619865" cy="6538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653306"/>
                </a:avLst>
              </a:prstTxWarp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BUILD NEW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8485655">
              <a:off x="4161823" y="2280933"/>
              <a:ext cx="1290827" cy="56864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547394"/>
                </a:avLst>
              </a:prstTxWarp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EXTEND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8297523">
              <a:off x="6043483" y="3903084"/>
              <a:ext cx="1893842" cy="75336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034336"/>
                </a:avLst>
              </a:prstTxWarp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DISRUPT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49287">
              <a:off x="4241795" y="4225152"/>
              <a:ext cx="1701587" cy="724053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067731"/>
                </a:avLst>
              </a:prstTxWarp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OPTIMIZE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4002" y="3700535"/>
              <a:ext cx="774457" cy="7744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23982" y="3087871"/>
              <a:ext cx="845873" cy="69666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80073" y="3169349"/>
              <a:ext cx="604498" cy="5094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80437" y="2669963"/>
              <a:ext cx="647679" cy="45091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83102" y="2269095"/>
              <a:ext cx="1100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</a:rPr>
                <a:t>Customer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64002" y="4326791"/>
              <a:ext cx="1100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</a:rPr>
                <a:t>Supplier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52025" y="3556542"/>
              <a:ext cx="1100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</a:rPr>
                <a:t>Employee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4229" y="3700535"/>
              <a:ext cx="1206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</a:rPr>
                <a:t>Ecosystem Partner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2" name="Folded Corner 11"/>
          <p:cNvSpPr/>
          <p:nvPr/>
        </p:nvSpPr>
        <p:spPr>
          <a:xfrm>
            <a:off x="592549" y="1578078"/>
            <a:ext cx="3489423" cy="13273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51" name="Folded Corner 50"/>
          <p:cNvSpPr/>
          <p:nvPr/>
        </p:nvSpPr>
        <p:spPr>
          <a:xfrm rot="10800000" flipH="1">
            <a:off x="532578" y="4148042"/>
            <a:ext cx="3726203" cy="12072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dirty="0"/>
          </a:p>
        </p:txBody>
      </p:sp>
      <p:sp>
        <p:nvSpPr>
          <p:cNvPr id="52" name="Folded Corner 51"/>
          <p:cNvSpPr/>
          <p:nvPr/>
        </p:nvSpPr>
        <p:spPr>
          <a:xfrm flipH="1">
            <a:off x="7953527" y="1569911"/>
            <a:ext cx="3392337" cy="11027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 rot="10800000">
            <a:off x="8017502" y="4227026"/>
            <a:ext cx="3404093" cy="11406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2845" y="1655171"/>
            <a:ext cx="3383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Make existing products and services available on Digital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end to end customer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end to end employee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Add new payment partners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6317" y="4365688"/>
            <a:ext cx="37053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Improve TAT for customer onboarding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Digitize Paper 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Implement  internal productivity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Implement Agile methodology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8783" y="4330062"/>
            <a:ext cx="3383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Sales </a:t>
            </a:r>
            <a:r>
              <a:rPr lang="en-US" sz="1400" dirty="0" err="1" smtClean="0">
                <a:solidFill>
                  <a:schemeClr val="bg1"/>
                </a:solidFill>
              </a:rPr>
              <a:t>Assitant</a:t>
            </a:r>
            <a:r>
              <a:rPr lang="en-US" sz="1400" dirty="0" smtClean="0">
                <a:solidFill>
                  <a:schemeClr val="bg1"/>
                </a:solidFill>
              </a:rPr>
              <a:t> 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NFT as collateral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AR/VR based property viewing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Uber ATMs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74806" y="1676981"/>
            <a:ext cx="3383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new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Platform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Participate in start-up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4147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0448" y="1322411"/>
            <a:ext cx="4321881" cy="3544170"/>
            <a:chOff x="466330" y="1159386"/>
            <a:chExt cx="5263951" cy="5132038"/>
          </a:xfrm>
        </p:grpSpPr>
        <p:sp>
          <p:nvSpPr>
            <p:cNvPr id="63" name="Rounded Rectangle 62"/>
            <p:cNvSpPr/>
            <p:nvPr/>
          </p:nvSpPr>
          <p:spPr>
            <a:xfrm>
              <a:off x="1176130" y="5752506"/>
              <a:ext cx="1058137" cy="538918"/>
            </a:xfrm>
            <a:prstGeom prst="roundRect">
              <a:avLst/>
            </a:prstGeom>
            <a:solidFill>
              <a:srgbClr val="E3971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343864" y="5757960"/>
              <a:ext cx="1058137" cy="528012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Employee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511598" y="5757959"/>
              <a:ext cx="1058137" cy="528013"/>
            </a:xfrm>
            <a:prstGeom prst="roundRect">
              <a:avLst/>
            </a:prstGeom>
            <a:solidFill>
              <a:srgbClr val="BF9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Supplier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672144" y="5761152"/>
              <a:ext cx="1058137" cy="528012"/>
            </a:xfrm>
            <a:prstGeom prst="roundRect">
              <a:avLst/>
            </a:prstGeom>
            <a:solidFill>
              <a:srgbClr val="C55A1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Ecosystem Partner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206582" y="4810267"/>
              <a:ext cx="1047759" cy="528263"/>
            </a:xfrm>
            <a:prstGeom prst="roundRect">
              <a:avLst/>
            </a:prstGeom>
            <a:solidFill>
              <a:srgbClr val="5CD759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Optimize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 rot="16200000">
              <a:off x="226722" y="3678193"/>
              <a:ext cx="1058137" cy="528263"/>
            </a:xfrm>
            <a:prstGeom prst="roundRect">
              <a:avLst/>
            </a:prstGeom>
            <a:solidFill>
              <a:srgbClr val="6EC2A8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Extend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 rot="16200000">
              <a:off x="241570" y="2557490"/>
              <a:ext cx="1040090" cy="530199"/>
            </a:xfrm>
            <a:prstGeom prst="roundRect">
              <a:avLst/>
            </a:prstGeom>
            <a:solidFill>
              <a:srgbClr val="068C44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 New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 rot="16200000">
              <a:off x="232546" y="1429248"/>
              <a:ext cx="1058138" cy="53020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Disrupt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183319" y="4570560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343865" y="4584285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511598" y="4579093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72144" y="4592818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183319" y="3440819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343865" y="3454544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511598" y="3449352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672144" y="3463077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183319" y="2302545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343865" y="2316270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511598" y="2311078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672144" y="2324803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183319" y="1173350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343865" y="1164578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3511598" y="1159386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672144" y="1163967"/>
              <a:ext cx="1058137" cy="102204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3200400" y="9099"/>
            <a:ext cx="8991600" cy="6767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0" fontAlgn="auto" latinLnBrk="0" hangingPunct="0">
              <a:spcBef>
                <a:spcPct val="0"/>
              </a:spcBef>
              <a:spcAft>
                <a:spcPts val="3000"/>
              </a:spcAft>
              <a:buSzPct val="100000"/>
              <a:buNone/>
              <a:defRPr lang="en-US" sz="2400" b="1" kern="1200" dirty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>
                <a:solidFill>
                  <a:srgbClr val="068C44"/>
                </a:solidFill>
              </a:rPr>
              <a:t>Current focus of OCB Digital Banking Center </a:t>
            </a:r>
            <a:endParaRPr lang="en-US" sz="2800" dirty="0">
              <a:solidFill>
                <a:srgbClr val="068C4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99" y="3544744"/>
            <a:ext cx="822324" cy="10086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44" y="3544744"/>
            <a:ext cx="822324" cy="10086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26" y="3532610"/>
            <a:ext cx="822324" cy="10086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02" y="2756000"/>
            <a:ext cx="822324" cy="1008698"/>
          </a:xfrm>
          <a:prstGeom prst="rect">
            <a:avLst/>
          </a:prstGeom>
        </p:spPr>
      </p:pic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611670"/>
              </p:ext>
            </p:extLst>
          </p:nvPr>
        </p:nvGraphicFramePr>
        <p:xfrm>
          <a:off x="6253008" y="1227803"/>
          <a:ext cx="4725987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Organization Chart" r:id="rId4" imgW="3651120" imgH="4152600" progId="OrgPlusWOPX.4">
                  <p:embed followColorScheme="full"/>
                </p:oleObj>
              </mc:Choice>
              <mc:Fallback>
                <p:oleObj name="Organization Chart" r:id="rId4" imgW="3651120" imgH="4152600" progId="OrgPlusWOPX.4">
                  <p:embed followColorScheme="full"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3008" y="1227803"/>
                        <a:ext cx="4725987" cy="425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9526093" y="4991100"/>
            <a:ext cx="1553387" cy="5715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226634" y="1764165"/>
            <a:ext cx="1730121" cy="248017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5663386"/>
            <a:ext cx="111186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organization scope has very limited coverage of full spectrum of digital transformation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200400" y="9099"/>
            <a:ext cx="8991600" cy="6767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0" fontAlgn="auto" latinLnBrk="0" hangingPunct="0">
              <a:spcBef>
                <a:spcPct val="0"/>
              </a:spcBef>
              <a:spcAft>
                <a:spcPts val="3000"/>
              </a:spcAft>
              <a:buSzPct val="100000"/>
              <a:buNone/>
              <a:defRPr lang="en-US" sz="2400" b="1" kern="1200" dirty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>
                <a:solidFill>
                  <a:srgbClr val="068C44"/>
                </a:solidFill>
              </a:rPr>
              <a:t>Assessment -  Extend Retail Banking</a:t>
            </a:r>
            <a:endParaRPr lang="en-US" sz="2800" dirty="0">
              <a:solidFill>
                <a:srgbClr val="068C44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17924" y="885145"/>
            <a:ext cx="6256020" cy="2501916"/>
            <a:chOff x="4030133" y="2528718"/>
            <a:chExt cx="8438029" cy="2686752"/>
          </a:xfrm>
        </p:grpSpPr>
        <p:grpSp>
          <p:nvGrpSpPr>
            <p:cNvPr id="83" name="Group 82"/>
            <p:cNvGrpSpPr/>
            <p:nvPr/>
          </p:nvGrpSpPr>
          <p:grpSpPr>
            <a:xfrm>
              <a:off x="4030133" y="2871631"/>
              <a:ext cx="8438029" cy="2343839"/>
              <a:chOff x="-1" y="1716607"/>
              <a:chExt cx="12858146" cy="415558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335361" y="2497715"/>
                <a:ext cx="8474966" cy="2775895"/>
                <a:chOff x="1909032" y="1790076"/>
                <a:chExt cx="9622520" cy="3256635"/>
              </a:xfrm>
            </p:grpSpPr>
            <p:sp>
              <p:nvSpPr>
                <p:cNvPr id="92" name="TextBox 334">
                  <a:extLst>
                    <a:ext uri="{FF2B5EF4-FFF2-40B4-BE49-F238E27FC236}">
                      <a16:creationId xmlns:a16="http://schemas.microsoft.com/office/drawing/2014/main" id="{557524BD-83CC-4005-B156-F4DE65F14F35}"/>
                    </a:ext>
                  </a:extLst>
                </p:cNvPr>
                <p:cNvSpPr txBox="1"/>
                <p:nvPr/>
              </p:nvSpPr>
              <p:spPr>
                <a:xfrm>
                  <a:off x="2329731" y="4084239"/>
                  <a:ext cx="3118857" cy="962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Account opened</a:t>
                  </a:r>
                </a:p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Digital Channel</a:t>
                  </a:r>
                  <a:endPara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TextBox 340">
                  <a:extLst>
                    <a:ext uri="{FF2B5EF4-FFF2-40B4-BE49-F238E27FC236}">
                      <a16:creationId xmlns:a16="http://schemas.microsoft.com/office/drawing/2014/main" id="{66EB8FEE-D59D-4E8C-A492-34A266AAFFBC}"/>
                    </a:ext>
                  </a:extLst>
                </p:cNvPr>
                <p:cNvSpPr txBox="1"/>
                <p:nvPr/>
              </p:nvSpPr>
              <p:spPr>
                <a:xfrm>
                  <a:off x="6049199" y="3070875"/>
                  <a:ext cx="2108518" cy="490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Omni Active</a:t>
                  </a:r>
                  <a:endPara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8" name="평행 사변형 348">
                  <a:extLst>
                    <a:ext uri="{FF2B5EF4-FFF2-40B4-BE49-F238E27FC236}">
                      <a16:creationId xmlns:a16="http://schemas.microsoft.com/office/drawing/2014/main" id="{2AB4DFA4-44AB-4DC7-8C88-79267D1361DC}"/>
                    </a:ext>
                  </a:extLst>
                </p:cNvPr>
                <p:cNvSpPr/>
                <p:nvPr/>
              </p:nvSpPr>
              <p:spPr>
                <a:xfrm rot="16200000">
                  <a:off x="1464166" y="4122813"/>
                  <a:ext cx="1310937" cy="420190"/>
                </a:xfrm>
                <a:prstGeom prst="parallelogram">
                  <a:avLst>
                    <a:gd name="adj" fmla="val 8400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09" name="평행 사변형 349">
                  <a:extLst>
                    <a:ext uri="{FF2B5EF4-FFF2-40B4-BE49-F238E27FC236}">
                      <a16:creationId xmlns:a16="http://schemas.microsoft.com/office/drawing/2014/main" id="{8FCECC2F-0FE9-432B-BBA6-6937A752F39E}"/>
                    </a:ext>
                  </a:extLst>
                </p:cNvPr>
                <p:cNvSpPr/>
                <p:nvPr/>
              </p:nvSpPr>
              <p:spPr>
                <a:xfrm flipH="1">
                  <a:off x="1909032" y="3677440"/>
                  <a:ext cx="3461035" cy="356369"/>
                </a:xfrm>
                <a:prstGeom prst="parallelogram">
                  <a:avLst>
                    <a:gd name="adj" fmla="val 1189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평행 사변형 350">
                  <a:extLst>
                    <a:ext uri="{FF2B5EF4-FFF2-40B4-BE49-F238E27FC236}">
                      <a16:creationId xmlns:a16="http://schemas.microsoft.com/office/drawing/2014/main" id="{8F5C8EBA-4F94-4E98-8044-6DEAD9B811F5}"/>
                    </a:ext>
                  </a:extLst>
                </p:cNvPr>
                <p:cNvSpPr/>
                <p:nvPr/>
              </p:nvSpPr>
              <p:spPr>
                <a:xfrm rot="16200000">
                  <a:off x="4500257" y="3167836"/>
                  <a:ext cx="1310937" cy="420190"/>
                </a:xfrm>
                <a:prstGeom prst="parallelogram">
                  <a:avLst>
                    <a:gd name="adj" fmla="val 8400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11" name="평행 사변형 351">
                  <a:extLst>
                    <a:ext uri="{FF2B5EF4-FFF2-40B4-BE49-F238E27FC236}">
                      <a16:creationId xmlns:a16="http://schemas.microsoft.com/office/drawing/2014/main" id="{1A4D66D3-6520-4B8F-8343-A72D5FD6D2CD}"/>
                    </a:ext>
                  </a:extLst>
                </p:cNvPr>
                <p:cNvSpPr/>
                <p:nvPr/>
              </p:nvSpPr>
              <p:spPr>
                <a:xfrm flipH="1">
                  <a:off x="4945126" y="2722461"/>
                  <a:ext cx="3461033" cy="356369"/>
                </a:xfrm>
                <a:prstGeom prst="parallelogram">
                  <a:avLst>
                    <a:gd name="adj" fmla="val 1189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12" name="평행 사변형 350">
                  <a:extLst>
                    <a:ext uri="{FF2B5EF4-FFF2-40B4-BE49-F238E27FC236}">
                      <a16:creationId xmlns:a16="http://schemas.microsoft.com/office/drawing/2014/main" id="{8F5C8EBA-4F94-4E98-8044-6DEAD9B811F5}"/>
                    </a:ext>
                  </a:extLst>
                </p:cNvPr>
                <p:cNvSpPr/>
                <p:nvPr/>
              </p:nvSpPr>
              <p:spPr>
                <a:xfrm rot="16200000">
                  <a:off x="7556910" y="2235450"/>
                  <a:ext cx="1310938" cy="420190"/>
                </a:xfrm>
                <a:prstGeom prst="parallelogram">
                  <a:avLst>
                    <a:gd name="adj" fmla="val 8400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13" name="평행 사변형 351">
                  <a:extLst>
                    <a:ext uri="{FF2B5EF4-FFF2-40B4-BE49-F238E27FC236}">
                      <a16:creationId xmlns:a16="http://schemas.microsoft.com/office/drawing/2014/main" id="{1A4D66D3-6520-4B8F-8343-A72D5FD6D2CD}"/>
                    </a:ext>
                  </a:extLst>
                </p:cNvPr>
                <p:cNvSpPr/>
                <p:nvPr/>
              </p:nvSpPr>
              <p:spPr>
                <a:xfrm flipH="1">
                  <a:off x="7988067" y="1802729"/>
                  <a:ext cx="3543485" cy="389983"/>
                </a:xfrm>
                <a:prstGeom prst="parallelogram">
                  <a:avLst>
                    <a:gd name="adj" fmla="val 1189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16" name="TextBox 340">
                  <a:extLst>
                    <a:ext uri="{FF2B5EF4-FFF2-40B4-BE49-F238E27FC236}">
                      <a16:creationId xmlns:a16="http://schemas.microsoft.com/office/drawing/2014/main" id="{66EB8FEE-D59D-4E8C-A492-34A266AAFFBC}"/>
                    </a:ext>
                  </a:extLst>
                </p:cNvPr>
                <p:cNvSpPr txBox="1"/>
                <p:nvPr/>
              </p:nvSpPr>
              <p:spPr>
                <a:xfrm>
                  <a:off x="8402420" y="2214001"/>
                  <a:ext cx="2349990" cy="490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OCB Active</a:t>
                  </a:r>
                  <a:endPara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8" name="평행 사변형 350">
                <a:extLst>
                  <a:ext uri="{FF2B5EF4-FFF2-40B4-BE49-F238E27FC236}">
                    <a16:creationId xmlns:a16="http://schemas.microsoft.com/office/drawing/2014/main" id="{8F5C8EBA-4F94-4E98-8044-6DEAD9B811F5}"/>
                  </a:ext>
                </a:extLst>
              </p:cNvPr>
              <p:cNvSpPr/>
              <p:nvPr/>
            </p:nvSpPr>
            <p:spPr>
              <a:xfrm rot="16200000">
                <a:off x="9053502" y="2090277"/>
                <a:ext cx="1117420" cy="370080"/>
              </a:xfrm>
              <a:prstGeom prst="parallelogram">
                <a:avLst>
                  <a:gd name="adj" fmla="val 8400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89" name="평행 사변형 351">
                <a:extLst>
                  <a:ext uri="{FF2B5EF4-FFF2-40B4-BE49-F238E27FC236}">
                    <a16:creationId xmlns:a16="http://schemas.microsoft.com/office/drawing/2014/main" id="{1A4D66D3-6520-4B8F-8343-A72D5FD6D2CD}"/>
                  </a:ext>
                </a:extLst>
              </p:cNvPr>
              <p:cNvSpPr/>
              <p:nvPr/>
            </p:nvSpPr>
            <p:spPr>
              <a:xfrm flipH="1">
                <a:off x="9427741" y="1727393"/>
                <a:ext cx="2932167" cy="284301"/>
              </a:xfrm>
              <a:prstGeom prst="parallelogram">
                <a:avLst>
                  <a:gd name="adj" fmla="val 11895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0" name="TextBox 340">
                <a:extLst>
                  <a:ext uri="{FF2B5EF4-FFF2-40B4-BE49-F238E27FC236}">
                    <a16:creationId xmlns:a16="http://schemas.microsoft.com/office/drawing/2014/main" id="{66EB8FEE-D59D-4E8C-A492-34A266AAFFBC}"/>
                  </a:ext>
                </a:extLst>
              </p:cNvPr>
              <p:cNvSpPr txBox="1"/>
              <p:nvPr/>
            </p:nvSpPr>
            <p:spPr>
              <a:xfrm>
                <a:off x="9989485" y="1931380"/>
                <a:ext cx="2868660" cy="58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OCB Loyal 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-1" y="5872116"/>
                <a:ext cx="1" cy="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5225370" y="3899114"/>
              <a:ext cx="1316914" cy="2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166,752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6864012" y="3452662"/>
              <a:ext cx="1949242" cy="2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99,127     59%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8428221" y="3041091"/>
              <a:ext cx="2258693" cy="2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41,776          25%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10216621" y="2528718"/>
              <a:ext cx="2058150" cy="396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9,750	</a:t>
              </a:r>
              <a:r>
                <a:rPr lang="en-US" altLang="ko-KR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6%</a:t>
              </a:r>
              <a:endParaRPr lang="ko-KR" alt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3503" y="3160794"/>
            <a:ext cx="28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Offline to Online (2021)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24924" y="873797"/>
            <a:ext cx="5811283" cy="2241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24924" y="3152128"/>
            <a:ext cx="5811283" cy="2241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180187" y="3169221"/>
            <a:ext cx="6256020" cy="2541614"/>
            <a:chOff x="4030133" y="2486088"/>
            <a:chExt cx="8438029" cy="2729382"/>
          </a:xfrm>
        </p:grpSpPr>
        <p:grpSp>
          <p:nvGrpSpPr>
            <p:cNvPr id="121" name="Group 120"/>
            <p:cNvGrpSpPr/>
            <p:nvPr/>
          </p:nvGrpSpPr>
          <p:grpSpPr>
            <a:xfrm>
              <a:off x="4030133" y="2871631"/>
              <a:ext cx="8438029" cy="2343839"/>
              <a:chOff x="-1" y="1716607"/>
              <a:chExt cx="12858146" cy="415558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335361" y="2497715"/>
                <a:ext cx="8474966" cy="2775895"/>
                <a:chOff x="1909032" y="1790076"/>
                <a:chExt cx="9622520" cy="3256635"/>
              </a:xfrm>
            </p:grpSpPr>
            <p:sp>
              <p:nvSpPr>
                <p:cNvPr id="131" name="TextBox 334">
                  <a:extLst>
                    <a:ext uri="{FF2B5EF4-FFF2-40B4-BE49-F238E27FC236}">
                      <a16:creationId xmlns:a16="http://schemas.microsoft.com/office/drawing/2014/main" id="{557524BD-83CC-4005-B156-F4DE65F14F35}"/>
                    </a:ext>
                  </a:extLst>
                </p:cNvPr>
                <p:cNvSpPr txBox="1"/>
                <p:nvPr/>
              </p:nvSpPr>
              <p:spPr>
                <a:xfrm>
                  <a:off x="2329731" y="4084239"/>
                  <a:ext cx="3447879" cy="962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Account opened</a:t>
                  </a:r>
                </a:p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Physical Channel</a:t>
                  </a:r>
                  <a:endPara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TextBox 340">
                  <a:extLst>
                    <a:ext uri="{FF2B5EF4-FFF2-40B4-BE49-F238E27FC236}">
                      <a16:creationId xmlns:a16="http://schemas.microsoft.com/office/drawing/2014/main" id="{66EB8FEE-D59D-4E8C-A492-34A266AAFFBC}"/>
                    </a:ext>
                  </a:extLst>
                </p:cNvPr>
                <p:cNvSpPr txBox="1"/>
                <p:nvPr/>
              </p:nvSpPr>
              <p:spPr>
                <a:xfrm>
                  <a:off x="6049199" y="3070875"/>
                  <a:ext cx="2108518" cy="490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Omni Active</a:t>
                  </a:r>
                  <a:endPara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평행 사변형 348">
                  <a:extLst>
                    <a:ext uri="{FF2B5EF4-FFF2-40B4-BE49-F238E27FC236}">
                      <a16:creationId xmlns:a16="http://schemas.microsoft.com/office/drawing/2014/main" id="{2AB4DFA4-44AB-4DC7-8C88-79267D1361DC}"/>
                    </a:ext>
                  </a:extLst>
                </p:cNvPr>
                <p:cNvSpPr/>
                <p:nvPr/>
              </p:nvSpPr>
              <p:spPr>
                <a:xfrm rot="16200000">
                  <a:off x="1464166" y="4122813"/>
                  <a:ext cx="1310937" cy="420190"/>
                </a:xfrm>
                <a:prstGeom prst="parallelogram">
                  <a:avLst>
                    <a:gd name="adj" fmla="val 8400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34" name="평행 사변형 349">
                  <a:extLst>
                    <a:ext uri="{FF2B5EF4-FFF2-40B4-BE49-F238E27FC236}">
                      <a16:creationId xmlns:a16="http://schemas.microsoft.com/office/drawing/2014/main" id="{8FCECC2F-0FE9-432B-BBA6-6937A752F39E}"/>
                    </a:ext>
                  </a:extLst>
                </p:cNvPr>
                <p:cNvSpPr/>
                <p:nvPr/>
              </p:nvSpPr>
              <p:spPr>
                <a:xfrm flipH="1">
                  <a:off x="1909032" y="3677440"/>
                  <a:ext cx="3461035" cy="356369"/>
                </a:xfrm>
                <a:prstGeom prst="parallelogram">
                  <a:avLst>
                    <a:gd name="adj" fmla="val 1189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평행 사변형 350">
                  <a:extLst>
                    <a:ext uri="{FF2B5EF4-FFF2-40B4-BE49-F238E27FC236}">
                      <a16:creationId xmlns:a16="http://schemas.microsoft.com/office/drawing/2014/main" id="{8F5C8EBA-4F94-4E98-8044-6DEAD9B811F5}"/>
                    </a:ext>
                  </a:extLst>
                </p:cNvPr>
                <p:cNvSpPr/>
                <p:nvPr/>
              </p:nvSpPr>
              <p:spPr>
                <a:xfrm rot="16200000">
                  <a:off x="4500257" y="3167836"/>
                  <a:ext cx="1310937" cy="420190"/>
                </a:xfrm>
                <a:prstGeom prst="parallelogram">
                  <a:avLst>
                    <a:gd name="adj" fmla="val 8400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36" name="평행 사변형 351">
                  <a:extLst>
                    <a:ext uri="{FF2B5EF4-FFF2-40B4-BE49-F238E27FC236}">
                      <a16:creationId xmlns:a16="http://schemas.microsoft.com/office/drawing/2014/main" id="{1A4D66D3-6520-4B8F-8343-A72D5FD6D2CD}"/>
                    </a:ext>
                  </a:extLst>
                </p:cNvPr>
                <p:cNvSpPr/>
                <p:nvPr/>
              </p:nvSpPr>
              <p:spPr>
                <a:xfrm flipH="1">
                  <a:off x="4945126" y="2722461"/>
                  <a:ext cx="3461033" cy="356369"/>
                </a:xfrm>
                <a:prstGeom prst="parallelogram">
                  <a:avLst>
                    <a:gd name="adj" fmla="val 1189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37" name="평행 사변형 350">
                  <a:extLst>
                    <a:ext uri="{FF2B5EF4-FFF2-40B4-BE49-F238E27FC236}">
                      <a16:creationId xmlns:a16="http://schemas.microsoft.com/office/drawing/2014/main" id="{8F5C8EBA-4F94-4E98-8044-6DEAD9B811F5}"/>
                    </a:ext>
                  </a:extLst>
                </p:cNvPr>
                <p:cNvSpPr/>
                <p:nvPr/>
              </p:nvSpPr>
              <p:spPr>
                <a:xfrm rot="16200000">
                  <a:off x="7556910" y="2235450"/>
                  <a:ext cx="1310938" cy="420190"/>
                </a:xfrm>
                <a:prstGeom prst="parallelogram">
                  <a:avLst>
                    <a:gd name="adj" fmla="val 8400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38" name="평행 사변형 351">
                  <a:extLst>
                    <a:ext uri="{FF2B5EF4-FFF2-40B4-BE49-F238E27FC236}">
                      <a16:creationId xmlns:a16="http://schemas.microsoft.com/office/drawing/2014/main" id="{1A4D66D3-6520-4B8F-8343-A72D5FD6D2CD}"/>
                    </a:ext>
                  </a:extLst>
                </p:cNvPr>
                <p:cNvSpPr/>
                <p:nvPr/>
              </p:nvSpPr>
              <p:spPr>
                <a:xfrm flipH="1">
                  <a:off x="7988067" y="1802729"/>
                  <a:ext cx="3543485" cy="389983"/>
                </a:xfrm>
                <a:prstGeom prst="parallelogram">
                  <a:avLst>
                    <a:gd name="adj" fmla="val 1189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39" name="TextBox 340">
                  <a:extLst>
                    <a:ext uri="{FF2B5EF4-FFF2-40B4-BE49-F238E27FC236}">
                      <a16:creationId xmlns:a16="http://schemas.microsoft.com/office/drawing/2014/main" id="{66EB8FEE-D59D-4E8C-A492-34A266AAFFBC}"/>
                    </a:ext>
                  </a:extLst>
                </p:cNvPr>
                <p:cNvSpPr txBox="1"/>
                <p:nvPr/>
              </p:nvSpPr>
              <p:spPr>
                <a:xfrm>
                  <a:off x="8402420" y="2214001"/>
                  <a:ext cx="2349990" cy="490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1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OCB Active</a:t>
                  </a:r>
                  <a:endPara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7" name="평행 사변형 350">
                <a:extLst>
                  <a:ext uri="{FF2B5EF4-FFF2-40B4-BE49-F238E27FC236}">
                    <a16:creationId xmlns:a16="http://schemas.microsoft.com/office/drawing/2014/main" id="{8F5C8EBA-4F94-4E98-8044-6DEAD9B811F5}"/>
                  </a:ext>
                </a:extLst>
              </p:cNvPr>
              <p:cNvSpPr/>
              <p:nvPr/>
            </p:nvSpPr>
            <p:spPr>
              <a:xfrm rot="16200000">
                <a:off x="9053502" y="2090277"/>
                <a:ext cx="1117420" cy="370080"/>
              </a:xfrm>
              <a:prstGeom prst="parallelogram">
                <a:avLst>
                  <a:gd name="adj" fmla="val 8400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8" name="평행 사변형 351">
                <a:extLst>
                  <a:ext uri="{FF2B5EF4-FFF2-40B4-BE49-F238E27FC236}">
                    <a16:creationId xmlns:a16="http://schemas.microsoft.com/office/drawing/2014/main" id="{1A4D66D3-6520-4B8F-8343-A72D5FD6D2CD}"/>
                  </a:ext>
                </a:extLst>
              </p:cNvPr>
              <p:cNvSpPr/>
              <p:nvPr/>
            </p:nvSpPr>
            <p:spPr>
              <a:xfrm flipH="1">
                <a:off x="9427741" y="1727393"/>
                <a:ext cx="2932167" cy="284301"/>
              </a:xfrm>
              <a:prstGeom prst="parallelogram">
                <a:avLst>
                  <a:gd name="adj" fmla="val 11895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9" name="TextBox 340">
                <a:extLst>
                  <a:ext uri="{FF2B5EF4-FFF2-40B4-BE49-F238E27FC236}">
                    <a16:creationId xmlns:a16="http://schemas.microsoft.com/office/drawing/2014/main" id="{66EB8FEE-D59D-4E8C-A492-34A266AAFFBC}"/>
                  </a:ext>
                </a:extLst>
              </p:cNvPr>
              <p:cNvSpPr txBox="1"/>
              <p:nvPr/>
            </p:nvSpPr>
            <p:spPr>
              <a:xfrm>
                <a:off x="9989485" y="1931380"/>
                <a:ext cx="2868660" cy="58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OCB Loyal 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-1" y="5872116"/>
                <a:ext cx="1" cy="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5225370" y="3899114"/>
              <a:ext cx="1316914" cy="2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108,502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6864012" y="3452662"/>
              <a:ext cx="1949242" cy="2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59,471     55%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8428221" y="3041091"/>
              <a:ext cx="2258693" cy="2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53,244          49%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340">
              <a:extLst>
                <a:ext uri="{FF2B5EF4-FFF2-40B4-BE49-F238E27FC236}">
                  <a16:creationId xmlns:a16="http://schemas.microsoft.com/office/drawing/2014/main" id="{66EB8FEE-D59D-4E8C-A492-34A266AAFFBC}"/>
                </a:ext>
              </a:extLst>
            </p:cNvPr>
            <p:cNvSpPr txBox="1"/>
            <p:nvPr/>
          </p:nvSpPr>
          <p:spPr>
            <a:xfrm>
              <a:off x="10265714" y="2486088"/>
              <a:ext cx="2058150" cy="36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36,535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altLang="ko-KR" sz="16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34%</a:t>
              </a:r>
              <a:endParaRPr lang="ko-KR" alt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24924" y="906246"/>
            <a:ext cx="273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Acquired Online (2021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4856" y="5511934"/>
            <a:ext cx="10361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Organization silo impacting cross-sell of physical product to digitally acquired customers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 product and services offerings are more suitable for Offline to Online customers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6468199" y="839867"/>
            <a:ext cx="5456615" cy="4554756"/>
            <a:chOff x="147966" y="902029"/>
            <a:chExt cx="5456615" cy="4554756"/>
          </a:xfrm>
        </p:grpSpPr>
        <p:grpSp>
          <p:nvGrpSpPr>
            <p:cNvPr id="142" name="Group 141"/>
            <p:cNvGrpSpPr/>
            <p:nvPr/>
          </p:nvGrpSpPr>
          <p:grpSpPr>
            <a:xfrm>
              <a:off x="147966" y="902029"/>
              <a:ext cx="5456615" cy="4554756"/>
              <a:chOff x="438183" y="939281"/>
              <a:chExt cx="5456615" cy="4554756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175940" y="939282"/>
                <a:ext cx="1280160" cy="4517503"/>
                <a:chOff x="2358189" y="939282"/>
                <a:chExt cx="1280160" cy="505829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62" name="Pentagon 161"/>
                <p:cNvSpPr/>
                <p:nvPr/>
              </p:nvSpPr>
              <p:spPr>
                <a:xfrm>
                  <a:off x="2358189" y="939282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Business Strategy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3" name="Pentagon 162"/>
                <p:cNvSpPr/>
                <p:nvPr/>
              </p:nvSpPr>
              <p:spPr>
                <a:xfrm>
                  <a:off x="2358189" y="1590833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Channel Development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" name="Pentagon 163"/>
                <p:cNvSpPr/>
                <p:nvPr/>
              </p:nvSpPr>
              <p:spPr>
                <a:xfrm>
                  <a:off x="2358189" y="2244609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Product Development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5" name="Pentagon 164"/>
                <p:cNvSpPr/>
                <p:nvPr/>
              </p:nvSpPr>
              <p:spPr>
                <a:xfrm>
                  <a:off x="2358189" y="4174914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Service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6" name="Pentagon 165"/>
                <p:cNvSpPr/>
                <p:nvPr/>
              </p:nvSpPr>
              <p:spPr>
                <a:xfrm>
                  <a:off x="2358189" y="5448932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Cross-sell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7" name="Pentagon 166"/>
                <p:cNvSpPr/>
                <p:nvPr/>
              </p:nvSpPr>
              <p:spPr>
                <a:xfrm>
                  <a:off x="2358189" y="3541821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Sales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8" name="Pentagon 167"/>
                <p:cNvSpPr/>
                <p:nvPr/>
              </p:nvSpPr>
              <p:spPr>
                <a:xfrm>
                  <a:off x="2358189" y="2898386"/>
                  <a:ext cx="1280160" cy="548640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Marketing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9" name="Pentagon 168"/>
                <p:cNvSpPr/>
                <p:nvPr/>
              </p:nvSpPr>
              <p:spPr>
                <a:xfrm>
                  <a:off x="2358189" y="4811923"/>
                  <a:ext cx="1280160" cy="548638"/>
                </a:xfrm>
                <a:prstGeom prst="homePlate">
                  <a:avLst/>
                </a:prstGeom>
                <a:grp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Calibri" panose="020F0502020204030204" pitchFamily="34" charset="0"/>
                    </a:rPr>
                    <a:t>Customer Engagement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438183" y="939281"/>
                <a:ext cx="400110" cy="455475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EXTEND RETAIL</a:t>
                </a:r>
                <a:r>
                  <a:rPr kumimoji="0" lang="en-US" sz="1400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BANKING</a:t>
                </a:r>
                <a:endPara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2508200" y="1045774"/>
                <a:ext cx="3386598" cy="4394954"/>
                <a:chOff x="2508200" y="1056455"/>
                <a:chExt cx="3386598" cy="4835755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511518" y="1056455"/>
                  <a:ext cx="3383280" cy="3047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Joint Business strategy planning does not exist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2511518" y="1595116"/>
                  <a:ext cx="3383280" cy="5079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F9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Acquisition strategy well defined. Engagement strategy does not exist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511518" y="2244019"/>
                  <a:ext cx="3383280" cy="5079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No focus on Digital Product development. Only focus is on OMNI App</a:t>
                  </a: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11518" y="2881978"/>
                  <a:ext cx="3383280" cy="5079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Good </a:t>
                  </a: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synergy </a:t>
                  </a: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on Marketing strategy for OMNI app </a:t>
                  </a: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511518" y="3514367"/>
                  <a:ext cx="3383280" cy="5079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Strong overlap, Channel conflict, KPI double-counting</a:t>
                  </a: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2511518" y="4232345"/>
                  <a:ext cx="3383280" cy="3047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Primarily driven by RB Team, supported by DB</a:t>
                  </a: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2508200" y="4755019"/>
                  <a:ext cx="3383280" cy="5079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Omni-channel engagement strategy does not exist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508200" y="5384241"/>
                  <a:ext cx="3383280" cy="5079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Product cross-sell strategy for digitally acquired customer does not exist</a:t>
                  </a:r>
                </a:p>
              </p:txBody>
            </p:sp>
          </p:grpSp>
        </p:grpSp>
        <p:sp>
          <p:nvSpPr>
            <p:cNvPr id="143" name="Oval 142"/>
            <p:cNvSpPr/>
            <p:nvPr/>
          </p:nvSpPr>
          <p:spPr>
            <a:xfrm>
              <a:off x="720853" y="1530988"/>
              <a:ext cx="274320" cy="274320"/>
            </a:xfrm>
            <a:prstGeom prst="ellipse">
              <a:avLst/>
            </a:prstGeom>
            <a:solidFill>
              <a:srgbClr val="F4A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720854" y="2731733"/>
              <a:ext cx="274320" cy="274320"/>
            </a:xfrm>
            <a:prstGeom prst="ellipse">
              <a:avLst/>
            </a:prstGeom>
            <a:solidFill>
              <a:srgbClr val="068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720854" y="1009862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720854" y="3305092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720854" y="2161393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720854" y="5072737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720854" y="4463618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720854" y="3910920"/>
              <a:ext cx="274320" cy="274320"/>
            </a:xfrm>
            <a:prstGeom prst="ellipse">
              <a:avLst/>
            </a:prstGeom>
            <a:solidFill>
              <a:srgbClr val="068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96961" y="870981"/>
            <a:ext cx="496834" cy="377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696961" y="3148755"/>
            <a:ext cx="534571" cy="347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857441" y="1668050"/>
            <a:ext cx="496834" cy="377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2872474" y="3968834"/>
            <a:ext cx="496834" cy="377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200400" y="9099"/>
            <a:ext cx="8991600" cy="6767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0" fontAlgn="auto" latinLnBrk="0" hangingPunct="0">
              <a:spcBef>
                <a:spcPct val="0"/>
              </a:spcBef>
              <a:spcAft>
                <a:spcPts val="3000"/>
              </a:spcAft>
              <a:buSzPct val="100000"/>
              <a:buNone/>
              <a:defRPr lang="en-US" sz="2400" b="1" kern="1200" dirty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>
                <a:solidFill>
                  <a:srgbClr val="068C44"/>
                </a:solidFill>
              </a:rPr>
              <a:t>Assessment -  New Business Model Development</a:t>
            </a:r>
            <a:endParaRPr lang="en-US" sz="2800" dirty="0">
              <a:solidFill>
                <a:srgbClr val="068C44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053484" y="1250496"/>
            <a:ext cx="9667856" cy="3976824"/>
            <a:chOff x="6365551" y="816996"/>
            <a:chExt cx="5546738" cy="2273297"/>
          </a:xfrm>
        </p:grpSpPr>
        <p:grpSp>
          <p:nvGrpSpPr>
            <p:cNvPr id="84" name="Group 83"/>
            <p:cNvGrpSpPr/>
            <p:nvPr/>
          </p:nvGrpSpPr>
          <p:grpSpPr>
            <a:xfrm>
              <a:off x="6365551" y="816996"/>
              <a:ext cx="5546738" cy="2273297"/>
              <a:chOff x="348060" y="939281"/>
              <a:chExt cx="5546738" cy="227329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75940" y="939282"/>
                <a:ext cx="1280160" cy="2239639"/>
                <a:chOff x="2358189" y="939282"/>
                <a:chExt cx="1280160" cy="2507744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2" name="Pentagon 101"/>
                <p:cNvSpPr/>
                <p:nvPr/>
              </p:nvSpPr>
              <p:spPr>
                <a:xfrm>
                  <a:off x="2358189" y="939282"/>
                  <a:ext cx="1280160" cy="548640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"/>
                  <a:r>
                    <a:rPr lang="en-US" sz="1400" dirty="0"/>
                    <a:t>Virtual Credit Card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03" name="Pentagon 102"/>
                <p:cNvSpPr/>
                <p:nvPr/>
              </p:nvSpPr>
              <p:spPr>
                <a:xfrm>
                  <a:off x="2358189" y="1590833"/>
                  <a:ext cx="1280160" cy="548640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"/>
                  <a:r>
                    <a:rPr lang="en-US" sz="1400" dirty="0"/>
                    <a:t>Digital Supply </a:t>
                  </a:r>
                  <a:r>
                    <a:rPr lang="en-US" sz="1400" dirty="0" smtClean="0"/>
                    <a:t>Chain (</a:t>
                  </a:r>
                  <a:r>
                    <a:rPr lang="en-US" sz="1400" dirty="0" err="1" smtClean="0"/>
                    <a:t>Credify</a:t>
                  </a:r>
                  <a:r>
                    <a:rPr lang="en-US" sz="1400" dirty="0" smtClean="0"/>
                    <a:t>)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04" name="Pentagon 103"/>
                <p:cNvSpPr/>
                <p:nvPr/>
              </p:nvSpPr>
              <p:spPr>
                <a:xfrm>
                  <a:off x="2358189" y="2244609"/>
                  <a:ext cx="1280160" cy="548640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"/>
                  <a:r>
                    <a:rPr lang="en-US" sz="1400" dirty="0"/>
                    <a:t>Digital MSME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05" name="Pentagon 104"/>
                <p:cNvSpPr/>
                <p:nvPr/>
              </p:nvSpPr>
              <p:spPr>
                <a:xfrm>
                  <a:off x="2358189" y="2898386"/>
                  <a:ext cx="1280160" cy="548640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"/>
                  <a:r>
                    <a:rPr lang="en-US" sz="1400" dirty="0"/>
                    <a:t>BNPL 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348060" y="939281"/>
                <a:ext cx="584775" cy="227329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92D050"/>
                </a:solidFill>
              </a:ln>
            </p:spPr>
            <p:txBody>
              <a:bodyPr vert="vert270" wrap="square" lIns="45720" rIns="4572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NEW BISINESS MODELS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2511517" y="1032279"/>
                <a:ext cx="3383281" cy="2050208"/>
                <a:chOff x="2511517" y="1041607"/>
                <a:chExt cx="3383281" cy="2255841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2511518" y="1041607"/>
                  <a:ext cx="3383280" cy="33864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92D05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fontAlgn="b"/>
                  <a:r>
                    <a:rPr lang="en-US" sz="1400" dirty="0"/>
                    <a:t>Yet to deliver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511518" y="1564469"/>
                  <a:ext cx="3383280" cy="575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92D05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fontAlgn="b"/>
                  <a:r>
                    <a:rPr lang="en-US" sz="1400" dirty="0"/>
                    <a:t>Took 4 months to assess and still not finalized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511517" y="2320846"/>
                  <a:ext cx="3383280" cy="3386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92D05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fontAlgn="b"/>
                  <a:r>
                    <a:rPr lang="en-US" sz="1400" dirty="0"/>
                    <a:t>No focus 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511517" y="2958801"/>
                  <a:ext cx="3383280" cy="3386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92D05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fontAlgn="b"/>
                  <a:r>
                    <a:rPr lang="en-US" sz="1400" dirty="0"/>
                    <a:t>No focus</a:t>
                  </a:r>
                  <a:endPara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6" name="Oval 85"/>
            <p:cNvSpPr/>
            <p:nvPr/>
          </p:nvSpPr>
          <p:spPr>
            <a:xfrm>
              <a:off x="7028561" y="1445955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28562" y="2646700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028562" y="924829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028562" y="2076360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53483" y="5509260"/>
            <a:ext cx="10941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Retail Bank team does not have enough Time or Experience to build new business models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200400" y="9099"/>
            <a:ext cx="8991600" cy="67670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0" fontAlgn="auto" latinLnBrk="0" hangingPunct="0">
              <a:spcBef>
                <a:spcPct val="0"/>
              </a:spcBef>
              <a:spcAft>
                <a:spcPts val="3000"/>
              </a:spcAft>
              <a:buSzPct val="100000"/>
              <a:buNone/>
              <a:defRPr lang="en-US" sz="2400" b="1" kern="1200" dirty="0">
                <a:solidFill>
                  <a:srgbClr val="008C4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>
                <a:solidFill>
                  <a:srgbClr val="068C44"/>
                </a:solidFill>
              </a:rPr>
              <a:t>Assessment -  Digital Center of Excellence</a:t>
            </a:r>
            <a:endParaRPr lang="en-US" sz="2800" dirty="0">
              <a:solidFill>
                <a:srgbClr val="068C4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83" y="5509260"/>
            <a:ext cx="8852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Without Digital COE, organization will not be able to pursue continuous digital journey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29994" y="984068"/>
            <a:ext cx="8499806" cy="4258492"/>
            <a:chOff x="6542623" y="3295554"/>
            <a:chExt cx="5369664" cy="2834640"/>
          </a:xfrm>
        </p:grpSpPr>
        <p:grpSp>
          <p:nvGrpSpPr>
            <p:cNvPr id="23" name="Group 22"/>
            <p:cNvGrpSpPr/>
            <p:nvPr/>
          </p:nvGrpSpPr>
          <p:grpSpPr>
            <a:xfrm>
              <a:off x="6542623" y="3295554"/>
              <a:ext cx="5369663" cy="2834640"/>
              <a:chOff x="6542624" y="814862"/>
              <a:chExt cx="5369663" cy="283464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542624" y="814862"/>
                <a:ext cx="5369663" cy="2834640"/>
                <a:chOff x="525133" y="937147"/>
                <a:chExt cx="5369663" cy="283464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175940" y="939282"/>
                  <a:ext cx="1280160" cy="2239638"/>
                  <a:chOff x="2358189" y="939282"/>
                  <a:chExt cx="1280160" cy="2507743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40" name="Pentagon 39"/>
                  <p:cNvSpPr/>
                  <p:nvPr/>
                </p:nvSpPr>
                <p:spPr>
                  <a:xfrm>
                    <a:off x="2358189" y="939282"/>
                    <a:ext cx="1280160" cy="548640"/>
                  </a:xfrm>
                  <a:prstGeom prst="homePlat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"/>
                    <a:r>
                      <a:rPr lang="en-US" sz="1400" dirty="0"/>
                      <a:t>Strategy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Pentagon 40"/>
                  <p:cNvSpPr/>
                  <p:nvPr/>
                </p:nvSpPr>
                <p:spPr>
                  <a:xfrm>
                    <a:off x="2358189" y="1590833"/>
                    <a:ext cx="1280160" cy="548640"/>
                  </a:xfrm>
                  <a:prstGeom prst="homePlat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"/>
                    <a:r>
                      <a:rPr lang="en-US" sz="1400" dirty="0"/>
                      <a:t>Governance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Pentagon 41"/>
                  <p:cNvSpPr/>
                  <p:nvPr/>
                </p:nvSpPr>
                <p:spPr>
                  <a:xfrm>
                    <a:off x="2358189" y="2244609"/>
                    <a:ext cx="1280160" cy="548640"/>
                  </a:xfrm>
                  <a:prstGeom prst="homePlat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"/>
                    <a:r>
                      <a:rPr lang="en-US" sz="1400" dirty="0"/>
                      <a:t>Customer  Journey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Pentagon 42"/>
                  <p:cNvSpPr/>
                  <p:nvPr/>
                </p:nvSpPr>
                <p:spPr>
                  <a:xfrm>
                    <a:off x="2358189" y="2898386"/>
                    <a:ext cx="1280160" cy="548639"/>
                  </a:xfrm>
                  <a:prstGeom prst="homePlat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"/>
                    <a:r>
                      <a:rPr lang="en-US" sz="1400" dirty="0"/>
                      <a:t>UI/UX 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525133" y="937147"/>
                  <a:ext cx="230625" cy="283464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vert="vert270" wrap="square" lIns="45720" rIns="45720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dirty="0" smtClean="0">
                      <a:solidFill>
                        <a:prstClr val="white"/>
                      </a:solidFill>
                      <a:latin typeface="Arial" panose="020B0604020202020204"/>
                    </a:rPr>
                    <a:t>DIGITAL CENTER OF EXCELLENCE</a:t>
                  </a:r>
                  <a:endParaRPr kumimoji="0" 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2511516" y="1069007"/>
                  <a:ext cx="3383280" cy="1969020"/>
                  <a:chOff x="2511516" y="1082019"/>
                  <a:chExt cx="3383280" cy="2166510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511516" y="1082019"/>
                    <a:ext cx="3383280" cy="24940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fontAlgn="b"/>
                    <a:r>
                      <a:rPr lang="en-US"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rPr>
                      <a:t>Need to create Research, Strategy and Advisory role</a:t>
                    </a:r>
                    <a:r>
                      <a:rPr lang="en-US" sz="1400" dirty="0"/>
                      <a:t> 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11516" y="1635023"/>
                    <a:ext cx="3383280" cy="42398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fontAlgn="b"/>
                    <a:r>
                      <a:rPr lang="en-US" sz="1400" dirty="0"/>
                      <a:t>Need to elevate from current KPI tracking to overall </a:t>
                    </a:r>
                    <a:r>
                      <a:rPr lang="en-US" sz="1400" dirty="0" smtClean="0"/>
                      <a:t>governance and scorecard of digital transformation 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511516" y="2362610"/>
                    <a:ext cx="3383280" cy="24940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fontAlgn="b"/>
                    <a:r>
                      <a:rPr lang="en-US" sz="1400" dirty="0"/>
                      <a:t>Need to establish Customer journey coaching team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11516" y="2999124"/>
                    <a:ext cx="3383280" cy="24940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fontAlgn="b"/>
                    <a:r>
                      <a:rPr lang="en-US" sz="1400" dirty="0"/>
                      <a:t>Need to establish UI/UX </a:t>
                    </a:r>
                    <a:r>
                      <a:rPr lang="en-US" sz="1400" dirty="0" smtClean="0"/>
                      <a:t>specialist team</a:t>
                    </a:r>
                    <a:endParaRPr 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8" name="Oval 27"/>
              <p:cNvSpPr/>
              <p:nvPr/>
            </p:nvSpPr>
            <p:spPr>
              <a:xfrm>
                <a:off x="7028561" y="1445955"/>
                <a:ext cx="274320" cy="27432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028562" y="2646700"/>
                <a:ext cx="274320" cy="27432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28562" y="924829"/>
                <a:ext cx="274320" cy="27432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28562" y="2076360"/>
                <a:ext cx="274320" cy="27432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Pentagon 23"/>
            <p:cNvSpPr/>
            <p:nvPr/>
          </p:nvSpPr>
          <p:spPr>
            <a:xfrm>
              <a:off x="7193430" y="5627791"/>
              <a:ext cx="1280160" cy="489984"/>
            </a:xfrm>
            <a:prstGeom prst="homePlat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US" sz="1400" dirty="0" smtClean="0"/>
                <a:t>Innovation 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9007" y="5670617"/>
              <a:ext cx="3383280" cy="385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fontAlgn="b"/>
              <a:r>
                <a:rPr lang="en-US" sz="1400" dirty="0"/>
                <a:t>Need to setup Innovation team to work on Disruptive technology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028561" y="5707839"/>
              <a:ext cx="274320" cy="27432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2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Findings and Recommendations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8995" y="6554866"/>
            <a:ext cx="1016000" cy="3031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46220"/>
              </p:ext>
            </p:extLst>
          </p:nvPr>
        </p:nvGraphicFramePr>
        <p:xfrm>
          <a:off x="563418" y="1024466"/>
          <a:ext cx="2770909" cy="4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909">
                  <a:extLst>
                    <a:ext uri="{9D8B030D-6E8A-4147-A177-3AD203B41FA5}">
                      <a16:colId xmlns:a16="http://schemas.microsoft.com/office/drawing/2014/main" val="3402640618"/>
                    </a:ext>
                  </a:extLst>
                </a:gridCol>
              </a:tblGrid>
              <a:tr h="2369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Recommendation</a:t>
                      </a:r>
                      <a:endParaRPr lang="en-US" sz="2400" dirty="0"/>
                    </a:p>
                  </a:txBody>
                  <a:tcPr anchor="ctr"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99111"/>
                  </a:ext>
                </a:extLst>
              </a:tr>
              <a:tr h="2369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Findings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4A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7308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9947"/>
              </p:ext>
            </p:extLst>
          </p:nvPr>
        </p:nvGraphicFramePr>
        <p:xfrm>
          <a:off x="3565236" y="3435542"/>
          <a:ext cx="8128000" cy="2327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585479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1265443"/>
                    </a:ext>
                  </a:extLst>
                </a:gridCol>
                <a:gridCol w="1627909">
                  <a:extLst>
                    <a:ext uri="{9D8B030D-6E8A-4147-A177-3AD203B41FA5}">
                      <a16:colId xmlns:a16="http://schemas.microsoft.com/office/drawing/2014/main" val="2468858284"/>
                    </a:ext>
                  </a:extLst>
                </a:gridCol>
                <a:gridCol w="1623291">
                  <a:extLst>
                    <a:ext uri="{9D8B030D-6E8A-4147-A177-3AD203B41FA5}">
                      <a16:colId xmlns:a16="http://schemas.microsoft.com/office/drawing/2014/main" val="36915555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3071632"/>
                    </a:ext>
                  </a:extLst>
                </a:gridCol>
              </a:tblGrid>
              <a:tr h="23270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Organization silo impacting cross-sell of physical product to digitally acquired customers </a:t>
                      </a:r>
                      <a:endParaRPr 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Current product and services offerings are more suitable for Offline to Online customers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Without Digital COE, organization will not be able to pursue continuous digital journey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Current organization scope has very limited coverage of full spectrum of digital transformation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Current RB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team does not have enough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Time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 Experience to build new business models 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337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81292"/>
              </p:ext>
            </p:extLst>
          </p:nvPr>
        </p:nvGraphicFramePr>
        <p:xfrm>
          <a:off x="3565236" y="1024466"/>
          <a:ext cx="8127999" cy="241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564">
                  <a:extLst>
                    <a:ext uri="{9D8B030D-6E8A-4147-A177-3AD203B41FA5}">
                      <a16:colId xmlns:a16="http://schemas.microsoft.com/office/drawing/2014/main" val="4211541732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3027376208"/>
                    </a:ext>
                  </a:extLst>
                </a:gridCol>
                <a:gridCol w="2415885">
                  <a:extLst>
                    <a:ext uri="{9D8B030D-6E8A-4147-A177-3AD203B41FA5}">
                      <a16:colId xmlns:a16="http://schemas.microsoft.com/office/drawing/2014/main" val="868372315"/>
                    </a:ext>
                  </a:extLst>
                </a:gridCol>
              </a:tblGrid>
              <a:tr h="241107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Transition Current Digital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Acquisition, Digital Engagement and OMNI APP product management team from DBC to RB.  The team is now delivering 40K OMNI active customers per month in a predictable manner, so there will not be any impact if transitioned to RB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Add Digital Center</a:t>
                      </a:r>
                      <a:r>
                        <a:rPr lang="en-US" sz="1400" b="0" baseline="0" dirty="0" smtClean="0"/>
                        <a:t> of Excellence function under Digital Banking. Digital COE will be responsible for overall Strategy, Governance, Innovation and Shared services like Customer Journey, UI/UX, Process digitization </a:t>
                      </a:r>
                      <a:r>
                        <a:rPr lang="en-US" sz="1400" b="0" baseline="0" dirty="0" err="1" smtClean="0"/>
                        <a:t>etc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Transform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</a:rPr>
                        <a:t> Digital Banking Center to New Business Development Center focusing on new opportunities like Digital MSME  and Fintech Farm collaboration</a:t>
                      </a:r>
                    </a:p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33255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817988" y="5368162"/>
            <a:ext cx="324464" cy="324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467003" y="5368162"/>
            <a:ext cx="324464" cy="324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273008" y="5368162"/>
            <a:ext cx="324464" cy="324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0673797" y="5368162"/>
            <a:ext cx="324464" cy="324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174215" y="5368162"/>
            <a:ext cx="324464" cy="324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4918432" y="2937171"/>
            <a:ext cx="486029" cy="428372"/>
          </a:xfrm>
          <a:prstGeom prst="ellipse">
            <a:avLst/>
          </a:prstGeom>
          <a:solidFill>
            <a:srgbClr val="068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7729715" y="2965174"/>
            <a:ext cx="486029" cy="428372"/>
          </a:xfrm>
          <a:prstGeom prst="ellipse">
            <a:avLst/>
          </a:prstGeom>
          <a:solidFill>
            <a:srgbClr val="068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0297983" y="2937171"/>
            <a:ext cx="486029" cy="428372"/>
          </a:xfrm>
          <a:prstGeom prst="ellipse">
            <a:avLst/>
          </a:prstGeom>
          <a:solidFill>
            <a:srgbClr val="068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 flipV="1">
            <a:off x="10439400" y="5235945"/>
            <a:ext cx="152674" cy="1307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0565634" y="4980823"/>
            <a:ext cx="259897" cy="0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565634" y="5460831"/>
            <a:ext cx="259897" cy="0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218693" y="5218132"/>
            <a:ext cx="259897" cy="0"/>
          </a:xfrm>
          <a:prstGeom prst="line">
            <a:avLst/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76199"/>
            <a:ext cx="9023194" cy="609601"/>
          </a:xfrm>
        </p:spPr>
        <p:txBody>
          <a:bodyPr anchor="ctr"/>
          <a:lstStyle/>
          <a:p>
            <a:pPr algn="r"/>
            <a:r>
              <a:rPr lang="en-US" sz="1800" dirty="0"/>
              <a:t>KHỐI CÔNG NGHỆ VÀ NGÂN HÀNG SỐ</a:t>
            </a:r>
            <a:br>
              <a:rPr lang="en-US" sz="1800" dirty="0"/>
            </a:br>
            <a:r>
              <a:rPr lang="en-US" sz="1800" dirty="0" smtClean="0">
                <a:solidFill>
                  <a:srgbClr val="E6960A"/>
                </a:solidFill>
              </a:rPr>
              <a:t>Current Organization Structure </a:t>
            </a:r>
            <a:endParaRPr lang="en-US" sz="1800" dirty="0">
              <a:solidFill>
                <a:srgbClr val="E6960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8995" y="6621188"/>
            <a:ext cx="1016000" cy="3031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C2C69-4BAF-4505-8EC0-EC328F2F2F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3902" y="1023590"/>
            <a:ext cx="11393298" cy="4577202"/>
            <a:chOff x="493902" y="1023590"/>
            <a:chExt cx="11393298" cy="4577202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58A892E-78AB-EA43-9861-529520F636CB}"/>
                </a:ext>
              </a:extLst>
            </p:cNvPr>
            <p:cNvCxnSpPr/>
            <p:nvPr/>
          </p:nvCxnSpPr>
          <p:spPr>
            <a:xfrm>
              <a:off x="6324600" y="3082604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58A892E-78AB-EA43-9861-529520F636CB}"/>
                </a:ext>
              </a:extLst>
            </p:cNvPr>
            <p:cNvCxnSpPr/>
            <p:nvPr/>
          </p:nvCxnSpPr>
          <p:spPr>
            <a:xfrm>
              <a:off x="6305256" y="4236019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B91EB3-521B-4C4B-85C6-968F303CBBC0}"/>
                </a:ext>
              </a:extLst>
            </p:cNvPr>
            <p:cNvCxnSpPr/>
            <p:nvPr/>
          </p:nvCxnSpPr>
          <p:spPr>
            <a:xfrm>
              <a:off x="6324600" y="3648257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24600" y="2616396"/>
              <a:ext cx="240553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64E008E-6893-1641-A971-6067074AD327}"/>
                </a:ext>
              </a:extLst>
            </p:cNvPr>
            <p:cNvCxnSpPr/>
            <p:nvPr/>
          </p:nvCxnSpPr>
          <p:spPr>
            <a:xfrm>
              <a:off x="529358" y="4103501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1784" y="360410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2101" y="3058090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876800" y="1023590"/>
              <a:ext cx="2438486" cy="398842"/>
            </a:xfrm>
            <a:prstGeom prst="rect">
              <a:avLst/>
            </a:prstGeom>
            <a:solidFill>
              <a:srgbClr val="C0504D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KHỐI  CÔNG NGHỆ VÀ NGÂN HÀNG SỐ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Anirban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Roy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7074" y="1731523"/>
              <a:ext cx="1250195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C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76619" y="1731048"/>
              <a:ext cx="1280936" cy="568035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Nguyễn</a:t>
              </a:r>
              <a:r>
                <a:rPr kumimoji="0" lang="en-US" sz="9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Ngọc</a:t>
              </a:r>
              <a:r>
                <a:rPr kumimoji="0" lang="en-US" sz="9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Duy</a:t>
              </a:r>
              <a:endParaRPr kumimoji="0" lang="en-US" sz="9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20528" y="1731523"/>
              <a:ext cx="1242133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Hạ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tầng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Võ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Hiệp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00810" y="1731523"/>
              <a:ext cx="1312984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lý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Dự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L</a:t>
              </a:r>
              <a:r>
                <a:rPr lang="en-US" sz="900" b="1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ê</a:t>
              </a:r>
              <a:r>
                <a:rPr lang="en-US" sz="900" b="1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Hoàng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Lan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3902" y="1731523"/>
              <a:ext cx="1237386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C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Châu</a:t>
              </a:r>
              <a:r>
                <a:rPr kumimoji="0" lang="en-US" sz="9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Ngọc</a:t>
              </a:r>
              <a:r>
                <a:rPr kumimoji="0" lang="en-US" sz="9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Sơn</a:t>
              </a:r>
              <a:r>
                <a:rPr kumimoji="0" lang="en-US" sz="9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Vũ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24810" y="1735012"/>
              <a:ext cx="1064355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Đại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chúng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Vũ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Việt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Khánh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79653" y="1720135"/>
              <a:ext cx="1064355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Trung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Ngân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13861" y="1723624"/>
              <a:ext cx="1120939" cy="566784"/>
            </a:xfrm>
            <a:prstGeom prst="rect">
              <a:avLst/>
            </a:prstGeom>
            <a:solidFill>
              <a:srgbClr val="E6960A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T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hông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tin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Ng </a:t>
              </a:r>
              <a:r>
                <a:rPr lang="en-US" sz="9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Thị</a:t>
              </a:r>
              <a:r>
                <a:rPr lang="en-US" sz="9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Kiều</a:t>
              </a:r>
              <a:r>
                <a:rPr lang="en-US" sz="900" b="1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b="1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Liên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62314" y="1628830"/>
              <a:ext cx="0" cy="1026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2438314" y="1541278"/>
              <a:ext cx="0" cy="1788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6857914" y="1541278"/>
              <a:ext cx="0" cy="1902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5333914" y="1541278"/>
              <a:ext cx="0" cy="1902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9753514" y="1339135"/>
              <a:ext cx="0" cy="3919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 flipH="1">
              <a:off x="4419600" y="1349977"/>
              <a:ext cx="442133" cy="7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66671" y="2376529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Đỗ</a:t>
              </a:r>
              <a:r>
                <a:rPr lang="en-US" sz="800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800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Văn</a:t>
              </a:r>
              <a:r>
                <a:rPr lang="en-US" sz="800" kern="0" dirty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800" kern="0" dirty="0" err="1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Chính</a:t>
              </a:r>
              <a:endParaRPr lang="en-US" sz="800" kern="0" dirty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endParaRPr>
            </a:p>
          </p:txBody>
        </p:sp>
        <p:cxnSp>
          <p:nvCxnSpPr>
            <p:cNvPr id="44" name="Elbow Connector 43"/>
            <p:cNvCxnSpPr>
              <a:cxnSpLocks/>
              <a:stCxn id="165" idx="1"/>
            </p:cNvCxnSpPr>
            <p:nvPr/>
          </p:nvCxnSpPr>
          <p:spPr>
            <a:xfrm rot="10800000">
              <a:off x="552292" y="2306035"/>
              <a:ext cx="126622" cy="2360475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51680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66670" y="2887945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T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ác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nghiệp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Nguyễn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Lệ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Dinh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6670" y="3403464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Đinh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Quang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8992" y="3928639"/>
              <a:ext cx="1005972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thẻ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Đỗ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Nhơn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Qui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30787" y="2376529"/>
              <a:ext cx="1006624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H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ệ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thống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D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Hồng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Phúc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015796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130786" y="2887945"/>
              <a:ext cx="1006624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Hỗ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trợ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Ứ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Thùy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Dung</a:t>
              </a:r>
            </a:p>
          </p:txBody>
        </p:sp>
        <p:cxnSp>
          <p:nvCxnSpPr>
            <p:cNvPr id="67" name="Elbow Connector 66"/>
            <p:cNvCxnSpPr>
              <a:cxnSpLocks/>
              <a:stCxn id="153" idx="1"/>
            </p:cNvCxnSpPr>
            <p:nvPr/>
          </p:nvCxnSpPr>
          <p:spPr>
            <a:xfrm rot="10800000">
              <a:off x="2008665" y="2301798"/>
              <a:ext cx="115768" cy="1342254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53252" y="360410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468635" y="3058090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583205" y="2376529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cơ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sở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Hoàng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Nam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468214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583204" y="2887945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máy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chủ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lưu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trữ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Phạm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Minh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Trí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83203" y="3388046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mạng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Lâm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Tuấn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83202" y="3888147"/>
              <a:ext cx="98285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ATBM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Lâm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Tuấn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77" name="Elbow Connector 76"/>
            <p:cNvCxnSpPr>
              <a:stCxn id="76" idx="1"/>
            </p:cNvCxnSpPr>
            <p:nvPr/>
          </p:nvCxnSpPr>
          <p:spPr>
            <a:xfrm rot="10800000">
              <a:off x="3472108" y="2299084"/>
              <a:ext cx="111095" cy="1804416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22492" y="4077159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07108" y="360410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22491" y="3058090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037061" y="2376529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Chính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sách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Lê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Hoàng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Tuấn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4922070" y="2616396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037060" y="2887945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Tuân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thủ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37059" y="3388046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thay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đổi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Quốc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Hiến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37058" y="3888147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chánh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37057" y="4388248"/>
              <a:ext cx="105898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QTHS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chất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lượng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cxnSp>
          <p:nvCxnSpPr>
            <p:cNvPr id="94" name="Elbow Connector 93"/>
            <p:cNvCxnSpPr>
              <a:stCxn id="93" idx="1"/>
            </p:cNvCxnSpPr>
            <p:nvPr/>
          </p:nvCxnSpPr>
          <p:spPr>
            <a:xfrm rot="10800000">
              <a:off x="4919827" y="2299089"/>
              <a:ext cx="117231" cy="2304513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495316" y="2376529"/>
              <a:ext cx="102358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Triển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khai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dự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Đức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Thành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495315" y="2887945"/>
              <a:ext cx="1023585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Báo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cáo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dự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án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Võ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T Kim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Vương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99" name="Elbow Connector 98"/>
            <p:cNvCxnSpPr>
              <a:cxnSpLocks/>
            </p:cNvCxnSpPr>
            <p:nvPr/>
          </p:nvCxnSpPr>
          <p:spPr>
            <a:xfrm rot="5400000" flipH="1" flipV="1">
              <a:off x="5346385" y="3260131"/>
              <a:ext cx="1951275" cy="485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780539" y="3628622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795922" y="3082604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910492" y="2401043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Hỗ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trợ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Võ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Văn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Niêu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7795501" y="2640910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910491" y="2912459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Hạ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tầng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bảo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mật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800" b="1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Công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Phụng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10490" y="3412560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Kiến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trúc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Ngô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Xuân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Huy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10489" y="3912661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BP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Phát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triển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Hữu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Phát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07" name="Elbow Connector 106"/>
            <p:cNvCxnSpPr>
              <a:cxnSpLocks/>
              <a:stCxn id="145" idx="1"/>
            </p:cNvCxnSpPr>
            <p:nvPr/>
          </p:nvCxnSpPr>
          <p:spPr>
            <a:xfrm rot="10800000">
              <a:off x="7809141" y="2286920"/>
              <a:ext cx="101347" cy="2328705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235475" y="4598524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253755" y="3970081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9240468" y="3258862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9368746" y="2371452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phẩm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Vg T Minh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Tâm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13" name="Elbow Connector 112"/>
            <p:cNvCxnSpPr>
              <a:cxnSpLocks/>
            </p:cNvCxnSpPr>
            <p:nvPr/>
          </p:nvCxnSpPr>
          <p:spPr>
            <a:xfrm rot="5400000" flipH="1" flipV="1">
              <a:off x="7770276" y="3753910"/>
              <a:ext cx="2935567" cy="158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253755" y="2611319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9381185" y="3065873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Vận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hành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Anh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Khoa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0162" y="5299998"/>
              <a:ext cx="1167038" cy="3007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KD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đối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tác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0162" y="4889144"/>
              <a:ext cx="1167038" cy="33334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KD HST DN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376023" y="3736306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số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Trần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Vĩnh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Phúc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397676" y="4419600"/>
              <a:ext cx="1060736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Phòng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quy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0" smtClean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Đỗ Thị Thành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0668684" y="4069837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0653300" y="3596786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0668683" y="3050768"/>
              <a:ext cx="259897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0783253" y="2369207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0668262" y="2609074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10783252" y="2880623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783251" y="3380724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Lập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kho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dữ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liệu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783250" y="3880825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Lập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trình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và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hợp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DL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783249" y="4380926"/>
              <a:ext cx="102775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Phát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triển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báo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cáo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33" name="Elbow Connector 132"/>
            <p:cNvCxnSpPr>
              <a:stCxn id="132" idx="1"/>
            </p:cNvCxnSpPr>
            <p:nvPr/>
          </p:nvCxnSpPr>
          <p:spPr>
            <a:xfrm rot="10800000">
              <a:off x="10666019" y="2291767"/>
              <a:ext cx="117231" cy="2304513"/>
            </a:xfrm>
            <a:prstGeom prst="bentConnector2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82018A6-999E-4F40-B9A8-5CB5FFB4F863}"/>
                </a:ext>
              </a:extLst>
            </p:cNvPr>
            <p:cNvSpPr/>
            <p:nvPr/>
          </p:nvSpPr>
          <p:spPr>
            <a:xfrm>
              <a:off x="7910487" y="4400271"/>
              <a:ext cx="988840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Quản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trị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Công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nghệ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41ACB39-964E-A847-B8DD-128C3DF5ED92}"/>
                </a:ext>
              </a:extLst>
            </p:cNvPr>
            <p:cNvSpPr/>
            <p:nvPr/>
          </p:nvSpPr>
          <p:spPr>
            <a:xfrm>
              <a:off x="2124433" y="3428699"/>
              <a:ext cx="1006624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Hỗ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trợ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Kỹ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thuật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Văn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Tranh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672D051-AD7B-874E-869B-7D508D2C4E00}"/>
                </a:ext>
              </a:extLst>
            </p:cNvPr>
            <p:cNvCxnSpPr/>
            <p:nvPr/>
          </p:nvCxnSpPr>
          <p:spPr>
            <a:xfrm>
              <a:off x="2018609" y="3086934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4C3C735-D9DA-C64E-9465-9A2C7F3CD7A8}"/>
                </a:ext>
              </a:extLst>
            </p:cNvPr>
            <p:cNvCxnSpPr>
              <a:cxnSpLocks/>
            </p:cNvCxnSpPr>
            <p:nvPr/>
          </p:nvCxnSpPr>
          <p:spPr>
            <a:xfrm>
              <a:off x="7809809" y="4077534"/>
              <a:ext cx="114991" cy="0"/>
            </a:xfrm>
            <a:prstGeom prst="line">
              <a:avLst/>
            </a:prstGeom>
            <a:ln>
              <a:solidFill>
                <a:srgbClr val="077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A417069-2A62-D548-ADA8-C93CFE69302A}"/>
                </a:ext>
              </a:extLst>
            </p:cNvPr>
            <p:cNvSpPr/>
            <p:nvPr/>
          </p:nvSpPr>
          <p:spPr>
            <a:xfrm>
              <a:off x="678914" y="4451156"/>
              <a:ext cx="993728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Kiến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trúc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2F52C3C-235E-7B4D-B6E0-1663AB41ACB2}"/>
                </a:ext>
              </a:extLst>
            </p:cNvPr>
            <p:cNvSpPr/>
            <p:nvPr/>
          </p:nvSpPr>
          <p:spPr>
            <a:xfrm>
              <a:off x="6505100" y="3425855"/>
              <a:ext cx="1008694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Phân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tích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Nghiệp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vụ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TBH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E2C97E6-AD01-1A4E-B067-1324E9CBBF82}"/>
                </a:ext>
              </a:extLst>
            </p:cNvPr>
            <p:cNvSpPr/>
            <p:nvPr/>
          </p:nvSpPr>
          <p:spPr>
            <a:xfrm>
              <a:off x="3144430" y="1244174"/>
              <a:ext cx="1320543" cy="399761"/>
            </a:xfrm>
            <a:prstGeom prst="rect">
              <a:avLst/>
            </a:prstGeom>
            <a:solidFill>
              <a:srgbClr val="077624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Giám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</a:t>
              </a:r>
              <a:r>
                <a:rPr lang="en-US" sz="900" kern="0" dirty="0" err="1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Đốc</a:t>
              </a:r>
              <a:r>
                <a:rPr lang="en-US" sz="900" kern="0" dirty="0">
                  <a:solidFill>
                    <a:schemeClr val="bg1"/>
                  </a:solidFill>
                  <a:latin typeface="Arial" panose="020B0604020202020204"/>
                  <a:ea typeface="Times New Roman" panose="02020603050405020304" pitchFamily="18" charset="0"/>
                </a:rPr>
                <a:t> CN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Dư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Xuân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V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ũ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172" name="Elbow Connector 171">
              <a:extLst>
                <a:ext uri="{FF2B5EF4-FFF2-40B4-BE49-F238E27FC236}">
                  <a16:creationId xmlns:a16="http://schemas.microsoft.com/office/drawing/2014/main" id="{4C5743B5-CC7C-054F-8B57-95C964E1536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10800000" flipV="1">
              <a:off x="1112596" y="1541277"/>
              <a:ext cx="2009077" cy="190246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C26E2426-5BE1-2A4F-9D9F-E285E0B713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009621" y="-363223"/>
              <a:ext cx="341564" cy="3751678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1074617A-0256-8547-9FCA-7B3E8C8A2C1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V="1">
              <a:off x="6264114" y="-257863"/>
              <a:ext cx="193734" cy="3792015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294277" y="1024683"/>
              <a:ext cx="1355579" cy="315543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err="1">
                  <a:solidFill>
                    <a:schemeClr val="tx1"/>
                  </a:solidFill>
                </a:rPr>
                <a:t>Định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err="1">
                  <a:solidFill>
                    <a:schemeClr val="tx1"/>
                  </a:solidFill>
                </a:rPr>
                <a:t>biên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284 </a:t>
              </a:r>
              <a:endParaRPr lang="en-US" sz="900" b="1" dirty="0">
                <a:solidFill>
                  <a:schemeClr val="tx1"/>
                </a:solidFill>
              </a:endParaRPr>
            </a:p>
            <a:p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US" sz="900" b="1" dirty="0" err="1">
                  <a:solidFill>
                    <a:schemeClr val="tx1"/>
                  </a:solidFill>
                </a:rPr>
                <a:t>Hiện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err="1">
                  <a:solidFill>
                    <a:schemeClr val="tx1"/>
                  </a:solidFill>
                </a:rPr>
                <a:t>hữu</a:t>
              </a:r>
              <a:r>
                <a:rPr lang="en-US" sz="900" b="1" dirty="0">
                  <a:solidFill>
                    <a:schemeClr val="tx1"/>
                  </a:solidFill>
                </a:rPr>
                <a:t>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252)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2CE8646-C574-084D-8727-1FD9961BDD0E}"/>
                </a:ext>
              </a:extLst>
            </p:cNvPr>
            <p:cNvSpPr/>
            <p:nvPr/>
          </p:nvSpPr>
          <p:spPr>
            <a:xfrm>
              <a:off x="6488793" y="3945513"/>
              <a:ext cx="1025001" cy="4307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BP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Kiểm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thử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Ứng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dụng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/>
              </a:r>
              <a:b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</a:b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Hồ</a:t>
              </a: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 Anh </a:t>
              </a:r>
              <a:r>
                <a:rPr kumimoji="0" lang="en-US" sz="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Times New Roman" panose="02020603050405020304" pitchFamily="18" charset="0"/>
                  <a:cs typeface="+mn-cs"/>
                </a:rPr>
                <a:t>Thư</a:t>
              </a: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9397676" y="5052872"/>
            <a:ext cx="1060736" cy="4307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GĐ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Times New Roman" panose="02020603050405020304" pitchFamily="18" charset="0"/>
                <a:cs typeface="+mn-cs"/>
              </a:rPr>
              <a:t> PTKD NHS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baseline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Lê</a:t>
            </a:r>
            <a:r>
              <a:rPr lang="en-US" sz="800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 T. </a:t>
            </a:r>
            <a:r>
              <a:rPr lang="en-US" sz="800" kern="0" dirty="0" err="1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Quỳnh</a:t>
            </a:r>
            <a:r>
              <a:rPr lang="en-US" sz="800" kern="0" dirty="0" smtClean="0">
                <a:solidFill>
                  <a:schemeClr val="bg1"/>
                </a:solidFill>
                <a:latin typeface="Arial" panose="020B0604020202020204"/>
                <a:ea typeface="Times New Roman" panose="02020603050405020304" pitchFamily="18" charset="0"/>
              </a:rPr>
              <a:t> Giang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143" name="Elbow Connector 142"/>
          <p:cNvCxnSpPr>
            <a:cxnSpLocks/>
          </p:cNvCxnSpPr>
          <p:nvPr/>
        </p:nvCxnSpPr>
        <p:spPr>
          <a:xfrm rot="16200000" flipV="1">
            <a:off x="10317481" y="5212678"/>
            <a:ext cx="496307" cy="1"/>
          </a:xfrm>
          <a:prstGeom prst="bentConnector3">
            <a:avLst>
              <a:gd name="adj1" fmla="val 50000"/>
            </a:avLst>
          </a:prstGeom>
          <a:ln>
            <a:solidFill>
              <a:srgbClr val="0776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1568</Words>
  <Application>Microsoft Office PowerPoint</Application>
  <PresentationFormat>Widescreen</PresentationFormat>
  <Paragraphs>367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굴림</vt:lpstr>
      <vt:lpstr>Times New Roman</vt:lpstr>
      <vt:lpstr>1_Office Theme</vt:lpstr>
      <vt:lpstr>Organization Chart</vt:lpstr>
      <vt:lpstr>Digital Transformation  Organization planning     </vt:lpstr>
      <vt:lpstr>PowerPoint Presentation</vt:lpstr>
      <vt:lpstr>Full scope of Digital Transformation</vt:lpstr>
      <vt:lpstr>PowerPoint Presentation</vt:lpstr>
      <vt:lpstr>PowerPoint Presentation</vt:lpstr>
      <vt:lpstr>PowerPoint Presentation</vt:lpstr>
      <vt:lpstr>PowerPoint Presentation</vt:lpstr>
      <vt:lpstr>Summary Findings and Recommendations </vt:lpstr>
      <vt:lpstr>KHỐI CÔNG NGHỆ VÀ NGÂN HÀNG SỐ Current Organization Structure </vt:lpstr>
      <vt:lpstr>KHỐI CÔNG NGHỆ VÀ NGÂN HÀNG SỐ Impacted Departments and Units as part of ReOrg  </vt:lpstr>
      <vt:lpstr>KHỐI CÔNG NGHỆ VÀ NGÂN HÀNG SỐ NEW Organization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Hoa, Nguyen Thi Thuy - Ban Thu ky Ban dieu hanh - Tro ly Pho tong giam doc</dc:creator>
  <cp:lastModifiedBy>Anirban, Roy - Ban dieu hanh - Pho Tong Giam doc phu trach Khoi Cong nghe va Trung tam Ngan hang so</cp:lastModifiedBy>
  <cp:revision>97</cp:revision>
  <dcterms:created xsi:type="dcterms:W3CDTF">2021-11-10T06:04:53Z</dcterms:created>
  <dcterms:modified xsi:type="dcterms:W3CDTF">2022-03-06T11:43:21Z</dcterms:modified>
</cp:coreProperties>
</file>