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3A8C05-2325-4566-BD17-C1043C104C68}">
  <a:tblStyle styleId="{5A3A8C05-2325-4566-BD17-C1043C104C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 rot="5400000">
            <a:off x="2940301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 rot="5400000">
            <a:off x="2940301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737373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737373"/>
            </a:gs>
          </a:gsLst>
          <a:lin ang="2700006" scaled="0"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1022464" y="1998920"/>
            <a:ext cx="7130400" cy="182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OCB-FF NEOBANK PROJECT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PRE-LAUNCH ROADMAP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7 March 2022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33"/>
          <p:cNvGraphicFramePr/>
          <p:nvPr/>
        </p:nvGraphicFramePr>
        <p:xfrm>
          <a:off x="153006" y="26750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1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  Credit Product Localization</a:t>
                      </a:r>
                      <a:endParaRPr/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Deep dive into local specifics of credit product characteristics and associated regulatory requirements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Assess external data sources (credit bureau, 3rd party data providers etc.)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Understand the current credit decision-making process at OCB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our credit product passport (terms, tariffs etc.)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 relevant information and documentation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the credit product passport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CBS &amp; processing settings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W11 -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 Credit DMS Prototype Building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Build credit Decision Making System (DMS) prototype (flow charts of the on-boarding questionnaire, background checks etc.)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 supporting information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DMS prototype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18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3| Scoring Model Building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Analyse existing customer dataset of OCB 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Engineer model features (credit predictors)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and validate the scoring model (machine learning)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 OCB customer data for the model training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18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4| Credit Limits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credit limits management strategy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n/a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18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5| DMS Development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DMS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Integrate scoring model with DMS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APIs to provide input DMS data (e.g. black list checks)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18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1" name="Google Shape;371;p33"/>
          <p:cNvGraphicFramePr/>
          <p:nvPr/>
        </p:nvGraphicFramePr>
        <p:xfrm>
          <a:off x="153006" y="47840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13150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2" name="Google Shape;372;p33"/>
          <p:cNvSpPr txBox="1"/>
          <p:nvPr/>
        </p:nvSpPr>
        <p:spPr>
          <a:xfrm>
            <a:off x="927876" y="-39137"/>
            <a:ext cx="7292148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Credit Products &amp; Credit Decisions</a:t>
            </a:r>
            <a:endParaRPr sz="105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73" name="Google Shape;373;p33"/>
          <p:cNvCxnSpPr>
            <a:stCxn id="374" idx="6"/>
            <a:endCxn id="375" idx="1"/>
          </p:cNvCxnSpPr>
          <p:nvPr/>
        </p:nvCxnSpPr>
        <p:spPr>
          <a:xfrm flipH="1">
            <a:off x="3346649" y="1323768"/>
            <a:ext cx="1083900" cy="285000"/>
          </a:xfrm>
          <a:prstGeom prst="bentConnector5">
            <a:avLst>
              <a:gd name="adj1" fmla="val -21969"/>
              <a:gd name="adj2" fmla="val 50016"/>
              <a:gd name="adj3" fmla="val 121968"/>
            </a:avLst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6" name="Google Shape;376;p33"/>
          <p:cNvCxnSpPr>
            <a:stCxn id="375" idx="1"/>
            <a:endCxn id="377" idx="1"/>
          </p:cNvCxnSpPr>
          <p:nvPr/>
        </p:nvCxnSpPr>
        <p:spPr>
          <a:xfrm>
            <a:off x="3346662" y="1608861"/>
            <a:ext cx="600" cy="2790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8" name="Google Shape;378;p33"/>
          <p:cNvCxnSpPr>
            <a:stCxn id="379" idx="6"/>
            <a:endCxn id="380" idx="0"/>
          </p:cNvCxnSpPr>
          <p:nvPr/>
        </p:nvCxnSpPr>
        <p:spPr>
          <a:xfrm>
            <a:off x="5076799" y="1610481"/>
            <a:ext cx="439200" cy="4455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33"/>
          <p:cNvCxnSpPr>
            <a:stCxn id="382" idx="4"/>
            <a:endCxn id="380" idx="1"/>
          </p:cNvCxnSpPr>
          <p:nvPr/>
        </p:nvCxnSpPr>
        <p:spPr>
          <a:xfrm rot="-5400000" flipH="1">
            <a:off x="4955150" y="2025825"/>
            <a:ext cx="168000" cy="753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83;p33"/>
          <p:cNvCxnSpPr>
            <a:endCxn id="384" idx="1"/>
          </p:cNvCxnSpPr>
          <p:nvPr/>
        </p:nvCxnSpPr>
        <p:spPr>
          <a:xfrm rot="-5400000" flipH="1">
            <a:off x="4816849" y="2148432"/>
            <a:ext cx="423300" cy="966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85" name="Google Shape;385;p33"/>
          <p:cNvGrpSpPr/>
          <p:nvPr/>
        </p:nvGrpSpPr>
        <p:grpSpPr>
          <a:xfrm>
            <a:off x="2927598" y="1232281"/>
            <a:ext cx="3787648" cy="1267601"/>
            <a:chOff x="2927616" y="1274810"/>
            <a:chExt cx="4861569" cy="1267601"/>
          </a:xfrm>
        </p:grpSpPr>
        <p:sp>
          <p:nvSpPr>
            <p:cNvPr id="386" name="Google Shape;386;p33"/>
            <p:cNvSpPr/>
            <p:nvPr/>
          </p:nvSpPr>
          <p:spPr>
            <a:xfrm>
              <a:off x="2927616" y="1274810"/>
              <a:ext cx="18378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Credit Product Localization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465498" y="1559890"/>
              <a:ext cx="21030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Decision-Making System (DMS) Prototype Building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686186" y="2098504"/>
              <a:ext cx="11277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 Credit Limits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465498" y="1838867"/>
              <a:ext cx="21030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Scoring Model Building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686185" y="2359411"/>
              <a:ext cx="21030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5| DMS Development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74" name="Google Shape;374;p33"/>
          <p:cNvSpPr/>
          <p:nvPr/>
        </p:nvSpPr>
        <p:spPr>
          <a:xfrm>
            <a:off x="4247549" y="12322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4893799" y="1518981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4893799" y="17745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5862424" y="20559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6601199" y="23168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34"/>
          <p:cNvGraphicFramePr/>
          <p:nvPr/>
        </p:nvGraphicFramePr>
        <p:xfrm>
          <a:off x="145322" y="500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01200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0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5" name="Google Shape;395;p34"/>
          <p:cNvGraphicFramePr/>
          <p:nvPr/>
        </p:nvGraphicFramePr>
        <p:xfrm>
          <a:off x="145322" y="260533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 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Card Production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payment system provider (Visa/MasterCard/local)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card manufacturer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Design the card and packaging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Produce cards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the payment system provider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Integrate with the card manufacturer and run card tests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Arrange a card warehouse space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W09 - W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Card Packaging &amp; Logistics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card order and packaging processes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Arrange packaging premises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3| 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Card Delivery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Analyse the local delivery market and adjust our card delivery process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Integrate with the Bank’s services (documents archiving etc.)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Assist in integration with the Bank’s services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a 3rd party delivery service (e.g. post)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– W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26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4|</a:t>
                      </a:r>
                      <a:r>
                        <a:rPr lang="en-US" sz="85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Courier Team Building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Localise our courier communication interface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and agree the organisational structure and staffing of courier team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remuneration system and training  programs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Recruit and train the team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the team structure, remuneration and training  programs</a:t>
                      </a:r>
                      <a:endParaRPr sz="85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On-board personnel</a:t>
                      </a:r>
                      <a:endParaRPr sz="85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5|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Points of Card Issuance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Consider setting up points of cards issuance (in addition to couriers) leveraging the Bank’s branch network / externally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Customise card issuance interfaces 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remuneration system &amp; training  programs for card issuance officers, train the team</a:t>
                      </a:r>
                      <a:endParaRPr sz="85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Agree customer service processes and integrate into the Bank’s branches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W10 - 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6" name="Google Shape;396;p34"/>
          <p:cNvSpPr txBox="1"/>
          <p:nvPr/>
        </p:nvSpPr>
        <p:spPr>
          <a:xfrm>
            <a:off x="920192" y="12458"/>
            <a:ext cx="7292148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Card Production &amp; Distribution</a:t>
            </a:r>
            <a:endParaRPr sz="105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97" name="Google Shape;397;p34"/>
          <p:cNvCxnSpPr>
            <a:stCxn id="398" idx="6"/>
            <a:endCxn id="399" idx="0"/>
          </p:cNvCxnSpPr>
          <p:nvPr/>
        </p:nvCxnSpPr>
        <p:spPr>
          <a:xfrm>
            <a:off x="5506349" y="1309918"/>
            <a:ext cx="836700" cy="1509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0" name="Google Shape;400;p34"/>
          <p:cNvCxnSpPr>
            <a:stCxn id="399" idx="6"/>
            <a:endCxn id="401" idx="0"/>
          </p:cNvCxnSpPr>
          <p:nvPr/>
        </p:nvCxnSpPr>
        <p:spPr>
          <a:xfrm>
            <a:off x="6434524" y="1552181"/>
            <a:ext cx="803100" cy="1416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2" name="Google Shape;402;p34"/>
          <p:cNvCxnSpPr>
            <a:stCxn id="403" idx="1"/>
          </p:cNvCxnSpPr>
          <p:nvPr/>
        </p:nvCxnSpPr>
        <p:spPr>
          <a:xfrm flipH="1">
            <a:off x="2581799" y="1794589"/>
            <a:ext cx="12600" cy="5304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4" name="Google Shape;404;p34"/>
          <p:cNvCxnSpPr>
            <a:stCxn id="405" idx="6"/>
            <a:endCxn id="401" idx="4"/>
          </p:cNvCxnSpPr>
          <p:nvPr/>
        </p:nvCxnSpPr>
        <p:spPr>
          <a:xfrm rot="10800000" flipH="1">
            <a:off x="6909724" y="1876768"/>
            <a:ext cx="327900" cy="1599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34"/>
          <p:cNvCxnSpPr>
            <a:stCxn id="407" idx="6"/>
            <a:endCxn id="408" idx="4"/>
          </p:cNvCxnSpPr>
          <p:nvPr/>
        </p:nvCxnSpPr>
        <p:spPr>
          <a:xfrm rot="10800000" flipH="1">
            <a:off x="6927574" y="1876768"/>
            <a:ext cx="326700" cy="4215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09" name="Google Shape;409;p34"/>
          <p:cNvGrpSpPr/>
          <p:nvPr/>
        </p:nvGrpSpPr>
        <p:grpSpPr>
          <a:xfrm>
            <a:off x="2367547" y="1218433"/>
            <a:ext cx="4886547" cy="1171333"/>
            <a:chOff x="2360081" y="1263052"/>
            <a:chExt cx="5954847" cy="1171333"/>
          </a:xfrm>
        </p:grpSpPr>
        <p:sp>
          <p:nvSpPr>
            <p:cNvPr id="410" name="Google Shape;410;p34"/>
            <p:cNvSpPr/>
            <p:nvPr/>
          </p:nvSpPr>
          <p:spPr>
            <a:xfrm>
              <a:off x="5117459" y="1512040"/>
              <a:ext cx="21003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Card Packaging &amp; Logistics 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2636528" y="1747708"/>
              <a:ext cx="56784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Card Delivery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2360081" y="1263052"/>
              <a:ext cx="37371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Card Production 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4557477" y="1989867"/>
              <a:ext cx="32460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 Courier Team Building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2636528" y="2251385"/>
              <a:ext cx="51939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5| Points of Card Issuance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401" name="Google Shape;401;p34"/>
          <p:cNvSpPr/>
          <p:nvPr/>
        </p:nvSpPr>
        <p:spPr>
          <a:xfrm>
            <a:off x="7146124" y="16937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6744574" y="1951906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6744574" y="22067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6251524" y="1460681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5323349" y="121841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p35"/>
          <p:cNvGraphicFramePr/>
          <p:nvPr/>
        </p:nvGraphicFramePr>
        <p:xfrm>
          <a:off x="136750" y="25850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1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850" u="none" strike="noStrike" cap="none">
                          <a:solidFill>
                            <a:srgbClr val="202124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Physical Set-up</a:t>
                      </a:r>
                      <a:endParaRPr sz="850" u="none" strike="noStrike" cap="none">
                        <a:solidFill>
                          <a:srgbClr val="202124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and agree on the requirements for the Contact Centre (CC) set up (premises, furniture, equipment etc.)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2540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solidFill>
                            <a:srgbClr val="202124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 Bank’s premises / help identifying external premises for the Contact Center, assist with the PPE procurement</a:t>
                      </a:r>
                      <a:endParaRPr sz="850" u="none" strike="noStrike" cap="none">
                        <a:solidFill>
                          <a:srgbClr val="202124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W10 - W12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850" u="none" strike="noStrike" cap="none">
                          <a:solidFill>
                            <a:srgbClr val="202124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Customer Communication Channels</a:t>
                      </a:r>
                      <a:endParaRPr sz="850" u="none" strike="noStrike" cap="none">
                        <a:solidFill>
                          <a:srgbClr val="202124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solidFill>
                            <a:srgbClr val="202124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technical specifications and proposals for telephony</a:t>
                      </a:r>
                      <a:endParaRPr sz="850" u="none" strike="noStrike" cap="none">
                        <a:solidFill>
                          <a:srgbClr val="202124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Set up business flow for telephony communication and a recording system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Set up chat and messenger business flow and module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Set up customer request processes (validation, underwriting, Help Desk, transaction monitoring, etc.)</a:t>
                      </a:r>
                      <a:endParaRPr sz="850" u="none" strike="noStrike" cap="none">
                        <a:solidFill>
                          <a:srgbClr val="202124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2540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solidFill>
                            <a:srgbClr val="202124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Purchase telephony licenses, provide servers and capacities for communication channels and communication recording</a:t>
                      </a:r>
                      <a:endParaRPr sz="850" u="none" strike="noStrike" cap="none">
                        <a:solidFill>
                          <a:srgbClr val="202124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W12 - 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3|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Work Interfaces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work interfaces for the Contact Centre departments (incoming customer queries, sales, soft collection etc.), integrate them OCB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Assist with integration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4|</a:t>
                      </a:r>
                      <a:r>
                        <a:rPr lang="en-US" sz="85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CC Team Building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and agree the organisational structure and staffing of the Contact Centre, recruit the team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remuneration system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5|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Training and Motivational Programs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training, rating and motivation programs, work quality controls</a:t>
                      </a:r>
                      <a:endParaRPr sz="850" u="none" strike="noStrike" cap="non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the programs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6|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Readiness Testing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chat, calls, validation requests, underwriting, monitoring operations, recorded calls, interfaces etc.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20" name="Google Shape;420;p35"/>
          <p:cNvGraphicFramePr/>
          <p:nvPr/>
        </p:nvGraphicFramePr>
        <p:xfrm>
          <a:off x="136750" y="52473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92375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1" name="Google Shape;421;p35"/>
          <p:cNvSpPr txBox="1"/>
          <p:nvPr/>
        </p:nvSpPr>
        <p:spPr>
          <a:xfrm>
            <a:off x="920192" y="12458"/>
            <a:ext cx="7292148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Contact Centre</a:t>
            </a:r>
            <a:endParaRPr sz="105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22" name="Google Shape;422;p35"/>
          <p:cNvGrpSpPr/>
          <p:nvPr/>
        </p:nvGrpSpPr>
        <p:grpSpPr>
          <a:xfrm>
            <a:off x="2627187" y="1217702"/>
            <a:ext cx="5172986" cy="1089902"/>
            <a:chOff x="2627190" y="1217691"/>
            <a:chExt cx="5767629" cy="1089902"/>
          </a:xfrm>
        </p:grpSpPr>
        <p:sp>
          <p:nvSpPr>
            <p:cNvPr id="423" name="Google Shape;423;p35"/>
            <p:cNvSpPr/>
            <p:nvPr/>
          </p:nvSpPr>
          <p:spPr>
            <a:xfrm>
              <a:off x="5117028" y="1217692"/>
              <a:ext cx="1005840" cy="18288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Work Interfaces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3444433" y="1535696"/>
              <a:ext cx="1307592" cy="18288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88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Customer Communication Channels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444433" y="1876642"/>
              <a:ext cx="1307592" cy="18288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 CC Team Building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627190" y="1217691"/>
              <a:ext cx="731520" cy="18288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Physical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Set-Up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5117027" y="2124713"/>
              <a:ext cx="2136701" cy="18288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79125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5| Training and Motivational Programs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627819" y="1673039"/>
              <a:ext cx="17670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6| Readiness Testing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429" name="Google Shape;429;p35"/>
            <p:cNvCxnSpPr>
              <a:stCxn id="430" idx="6"/>
              <a:endCxn id="424" idx="0"/>
            </p:cNvCxnSpPr>
            <p:nvPr/>
          </p:nvCxnSpPr>
          <p:spPr>
            <a:xfrm>
              <a:off x="3485633" y="1309182"/>
              <a:ext cx="612600" cy="2265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1" name="Google Shape;431;p35"/>
            <p:cNvCxnSpPr>
              <a:stCxn id="430" idx="4"/>
              <a:endCxn id="425" idx="2"/>
            </p:cNvCxnSpPr>
            <p:nvPr/>
          </p:nvCxnSpPr>
          <p:spPr>
            <a:xfrm rot="-5400000" flipH="1">
              <a:off x="3411515" y="1372782"/>
              <a:ext cx="658800" cy="714600"/>
            </a:xfrm>
            <a:prstGeom prst="bentConnector5">
              <a:avLst>
                <a:gd name="adj1" fmla="val 36123"/>
                <a:gd name="adj2" fmla="val -28643"/>
                <a:gd name="adj3" fmla="val 136151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2" name="Google Shape;432;p35"/>
            <p:cNvCxnSpPr>
              <a:stCxn id="433" idx="6"/>
              <a:endCxn id="423" idx="1"/>
            </p:cNvCxnSpPr>
            <p:nvPr/>
          </p:nvCxnSpPr>
          <p:spPr>
            <a:xfrm rot="10800000" flipH="1">
              <a:off x="4843170" y="1309257"/>
              <a:ext cx="273900" cy="315900"/>
            </a:xfrm>
            <a:prstGeom prst="bentConnector3">
              <a:avLst>
                <a:gd name="adj1" fmla="val 49992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4" name="Google Shape;434;p35"/>
            <p:cNvCxnSpPr>
              <a:stCxn id="435" idx="6"/>
            </p:cNvCxnSpPr>
            <p:nvPr/>
          </p:nvCxnSpPr>
          <p:spPr>
            <a:xfrm>
              <a:off x="4843170" y="1974232"/>
              <a:ext cx="296100" cy="258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6" name="Google Shape;436;p35"/>
            <p:cNvCxnSpPr>
              <a:stCxn id="423" idx="2"/>
              <a:endCxn id="428" idx="1"/>
            </p:cNvCxnSpPr>
            <p:nvPr/>
          </p:nvCxnSpPr>
          <p:spPr>
            <a:xfrm rot="-5400000" flipH="1">
              <a:off x="5941998" y="1078522"/>
              <a:ext cx="363900" cy="10080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7" name="Google Shape;437;p35"/>
            <p:cNvCxnSpPr>
              <a:stCxn id="427" idx="0"/>
              <a:endCxn id="428" idx="2"/>
            </p:cNvCxnSpPr>
            <p:nvPr/>
          </p:nvCxnSpPr>
          <p:spPr>
            <a:xfrm rot="-5400000">
              <a:off x="6713977" y="1327313"/>
              <a:ext cx="268800" cy="1326000"/>
            </a:xfrm>
            <a:prstGeom prst="bentConnector3">
              <a:avLst>
                <a:gd name="adj1" fmla="val 49977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30" name="Google Shape;430;p35"/>
          <p:cNvSpPr/>
          <p:nvPr/>
        </p:nvSpPr>
        <p:spPr>
          <a:xfrm>
            <a:off x="3214124" y="121769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4431699" y="15336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4431699" y="188274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5738949" y="121769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9" name="Google Shape;439;p35"/>
          <p:cNvSpPr/>
          <p:nvPr/>
        </p:nvSpPr>
        <p:spPr>
          <a:xfrm>
            <a:off x="7708299" y="167114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0" name="Google Shape;440;p35"/>
          <p:cNvSpPr/>
          <p:nvPr/>
        </p:nvSpPr>
        <p:spPr>
          <a:xfrm>
            <a:off x="6663599" y="212459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36"/>
          <p:cNvGraphicFramePr/>
          <p:nvPr/>
        </p:nvGraphicFramePr>
        <p:xfrm>
          <a:off x="165102" y="26599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4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Fraud Detector Rules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Agree list of fraud settings and prepare fraud detector rules: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Fraud rules and detectors (Central Bank, Payment System restrictions)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Processing limits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Card settings (ICC, contactless, ATM 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etc.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 Bank’s inputs for fraud settings and fraud detector rules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W10 -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ACS Page Customi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 design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3DS authentication flow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design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Agree flow with the Bank’s processing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Customise the ACS page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3|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Anti-Fraud System Locali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ation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Customise Anti-fraud expert system for individual fraud rules and limits in line with the local market practice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n/a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700"/>
                        <a:buFont typeface="Calibri"/>
                        <a:buNone/>
                      </a:pPr>
                      <a:r>
                        <a:rPr lang="en-US" sz="9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4|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Anti-Fraud Integration with Processing</a:t>
                      </a:r>
                      <a:endParaRPr sz="90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integration protocol for rules and limits check system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Integrate with the Bank’s processing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5|</a:t>
                      </a: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 for Anti-Fraud System Customi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Integrate and customise our app  for the antifraud decisions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n/a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6|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Testing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Functional testing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Logical testing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W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46" name="Google Shape;446;p36"/>
          <p:cNvGraphicFramePr/>
          <p:nvPr/>
        </p:nvGraphicFramePr>
        <p:xfrm>
          <a:off x="165102" y="5247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09500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" name="Google Shape;447;p36"/>
          <p:cNvSpPr txBox="1"/>
          <p:nvPr/>
        </p:nvSpPr>
        <p:spPr>
          <a:xfrm>
            <a:off x="920192" y="12458"/>
            <a:ext cx="7292148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Anti-fraud</a:t>
            </a:r>
            <a:endParaRPr sz="105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48" name="Google Shape;448;p36"/>
          <p:cNvCxnSpPr>
            <a:stCxn id="449" idx="2"/>
            <a:endCxn id="450" idx="1"/>
          </p:cNvCxnSpPr>
          <p:nvPr/>
        </p:nvCxnSpPr>
        <p:spPr>
          <a:xfrm rot="-5400000" flipH="1">
            <a:off x="3213154" y="1539325"/>
            <a:ext cx="441000" cy="4461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52" idx="6"/>
            <a:endCxn id="453" idx="1"/>
          </p:cNvCxnSpPr>
          <p:nvPr/>
        </p:nvCxnSpPr>
        <p:spPr>
          <a:xfrm>
            <a:off x="4898075" y="1990250"/>
            <a:ext cx="25200" cy="0"/>
          </a:xfrm>
          <a:prstGeom prst="straightConnector1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50" idx="2"/>
            <a:endCxn id="455" idx="1"/>
          </p:cNvCxnSpPr>
          <p:nvPr/>
        </p:nvCxnSpPr>
        <p:spPr>
          <a:xfrm rot="-5400000" flipH="1">
            <a:off x="4461711" y="1848228"/>
            <a:ext cx="227100" cy="6795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57" idx="3"/>
            <a:endCxn id="458" idx="0"/>
          </p:cNvCxnSpPr>
          <p:nvPr/>
        </p:nvCxnSpPr>
        <p:spPr>
          <a:xfrm>
            <a:off x="6519954" y="1696200"/>
            <a:ext cx="844500" cy="5148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60" idx="6"/>
            <a:endCxn id="458" idx="0"/>
          </p:cNvCxnSpPr>
          <p:nvPr/>
        </p:nvCxnSpPr>
        <p:spPr>
          <a:xfrm>
            <a:off x="6580074" y="1990243"/>
            <a:ext cx="784500" cy="2208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62" idx="6"/>
            <a:endCxn id="458" idx="1"/>
          </p:cNvCxnSpPr>
          <p:nvPr/>
        </p:nvCxnSpPr>
        <p:spPr>
          <a:xfrm>
            <a:off x="6839220" y="2302510"/>
            <a:ext cx="70500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63" name="Google Shape;463;p36"/>
          <p:cNvGrpSpPr/>
          <p:nvPr/>
        </p:nvGrpSpPr>
        <p:grpSpPr>
          <a:xfrm>
            <a:off x="2664075" y="1358875"/>
            <a:ext cx="5155079" cy="1035135"/>
            <a:chOff x="2620244" y="1251317"/>
            <a:chExt cx="5701890" cy="1035135"/>
          </a:xfrm>
        </p:grpSpPr>
        <p:sp>
          <p:nvSpPr>
            <p:cNvPr id="450" name="Google Shape;450;p36"/>
            <p:cNvSpPr/>
            <p:nvPr/>
          </p:nvSpPr>
          <p:spPr>
            <a:xfrm>
              <a:off x="3718315" y="1783870"/>
              <a:ext cx="12801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Anti-Fraud System Locali</a:t>
              </a:r>
              <a:r>
                <a:rPr lang="en-US" sz="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</a:t>
              </a: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ation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3718325" y="1491442"/>
              <a:ext cx="3166800" cy="1944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ACS Page Customization 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5119082" y="1791192"/>
              <a:ext cx="17097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 Anti-Fraud Integration with Processing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2620244" y="1251317"/>
              <a:ext cx="12090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Fraud Detector Rules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5110044" y="2102522"/>
              <a:ext cx="20118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5| 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App for Anti-Fraud System Customi</a:t>
              </a:r>
              <a:r>
                <a:rPr lang="en-US" sz="900">
                  <a:latin typeface="Cambria"/>
                  <a:ea typeface="Cambria"/>
                  <a:cs typeface="Cambria"/>
                  <a:sym typeface="Cambria"/>
                </a:rPr>
                <a:t>s</a:t>
              </a:r>
              <a:r>
                <a:rPr lang="en-US" sz="900" b="0" i="0" u="none" strike="noStrike" cap="non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ation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316234" y="2103452"/>
              <a:ext cx="10059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6| Testing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464" name="Google Shape;464;p36"/>
          <p:cNvSpPr/>
          <p:nvPr/>
        </p:nvSpPr>
        <p:spPr>
          <a:xfrm>
            <a:off x="3656699" y="13588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731999" y="189874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6397074" y="160414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6397074" y="189874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651924" y="221099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7718524" y="221099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Google Shape;473;p37"/>
          <p:cNvGraphicFramePr/>
          <p:nvPr/>
        </p:nvGraphicFramePr>
        <p:xfrm>
          <a:off x="151048" y="22072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 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Assess Lead Price</a:t>
                      </a:r>
                      <a:endParaRPr sz="850" b="1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Make a landing page with information about our neobank (the brand will be temporary) and buy some traffic to it to get a rough understanding of the potential lead price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Our further business case discussions may be based on this experiment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n/a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9271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Done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 </a:t>
                      </a:r>
                      <a:r>
                        <a:rPr lang="en-US" sz="85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Partnership with IC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and arrange for partnership with ICI (Visa, MasterCard, JCB)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3| 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Marketing Strategy Development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Engage a marketing agency and conduct a market survey to better understand customer preferences and confirm product features and terms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and approve marketing strategy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Design branding and mascot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W1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4| 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Launch Campaign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launch campaign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Produce video materials featuring the new brand for social media and YouTube, visual materials (banners etc.) for the campaign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Consider engaging an advertising agency for media planning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Set up social network accounts and other marketing channels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5| 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Run Pre-Subscribe Campaign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b="1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Set up the website (wait list subscription, card pre order etc.)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Run pre-subscribe campaign (social media, banners, performance digital marketing). This campaign will be targeted at early adopters; these pre-subscribers will be the first to get a beta invitation upon launch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6| 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Produce Cards and Print Materials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Design card and print materials (stickers, card envelopes, brochures etc.)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a third-party provider and order print materials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card design and print materials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</a:t>
                      </a: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74" name="Google Shape;474;p37"/>
          <p:cNvGraphicFramePr/>
          <p:nvPr/>
        </p:nvGraphicFramePr>
        <p:xfrm>
          <a:off x="151048" y="3408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80875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5" name="Google Shape;475;p37"/>
          <p:cNvSpPr txBox="1"/>
          <p:nvPr/>
        </p:nvSpPr>
        <p:spPr>
          <a:xfrm>
            <a:off x="925817" y="-82377"/>
            <a:ext cx="72921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Marketing</a:t>
            </a:r>
            <a:endParaRPr sz="105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76" name="Google Shape;476;p37"/>
          <p:cNvGrpSpPr/>
          <p:nvPr/>
        </p:nvGrpSpPr>
        <p:grpSpPr>
          <a:xfrm>
            <a:off x="151053" y="1136402"/>
            <a:ext cx="7686658" cy="873190"/>
            <a:chOff x="153930" y="1325987"/>
            <a:chExt cx="8245718" cy="873190"/>
          </a:xfrm>
        </p:grpSpPr>
        <p:sp>
          <p:nvSpPr>
            <p:cNvPr id="477" name="Google Shape;477;p37"/>
            <p:cNvSpPr/>
            <p:nvPr/>
          </p:nvSpPr>
          <p:spPr>
            <a:xfrm>
              <a:off x="5677762" y="1325987"/>
              <a:ext cx="2150209" cy="18288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 Launch Campaign Preparation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2944869" y="1673733"/>
              <a:ext cx="2431052" cy="182708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Marketing Strategy Development 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223678" y="1673733"/>
              <a:ext cx="2175970" cy="182708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5| Run Pre-Subscribe Campaign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53930" y="1673731"/>
              <a:ext cx="1337771" cy="18288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Assess Lead Price 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677762" y="2016297"/>
              <a:ext cx="2184001" cy="18288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6| Design Cards &amp; Print Materials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482" name="Google Shape;482;p37"/>
            <p:cNvCxnSpPr>
              <a:stCxn id="483" idx="6"/>
              <a:endCxn id="478" idx="1"/>
            </p:cNvCxnSpPr>
            <p:nvPr/>
          </p:nvCxnSpPr>
          <p:spPr>
            <a:xfrm>
              <a:off x="1547469" y="1764487"/>
              <a:ext cx="13974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4" name="Google Shape;484;p37"/>
            <p:cNvCxnSpPr>
              <a:stCxn id="477" idx="2"/>
              <a:endCxn id="479" idx="0"/>
            </p:cNvCxnSpPr>
            <p:nvPr/>
          </p:nvCxnSpPr>
          <p:spPr>
            <a:xfrm rot="-5400000" flipH="1">
              <a:off x="6949816" y="1311917"/>
              <a:ext cx="165000" cy="558900"/>
            </a:xfrm>
            <a:prstGeom prst="bentConnector3">
              <a:avLst>
                <a:gd name="adj1" fmla="val 49959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85" name="Google Shape;485;p37"/>
            <p:cNvSpPr/>
            <p:nvPr/>
          </p:nvSpPr>
          <p:spPr>
            <a:xfrm>
              <a:off x="2944868" y="1325987"/>
              <a:ext cx="1850065" cy="18288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Deal for Partnership with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IC</a:t>
              </a:r>
              <a:r>
                <a:rPr lang="en-US" sz="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</a:t>
              </a: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(Visa, MasterCard, JCB)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486" name="Google Shape;486;p37"/>
            <p:cNvCxnSpPr>
              <a:stCxn id="487" idx="6"/>
              <a:endCxn id="479" idx="1"/>
            </p:cNvCxnSpPr>
            <p:nvPr/>
          </p:nvCxnSpPr>
          <p:spPr>
            <a:xfrm>
              <a:off x="5414578" y="1764487"/>
              <a:ext cx="8091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8" name="Google Shape;488;p37"/>
            <p:cNvCxnSpPr>
              <a:stCxn id="481" idx="0"/>
              <a:endCxn id="479" idx="2"/>
            </p:cNvCxnSpPr>
            <p:nvPr/>
          </p:nvCxnSpPr>
          <p:spPr>
            <a:xfrm rot="-5400000">
              <a:off x="6960713" y="1665447"/>
              <a:ext cx="159900" cy="541800"/>
            </a:xfrm>
            <a:prstGeom prst="bentConnector3">
              <a:avLst>
                <a:gd name="adj1" fmla="val 49986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489" name="Google Shape;489;p37"/>
          <p:cNvCxnSpPr>
            <a:endCxn id="490" idx="1"/>
          </p:cNvCxnSpPr>
          <p:nvPr/>
        </p:nvCxnSpPr>
        <p:spPr>
          <a:xfrm>
            <a:off x="4388974" y="1192118"/>
            <a:ext cx="579300" cy="3120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1" name="Google Shape;491;p37"/>
          <p:cNvCxnSpPr>
            <a:endCxn id="477" idx="1"/>
          </p:cNvCxnSpPr>
          <p:nvPr/>
        </p:nvCxnSpPr>
        <p:spPr>
          <a:xfrm rot="-5400000">
            <a:off x="4994969" y="1270142"/>
            <a:ext cx="347700" cy="2631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2" name="Google Shape;492;p37"/>
          <p:cNvCxnSpPr>
            <a:stCxn id="487" idx="6"/>
            <a:endCxn id="481" idx="1"/>
          </p:cNvCxnSpPr>
          <p:nvPr/>
        </p:nvCxnSpPr>
        <p:spPr>
          <a:xfrm rot="-5400000" flipH="1">
            <a:off x="5006369" y="1624152"/>
            <a:ext cx="342600" cy="2454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3" name="Google Shape;493;p37"/>
          <p:cNvSpPr/>
          <p:nvPr/>
        </p:nvSpPr>
        <p:spPr>
          <a:xfrm>
            <a:off x="1256249" y="1477331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37"/>
          <p:cNvSpPr/>
          <p:nvPr/>
        </p:nvSpPr>
        <p:spPr>
          <a:xfrm>
            <a:off x="4388874" y="11280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4941474" y="147731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5" name="Google Shape;495;p37"/>
          <p:cNvSpPr/>
          <p:nvPr/>
        </p:nvSpPr>
        <p:spPr>
          <a:xfrm>
            <a:off x="7227324" y="11280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6" name="Google Shape;496;p37"/>
          <p:cNvSpPr/>
          <p:nvPr/>
        </p:nvSpPr>
        <p:spPr>
          <a:xfrm>
            <a:off x="7756624" y="147731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7227324" y="182659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459252" y="955517"/>
            <a:ext cx="8192430" cy="3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>
                <a:solidFill>
                  <a:schemeClr val="lt1"/>
                </a:solidFill>
              </a:rPr>
              <a:t>This document sets out the pre-launch project roadmap based on our experience in launching and scaling neobanks in other markets. The two parties will refine this plan together based on OCB’s and Vietnamese market specifics.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>
                <a:solidFill>
                  <a:schemeClr val="lt1"/>
                </a:solidFill>
              </a:rPr>
              <a:t>We suggest organising the plan across the following work streams:</a:t>
            </a:r>
            <a:endParaRPr sz="1400">
              <a:solidFill>
                <a:schemeClr val="lt1"/>
              </a:solidFill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400" b="1">
                <a:solidFill>
                  <a:schemeClr val="accent2"/>
                </a:solidFill>
              </a:rPr>
              <a:t>Legal &amp; Governance</a:t>
            </a:r>
            <a:r>
              <a:rPr lang="en-US" sz="1400">
                <a:solidFill>
                  <a:schemeClr val="accent2"/>
                </a:solidFill>
              </a:rPr>
              <a:t>:</a:t>
            </a:r>
            <a:r>
              <a:rPr lang="en-US" sz="1400">
                <a:solidFill>
                  <a:schemeClr val="lt1"/>
                </a:solidFill>
              </a:rPr>
              <a:t> signing the Partnership agreement, setting up the legal structure and governance</a:t>
            </a:r>
            <a:endParaRPr sz="1400">
              <a:solidFill>
                <a:schemeClr val="lt1"/>
              </a:solidFill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400" b="1">
                <a:solidFill>
                  <a:schemeClr val="accent6"/>
                </a:solidFill>
              </a:rPr>
              <a:t>Human Resources:</a:t>
            </a:r>
            <a:r>
              <a:rPr lang="en-US" sz="1400" b="1">
                <a:solidFill>
                  <a:schemeClr val="lt1"/>
                </a:solidFill>
              </a:rPr>
              <a:t> </a:t>
            </a:r>
            <a:r>
              <a:rPr lang="en-US" sz="1400">
                <a:solidFill>
                  <a:schemeClr val="lt1"/>
                </a:solidFill>
              </a:rPr>
              <a:t>assembling the project team</a:t>
            </a:r>
            <a:endParaRPr sz="1400">
              <a:solidFill>
                <a:schemeClr val="lt1"/>
              </a:solidFill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400" b="1">
                <a:solidFill>
                  <a:srgbClr val="AE77D7"/>
                </a:solidFill>
              </a:rPr>
              <a:t>Product &amp; IT: </a:t>
            </a:r>
            <a:r>
              <a:rPr lang="en-US" sz="1400">
                <a:solidFill>
                  <a:schemeClr val="lt1"/>
                </a:solidFill>
              </a:rPr>
              <a:t>localising and customising the product/services and the app for the Vietnamese market, integrating with the OCB’s infrastructure / 3rd party vendors</a:t>
            </a:r>
            <a:endParaRPr sz="1400">
              <a:solidFill>
                <a:schemeClr val="lt1"/>
              </a:solidFill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400" b="1">
                <a:solidFill>
                  <a:srgbClr val="9CC2E5"/>
                </a:solidFill>
              </a:rPr>
              <a:t>Marketing:</a:t>
            </a:r>
            <a:r>
              <a:rPr lang="en-US" sz="1400">
                <a:solidFill>
                  <a:schemeClr val="lt1"/>
                </a:solidFill>
              </a:rPr>
              <a:t> developing marketing strategy and preparing the launch campaign and materials</a:t>
            </a:r>
            <a:endParaRPr sz="1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>
                <a:solidFill>
                  <a:schemeClr val="lt1"/>
                </a:solidFill>
              </a:rPr>
              <a:t>Proposed actions by party and indicative timeline for each the workstreams are discussed on the following pages.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>
                <a:solidFill>
                  <a:schemeClr val="lt1"/>
                </a:solidFill>
              </a:rPr>
              <a:t>We estimate that it will take us 4-5 months to execute the pre-launch roadmap and go live with the Neobank project.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738717" y="324550"/>
            <a:ext cx="76335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-US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ummary</a:t>
            </a:r>
            <a:endParaRPr sz="110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1199627" y="463760"/>
            <a:ext cx="99690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Human Resources</a:t>
            </a:r>
            <a:endParaRPr sz="7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118600" y="469209"/>
            <a:ext cx="9969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Legal &amp; Governance</a:t>
            </a:r>
            <a:endParaRPr sz="7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2280654" y="463760"/>
            <a:ext cx="996900" cy="182880"/>
          </a:xfrm>
          <a:prstGeom prst="rect">
            <a:avLst/>
          </a:prstGeom>
          <a:solidFill>
            <a:srgbClr val="AE77D7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Product &amp; IT</a:t>
            </a:r>
            <a:endParaRPr sz="7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3361788" y="463760"/>
            <a:ext cx="996900" cy="18288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Marketing</a:t>
            </a:r>
            <a:endParaRPr sz="7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54797" y="35584"/>
            <a:ext cx="7982100" cy="36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imeline</a:t>
            </a:r>
            <a:endParaRPr sz="240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124903" y="72547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87925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0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</a:t>
                      </a: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Aug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" name="Google Shape;175;p26"/>
          <p:cNvGrpSpPr/>
          <p:nvPr/>
        </p:nvGrpSpPr>
        <p:grpSpPr>
          <a:xfrm>
            <a:off x="118600" y="1363599"/>
            <a:ext cx="6545171" cy="1001256"/>
            <a:chOff x="118747" y="1307461"/>
            <a:chExt cx="6545171" cy="1001256"/>
          </a:xfrm>
        </p:grpSpPr>
        <p:grpSp>
          <p:nvGrpSpPr>
            <p:cNvPr id="176" name="Google Shape;176;p26"/>
            <p:cNvGrpSpPr/>
            <p:nvPr/>
          </p:nvGrpSpPr>
          <p:grpSpPr>
            <a:xfrm>
              <a:off x="118747" y="1307461"/>
              <a:ext cx="6545171" cy="1001238"/>
              <a:chOff x="118747" y="1315145"/>
              <a:chExt cx="6545171" cy="1001238"/>
            </a:xfrm>
          </p:grpSpPr>
          <p:cxnSp>
            <p:nvCxnSpPr>
              <p:cNvPr id="177" name="Google Shape;177;p26"/>
              <p:cNvCxnSpPr>
                <a:stCxn id="178" idx="4"/>
                <a:endCxn id="179" idx="1"/>
              </p:cNvCxnSpPr>
              <p:nvPr/>
            </p:nvCxnSpPr>
            <p:spPr>
              <a:xfrm rot="-5400000" flipH="1">
                <a:off x="3050570" y="733409"/>
                <a:ext cx="715500" cy="2265000"/>
              </a:xfrm>
              <a:prstGeom prst="bentConnector2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80" name="Google Shape;180;p26"/>
              <p:cNvSpPr/>
              <p:nvPr/>
            </p:nvSpPr>
            <p:spPr>
              <a:xfrm>
                <a:off x="118747" y="1323885"/>
                <a:ext cx="731520" cy="182880"/>
              </a:xfrm>
              <a:prstGeom prst="homePlat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1| MOU</a:t>
                </a: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1133039" y="1330576"/>
                <a:ext cx="1188720" cy="182880"/>
              </a:xfrm>
              <a:prstGeom prst="homePlat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2| Confirmatory DD</a:t>
                </a: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2616347" y="1327093"/>
                <a:ext cx="2476884" cy="183275"/>
              </a:xfrm>
              <a:prstGeom prst="homePlate">
                <a:avLst>
                  <a:gd name="adj" fmla="val 7240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4| SA Negotiations &amp; Signing</a:t>
                </a: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2616346" y="1844818"/>
                <a:ext cx="2469300" cy="183000"/>
              </a:xfrm>
              <a:prstGeom prst="homePlate">
                <a:avLst>
                  <a:gd name="adj" fmla="val 6960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5| FF VN Incorporation</a:t>
                </a: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2611747" y="2133384"/>
                <a:ext cx="1527600" cy="183000"/>
              </a:xfrm>
              <a:prstGeom prst="homePlate">
                <a:avLst>
                  <a:gd name="adj" fmla="val 6960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6</a:t>
                </a:r>
                <a:r>
                  <a:rPr lang="en-US" sz="8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| Business Plan Finalisation</a:t>
                </a:r>
                <a:endParaRPr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85" name="Google Shape;185;p26"/>
              <p:cNvCxnSpPr/>
              <p:nvPr/>
            </p:nvCxnSpPr>
            <p:spPr>
              <a:xfrm>
                <a:off x="850267" y="1401339"/>
                <a:ext cx="282772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6" name="Google Shape;186;p26"/>
              <p:cNvCxnSpPr>
                <a:stCxn id="187" idx="4"/>
                <a:endCxn id="188" idx="1"/>
              </p:cNvCxnSpPr>
              <p:nvPr/>
            </p:nvCxnSpPr>
            <p:spPr>
              <a:xfrm rot="-5400000" flipH="1">
                <a:off x="1106466" y="1278875"/>
                <a:ext cx="179400" cy="617700"/>
              </a:xfrm>
              <a:prstGeom prst="bentConnector2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9" name="Google Shape;189;p26"/>
              <p:cNvCxnSpPr>
                <a:stCxn id="178" idx="4"/>
                <a:endCxn id="183" idx="1"/>
              </p:cNvCxnSpPr>
              <p:nvPr/>
            </p:nvCxnSpPr>
            <p:spPr>
              <a:xfrm rot="-5400000" flipH="1">
                <a:off x="2232020" y="1551959"/>
                <a:ext cx="428100" cy="340500"/>
              </a:xfrm>
              <a:prstGeom prst="bentConnector2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88" name="Google Shape;188;p26"/>
              <p:cNvSpPr/>
              <p:nvPr/>
            </p:nvSpPr>
            <p:spPr>
              <a:xfrm>
                <a:off x="1505097" y="1587696"/>
                <a:ext cx="1919100" cy="179700"/>
              </a:xfrm>
              <a:prstGeom prst="homePlate">
                <a:avLst>
                  <a:gd name="adj" fmla="val 6960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0" rIns="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3| </a:t>
                </a:r>
                <a:r>
                  <a:rPr lang="en-US" sz="8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Governance </a:t>
                </a:r>
                <a:r>
                  <a:rPr lang="en-US" sz="8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Setup</a:t>
                </a: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3241186" y="1584377"/>
                <a:ext cx="183000" cy="183000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795876" y="1315145"/>
                <a:ext cx="182880" cy="182880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1" name="Google Shape;191;p26"/>
              <p:cNvCxnSpPr>
                <a:stCxn id="178" idx="6"/>
                <a:endCxn id="182" idx="1"/>
              </p:cNvCxnSpPr>
              <p:nvPr/>
            </p:nvCxnSpPr>
            <p:spPr>
              <a:xfrm>
                <a:off x="2367260" y="1416719"/>
                <a:ext cx="249000" cy="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79" name="Google Shape;179;p26"/>
              <p:cNvSpPr/>
              <p:nvPr/>
            </p:nvSpPr>
            <p:spPr>
              <a:xfrm>
                <a:off x="4540818" y="2132200"/>
                <a:ext cx="2123100" cy="183000"/>
              </a:xfrm>
              <a:prstGeom prst="homePlate">
                <a:avLst>
                  <a:gd name="adj" fmla="val 6960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7</a:t>
                </a:r>
                <a:r>
                  <a:rPr lang="en-US" sz="8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| Project Financing   </a:t>
                </a:r>
                <a:endParaRPr/>
              </a:p>
            </p:txBody>
          </p:sp>
        </p:grpSp>
        <p:sp>
          <p:nvSpPr>
            <p:cNvPr id="178" name="Google Shape;178;p26"/>
            <p:cNvSpPr/>
            <p:nvPr/>
          </p:nvSpPr>
          <p:spPr>
            <a:xfrm>
              <a:off x="2184380" y="1317595"/>
              <a:ext cx="182880" cy="18288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890851" y="1322884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976864" y="2125706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479939" y="2125717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902726" y="1834625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6"/>
          <p:cNvGrpSpPr/>
          <p:nvPr/>
        </p:nvGrpSpPr>
        <p:grpSpPr>
          <a:xfrm>
            <a:off x="2616200" y="2476353"/>
            <a:ext cx="3662300" cy="361507"/>
            <a:chOff x="2333450" y="2883680"/>
            <a:chExt cx="3662300" cy="361507"/>
          </a:xfrm>
        </p:grpSpPr>
        <p:sp>
          <p:nvSpPr>
            <p:cNvPr id="197" name="Google Shape;197;p26"/>
            <p:cNvSpPr/>
            <p:nvPr/>
          </p:nvSpPr>
          <p:spPr>
            <a:xfrm>
              <a:off x="2333450" y="2887577"/>
              <a:ext cx="1310100" cy="175200"/>
            </a:xfrm>
            <a:prstGeom prst="homePlate">
              <a:avLst>
                <a:gd name="adj" fmla="val 72409"/>
              </a:avLst>
            </a:prstGeom>
            <a:solidFill>
              <a:srgbClr val="70AD47"/>
            </a:solidFill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Project team set-up</a:t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738850" y="3061727"/>
              <a:ext cx="2256900" cy="183000"/>
            </a:xfrm>
            <a:prstGeom prst="homePlate">
              <a:avLst>
                <a:gd name="adj" fmla="val 72409"/>
              </a:avLst>
            </a:prstGeom>
            <a:solidFill>
              <a:srgbClr val="70AD47"/>
            </a:solidFill>
            <a:ln>
              <a:noFill/>
            </a:ln>
          </p:spPr>
          <p:txBody>
            <a:bodyPr spcFirstLastPara="1" wrap="square" lIns="0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Recruitment and training of local staff</a:t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5806239" y="3062187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00" name="Google Shape;200;p26"/>
            <p:cNvCxnSpPr>
              <a:stCxn id="201" idx="6"/>
              <a:endCxn id="198" idx="1"/>
            </p:cNvCxnSpPr>
            <p:nvPr/>
          </p:nvCxnSpPr>
          <p:spPr>
            <a:xfrm>
              <a:off x="3669008" y="2975180"/>
              <a:ext cx="69900" cy="177900"/>
            </a:xfrm>
            <a:prstGeom prst="bentConnector3">
              <a:avLst>
                <a:gd name="adj1" fmla="val 49958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1" name="Google Shape;201;p26"/>
            <p:cNvSpPr/>
            <p:nvPr/>
          </p:nvSpPr>
          <p:spPr>
            <a:xfrm>
              <a:off x="3486008" y="2883680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202" name="Google Shape;202;p26"/>
          <p:cNvGrpSpPr/>
          <p:nvPr/>
        </p:nvGrpSpPr>
        <p:grpSpPr>
          <a:xfrm>
            <a:off x="2321612" y="2943045"/>
            <a:ext cx="5572939" cy="1032508"/>
            <a:chOff x="2338463" y="2830568"/>
            <a:chExt cx="5572939" cy="1032508"/>
          </a:xfrm>
        </p:grpSpPr>
        <p:sp>
          <p:nvSpPr>
            <p:cNvPr id="203" name="Google Shape;203;p26"/>
            <p:cNvSpPr/>
            <p:nvPr/>
          </p:nvSpPr>
          <p:spPr>
            <a:xfrm>
              <a:off x="2338463" y="3104788"/>
              <a:ext cx="726588" cy="182337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IT Audit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457401" y="3102848"/>
              <a:ext cx="33156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Back-end Adaptation 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457351" y="2839298"/>
              <a:ext cx="33321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App UI &amp; Products / Services Customisation </a:t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767222" y="3680196"/>
              <a:ext cx="1097280" cy="18288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5| Test &amp; Publish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457401" y="3395198"/>
              <a:ext cx="33156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 Integration with OCB / 3rd Party Vendors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08" name="Google Shape;208;p26"/>
            <p:cNvCxnSpPr>
              <a:stCxn id="209" idx="6"/>
              <a:endCxn id="204" idx="1"/>
            </p:cNvCxnSpPr>
            <p:nvPr/>
          </p:nvCxnSpPr>
          <p:spPr>
            <a:xfrm rot="10800000" flipH="1">
              <a:off x="3200548" y="3194258"/>
              <a:ext cx="256800" cy="1200"/>
            </a:xfrm>
            <a:prstGeom prst="bentConnector3">
              <a:avLst>
                <a:gd name="adj1" fmla="val 50010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0" name="Google Shape;210;p26"/>
            <p:cNvCxnSpPr>
              <a:stCxn id="209" idx="4"/>
              <a:endCxn id="207" idx="1"/>
            </p:cNvCxnSpPr>
            <p:nvPr/>
          </p:nvCxnSpPr>
          <p:spPr>
            <a:xfrm rot="-5400000" flipH="1">
              <a:off x="3183358" y="3212648"/>
              <a:ext cx="199800" cy="3483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1" name="Google Shape;211;p26"/>
            <p:cNvCxnSpPr>
              <a:stCxn id="209" idx="0"/>
              <a:endCxn id="205" idx="1"/>
            </p:cNvCxnSpPr>
            <p:nvPr/>
          </p:nvCxnSpPr>
          <p:spPr>
            <a:xfrm rot="-5400000">
              <a:off x="3196708" y="2843318"/>
              <a:ext cx="173100" cy="3483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9" name="Google Shape;209;p26"/>
            <p:cNvSpPr/>
            <p:nvPr/>
          </p:nvSpPr>
          <p:spPr>
            <a:xfrm>
              <a:off x="3017668" y="3104018"/>
              <a:ext cx="182880" cy="18288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68578" y="2830568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668588" y="3107214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668580" y="3391519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728522" y="3680196"/>
              <a:ext cx="182880" cy="18288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16" name="Google Shape;216;p26"/>
            <p:cNvCxnSpPr>
              <a:stCxn id="212" idx="6"/>
              <a:endCxn id="206" idx="0"/>
            </p:cNvCxnSpPr>
            <p:nvPr/>
          </p:nvCxnSpPr>
          <p:spPr>
            <a:xfrm>
              <a:off x="6851578" y="2922068"/>
              <a:ext cx="464400" cy="7581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7" name="Google Shape;217;p26"/>
            <p:cNvCxnSpPr>
              <a:stCxn id="213" idx="6"/>
              <a:endCxn id="206" idx="0"/>
            </p:cNvCxnSpPr>
            <p:nvPr/>
          </p:nvCxnSpPr>
          <p:spPr>
            <a:xfrm>
              <a:off x="6851588" y="3198714"/>
              <a:ext cx="464400" cy="4815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8" name="Google Shape;218;p26"/>
            <p:cNvCxnSpPr>
              <a:stCxn id="214" idx="6"/>
              <a:endCxn id="206" idx="0"/>
            </p:cNvCxnSpPr>
            <p:nvPr/>
          </p:nvCxnSpPr>
          <p:spPr>
            <a:xfrm>
              <a:off x="6851580" y="3483019"/>
              <a:ext cx="464400" cy="1971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19" name="Google Shape;219;p26"/>
          <p:cNvCxnSpPr>
            <a:stCxn id="190" idx="6"/>
            <a:endCxn id="182" idx="2"/>
          </p:cNvCxnSpPr>
          <p:nvPr/>
        </p:nvCxnSpPr>
        <p:spPr>
          <a:xfrm rot="10800000" flipH="1">
            <a:off x="3424039" y="1558731"/>
            <a:ext cx="364200" cy="1656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26"/>
          <p:cNvCxnSpPr>
            <a:endCxn id="221" idx="0"/>
          </p:cNvCxnSpPr>
          <p:nvPr/>
        </p:nvCxnSpPr>
        <p:spPr>
          <a:xfrm>
            <a:off x="4519228" y="4223400"/>
            <a:ext cx="260700" cy="2364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26"/>
          <p:cNvCxnSpPr>
            <a:stCxn id="221" idx="7"/>
          </p:cNvCxnSpPr>
          <p:nvPr/>
        </p:nvCxnSpPr>
        <p:spPr>
          <a:xfrm rot="-5400000">
            <a:off x="4833978" y="4205950"/>
            <a:ext cx="291300" cy="270000"/>
          </a:xfrm>
          <a:prstGeom prst="bentConnector3">
            <a:avLst>
              <a:gd name="adj1" fmla="val 100017"/>
            </a:avLst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26"/>
          <p:cNvCxnSpPr>
            <a:stCxn id="221" idx="5"/>
            <a:endCxn id="224" idx="1"/>
          </p:cNvCxnSpPr>
          <p:nvPr/>
        </p:nvCxnSpPr>
        <p:spPr>
          <a:xfrm rot="-5400000" flipH="1">
            <a:off x="4833528" y="4627100"/>
            <a:ext cx="278100" cy="2559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25" name="Google Shape;225;p26"/>
          <p:cNvGrpSpPr/>
          <p:nvPr/>
        </p:nvGrpSpPr>
        <p:grpSpPr>
          <a:xfrm>
            <a:off x="118600" y="4103909"/>
            <a:ext cx="7767488" cy="886527"/>
            <a:chOff x="153930" y="1317670"/>
            <a:chExt cx="7767488" cy="886527"/>
          </a:xfrm>
        </p:grpSpPr>
        <p:sp>
          <p:nvSpPr>
            <p:cNvPr id="226" name="Google Shape;226;p26"/>
            <p:cNvSpPr/>
            <p:nvPr/>
          </p:nvSpPr>
          <p:spPr>
            <a:xfrm>
              <a:off x="5137980" y="1325986"/>
              <a:ext cx="2175900" cy="1830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 Launch Campaign Preparation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2944869" y="1673733"/>
              <a:ext cx="1850100" cy="1827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Marketing Strategy Development 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91775" y="1673733"/>
              <a:ext cx="2175900" cy="1827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5| Run Pre-Subscribe Campaign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53930" y="1673736"/>
              <a:ext cx="1111500" cy="1827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Assess Lead Price 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135855" y="2016286"/>
              <a:ext cx="2175900" cy="1830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6| Design Cards &amp; Print Materials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135952" y="1673731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7192478" y="1317670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192490" y="2021197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7738418" y="1673561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34" name="Google Shape;234;p26"/>
            <p:cNvCxnSpPr>
              <a:stCxn id="230" idx="6"/>
              <a:endCxn id="227" idx="1"/>
            </p:cNvCxnSpPr>
            <p:nvPr/>
          </p:nvCxnSpPr>
          <p:spPr>
            <a:xfrm>
              <a:off x="1318952" y="1765231"/>
              <a:ext cx="1626000" cy="600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5" name="Google Shape;235;p26"/>
            <p:cNvCxnSpPr>
              <a:stCxn id="226" idx="2"/>
              <a:endCxn id="228" idx="0"/>
            </p:cNvCxnSpPr>
            <p:nvPr/>
          </p:nvCxnSpPr>
          <p:spPr>
            <a:xfrm rot="-5400000" flipH="1">
              <a:off x="6420480" y="1314436"/>
              <a:ext cx="164700" cy="553800"/>
            </a:xfrm>
            <a:prstGeom prst="bentConnector3">
              <a:avLst>
                <a:gd name="adj1" fmla="val 50014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6" name="Google Shape;236;p26"/>
            <p:cNvSpPr/>
            <p:nvPr/>
          </p:nvSpPr>
          <p:spPr>
            <a:xfrm>
              <a:off x="2944880" y="1325986"/>
              <a:ext cx="1530000" cy="1830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Partnership with </a:t>
              </a:r>
              <a:endParaRPr/>
            </a:p>
            <a:p>
              <a:pPr marL="0" marR="0" lvl="0" indent="0" algn="l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ICS (Visa, MasterCard, JCB)</a:t>
              </a:r>
              <a:endParaRPr sz="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391190" y="1340025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38" name="Google Shape;238;p26"/>
            <p:cNvCxnSpPr>
              <a:stCxn id="221" idx="6"/>
              <a:endCxn id="228" idx="1"/>
            </p:cNvCxnSpPr>
            <p:nvPr/>
          </p:nvCxnSpPr>
          <p:spPr>
            <a:xfrm>
              <a:off x="4906758" y="1765061"/>
              <a:ext cx="785100" cy="600"/>
            </a:xfrm>
            <a:prstGeom prst="bentConnector3">
              <a:avLst>
                <a:gd name="adj1" fmla="val 54500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9" name="Google Shape;239;p26"/>
            <p:cNvCxnSpPr>
              <a:stCxn id="224" idx="0"/>
              <a:endCxn id="228" idx="2"/>
            </p:cNvCxnSpPr>
            <p:nvPr/>
          </p:nvCxnSpPr>
          <p:spPr>
            <a:xfrm rot="-5400000">
              <a:off x="6421805" y="1658386"/>
              <a:ext cx="159900" cy="555900"/>
            </a:xfrm>
            <a:prstGeom prst="bentConnector3">
              <a:avLst>
                <a:gd name="adj1" fmla="val 49985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1" name="Google Shape;221;p26"/>
            <p:cNvSpPr/>
            <p:nvPr/>
          </p:nvSpPr>
          <p:spPr>
            <a:xfrm>
              <a:off x="4723758" y="1673561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0" y="-29719"/>
            <a:ext cx="9015328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lang="en-US" sz="20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egal</a:t>
            </a:r>
            <a:r>
              <a:rPr lang="en-US" sz="20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&amp; G</a:t>
            </a:r>
            <a:r>
              <a:rPr lang="en-US" sz="20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overnance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45" name="Google Shape;245;p27"/>
          <p:cNvGraphicFramePr/>
          <p:nvPr/>
        </p:nvGraphicFramePr>
        <p:xfrm>
          <a:off x="152980" y="42736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9100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37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</a:t>
                      </a: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Aug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6" name="Google Shape;246;p27"/>
          <p:cNvGraphicFramePr/>
          <p:nvPr/>
        </p:nvGraphicFramePr>
        <p:xfrm>
          <a:off x="150497" y="22977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48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 MOU Signing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the MOU outlining key terms of the partnership (operational set-up, role and responsibilities by partner, investment and return split etc)</a:t>
                      </a:r>
                      <a:endParaRPr sz="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Agree and sign the MOU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Done</a:t>
                      </a:r>
                      <a:endParaRPr sz="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 Confirmatory DD Process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Responses and clarifications to the OCB DD Checklist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Confirm the completion of the legal due diligence</a:t>
                      </a:r>
                      <a:endParaRPr/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Done</a:t>
                      </a:r>
                      <a:endParaRPr sz="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3| Governance Setup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principles of management reporting of the project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Agree the Steering Committee composition, governance and oversight responsibilities</a:t>
                      </a:r>
                      <a:endParaRPr sz="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W6 - W10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4| SA Negotiations &amp; Signing</a:t>
                      </a:r>
                      <a:endParaRPr/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 draft Service Contract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Discuss and agree on the execution version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 corporate approvals for the Service Contract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Signing the Service Contract after incorporation of FF VN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Review the draft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Discuss and agree on the execution version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 corporate approvals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Signing the Service Contract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W10 - W18</a:t>
                      </a:r>
                      <a:endParaRPr sz="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5| FF VN Incorporation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FFUK corporate approvals (done)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Vietnamese authorities' approvals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Incorporation</a:t>
                      </a:r>
                      <a:endParaRPr/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W10 - W18</a:t>
                      </a:r>
                      <a:endParaRPr/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6| 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Business Plan Finalisation</a:t>
                      </a:r>
                      <a:endParaRPr/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Finalize the 5-year business plan and Year 1 budget based on the refined inputs from marketing, product, IT &amp; Operation workstreams</a:t>
                      </a:r>
                      <a:endParaRPr/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W14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7| </a:t>
                      </a:r>
                      <a:r>
                        <a:rPr lang="en-US" sz="85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Project Financing</a:t>
                      </a:r>
                      <a:endParaRPr sz="85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 UK receives approval of the transfer from the servicing bank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 VN registers the loan agreement with SBV (in case of debt financing)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 UK transfers funds to FF VN to finance local Opex &amp; Capex (c.$2m to cover pre-launch and first 3 months of operations)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 UK or FF VN places the guarantee deposit ($3m initially)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r>
                        <a:rPr lang="en-US" sz="8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W24</a:t>
                      </a:r>
                      <a:endParaRPr sz="8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18300" marB="18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47" name="Google Shape;247;p27"/>
          <p:cNvCxnSpPr>
            <a:stCxn id="248" idx="5"/>
          </p:cNvCxnSpPr>
          <p:nvPr/>
        </p:nvCxnSpPr>
        <p:spPr>
          <a:xfrm rot="10800000" flipH="1">
            <a:off x="3450703" y="1422462"/>
            <a:ext cx="342300" cy="190200"/>
          </a:xfrm>
          <a:prstGeom prst="bentConnector3">
            <a:avLst>
              <a:gd name="adj1" fmla="val 99992"/>
            </a:avLst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49" name="Google Shape;249;p27"/>
          <p:cNvGrpSpPr/>
          <p:nvPr/>
        </p:nvGrpSpPr>
        <p:grpSpPr>
          <a:xfrm>
            <a:off x="150497" y="1183955"/>
            <a:ext cx="6707242" cy="996370"/>
            <a:chOff x="118747" y="1307461"/>
            <a:chExt cx="6707242" cy="996370"/>
          </a:xfrm>
        </p:grpSpPr>
        <p:grpSp>
          <p:nvGrpSpPr>
            <p:cNvPr id="250" name="Google Shape;250;p27"/>
            <p:cNvGrpSpPr/>
            <p:nvPr/>
          </p:nvGrpSpPr>
          <p:grpSpPr>
            <a:xfrm>
              <a:off x="118747" y="1307461"/>
              <a:ext cx="6690076" cy="996370"/>
              <a:chOff x="118747" y="1315145"/>
              <a:chExt cx="6690076" cy="996370"/>
            </a:xfrm>
          </p:grpSpPr>
          <p:cxnSp>
            <p:nvCxnSpPr>
              <p:cNvPr id="251" name="Google Shape;251;p27"/>
              <p:cNvCxnSpPr>
                <a:stCxn id="252" idx="4"/>
                <a:endCxn id="253" idx="1"/>
              </p:cNvCxnSpPr>
              <p:nvPr/>
            </p:nvCxnSpPr>
            <p:spPr>
              <a:xfrm rot="-5400000" flipH="1">
                <a:off x="3061741" y="729442"/>
                <a:ext cx="693900" cy="2266800"/>
              </a:xfrm>
              <a:prstGeom prst="bentConnector2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4" name="Google Shape;254;p27"/>
              <p:cNvSpPr/>
              <p:nvPr/>
            </p:nvSpPr>
            <p:spPr>
              <a:xfrm>
                <a:off x="118747" y="1323885"/>
                <a:ext cx="731400" cy="183000"/>
              </a:xfrm>
              <a:prstGeom prst="homePlat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1| </a:t>
                </a:r>
                <a:r>
                  <a:rPr lang="en-US" sz="9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MOU</a:t>
                </a:r>
                <a:endParaRPr sz="10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1133039" y="1330576"/>
                <a:ext cx="1188600" cy="183000"/>
              </a:xfrm>
              <a:prstGeom prst="homePlat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90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2|</a:t>
                </a:r>
                <a:r>
                  <a:rPr lang="en-US" sz="900" b="1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9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Confirmatory</a:t>
                </a:r>
                <a:r>
                  <a:rPr lang="en-US" sz="900" b="1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9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DD</a:t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2616199" y="1327094"/>
                <a:ext cx="2477100" cy="186300"/>
              </a:xfrm>
              <a:prstGeom prst="homePlate">
                <a:avLst>
                  <a:gd name="adj" fmla="val 7240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4|</a:t>
                </a:r>
                <a:r>
                  <a:rPr lang="en-US" sz="900" b="1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90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SA </a:t>
                </a:r>
                <a:r>
                  <a:rPr lang="en-US" sz="9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Negotiations &amp; Signing</a:t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2616198" y="1844818"/>
                <a:ext cx="2469300" cy="180300"/>
              </a:xfrm>
              <a:prstGeom prst="homePlate">
                <a:avLst>
                  <a:gd name="adj" fmla="val 6960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5|</a:t>
                </a:r>
                <a:r>
                  <a:rPr lang="en-US" sz="900" b="1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9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FF VN Incorporation</a:t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590000" y="2128515"/>
                <a:ext cx="1528500" cy="183000"/>
              </a:xfrm>
              <a:prstGeom prst="homePlate">
                <a:avLst>
                  <a:gd name="adj" fmla="val 6960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6</a:t>
                </a:r>
                <a:r>
                  <a:rPr lang="en-US" sz="90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|</a:t>
                </a:r>
                <a:r>
                  <a:rPr lang="en-US" sz="900" b="1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9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Business Plan Finalization</a:t>
                </a:r>
                <a:endParaRPr/>
              </a:p>
            </p:txBody>
          </p:sp>
          <p:cxnSp>
            <p:nvCxnSpPr>
              <p:cNvPr id="259" name="Google Shape;259;p27"/>
              <p:cNvCxnSpPr/>
              <p:nvPr/>
            </p:nvCxnSpPr>
            <p:spPr>
              <a:xfrm>
                <a:off x="850267" y="1401339"/>
                <a:ext cx="2829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60" name="Google Shape;260;p27"/>
              <p:cNvCxnSpPr>
                <a:stCxn id="261" idx="4"/>
                <a:endCxn id="262" idx="1"/>
              </p:cNvCxnSpPr>
              <p:nvPr/>
            </p:nvCxnSpPr>
            <p:spPr>
              <a:xfrm rot="-5400000" flipH="1">
                <a:off x="1103226" y="1282295"/>
                <a:ext cx="179400" cy="611100"/>
              </a:xfrm>
              <a:prstGeom prst="bentConnector2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63" name="Google Shape;263;p27"/>
              <p:cNvCxnSpPr>
                <a:stCxn id="252" idx="4"/>
                <a:endCxn id="257" idx="1"/>
              </p:cNvCxnSpPr>
              <p:nvPr/>
            </p:nvCxnSpPr>
            <p:spPr>
              <a:xfrm rot="-5400000" flipH="1">
                <a:off x="2236141" y="1555042"/>
                <a:ext cx="419100" cy="340800"/>
              </a:xfrm>
              <a:prstGeom prst="bentConnector2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62" name="Google Shape;262;p27"/>
              <p:cNvSpPr/>
              <p:nvPr/>
            </p:nvSpPr>
            <p:spPr>
              <a:xfrm>
                <a:off x="1498600" y="1587690"/>
                <a:ext cx="1938300" cy="179700"/>
              </a:xfrm>
              <a:prstGeom prst="homePlate">
                <a:avLst>
                  <a:gd name="adj" fmla="val 6960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0" rIns="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8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3|</a:t>
                </a:r>
                <a:r>
                  <a:rPr lang="en-US" sz="900" b="1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900" b="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Governance Set-up</a:t>
                </a: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3262753" y="1587652"/>
                <a:ext cx="183000" cy="183000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795876" y="1315145"/>
                <a:ext cx="183000" cy="183000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5" name="Google Shape;265;p27"/>
              <p:cNvCxnSpPr>
                <a:stCxn id="252" idx="6"/>
                <a:endCxn id="256" idx="1"/>
              </p:cNvCxnSpPr>
              <p:nvPr/>
            </p:nvCxnSpPr>
            <p:spPr>
              <a:xfrm rot="10800000" flipH="1">
                <a:off x="2366791" y="1420192"/>
                <a:ext cx="249300" cy="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E6EC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3" name="Google Shape;253;p27"/>
              <p:cNvSpPr/>
              <p:nvPr/>
            </p:nvSpPr>
            <p:spPr>
              <a:xfrm>
                <a:off x="4542023" y="2118165"/>
                <a:ext cx="2266800" cy="183000"/>
              </a:xfrm>
              <a:prstGeom prst="homePlate">
                <a:avLst>
                  <a:gd name="adj" fmla="val 6960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1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7</a:t>
                </a:r>
                <a:r>
                  <a:rPr lang="en-US" sz="900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|</a:t>
                </a:r>
                <a:r>
                  <a:rPr lang="en-US" sz="900" b="1" i="0" u="none" strike="noStrike" cap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8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Project Financing </a:t>
                </a:r>
                <a:endParaRPr/>
              </a:p>
            </p:txBody>
          </p:sp>
        </p:grpSp>
        <p:sp>
          <p:nvSpPr>
            <p:cNvPr id="252" name="Google Shape;252;p27"/>
            <p:cNvSpPr/>
            <p:nvPr/>
          </p:nvSpPr>
          <p:spPr>
            <a:xfrm>
              <a:off x="2183791" y="1325208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902726" y="1313821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3935504" y="2110493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642989" y="2110474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902726" y="1834625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/>
        </p:nvSpPr>
        <p:spPr>
          <a:xfrm>
            <a:off x="929768" y="107551"/>
            <a:ext cx="7292148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HR</a:t>
            </a:r>
            <a:endParaRPr sz="2400" b="1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75" name="Google Shape;275;p28"/>
          <p:cNvGraphicFramePr/>
          <p:nvPr/>
        </p:nvGraphicFramePr>
        <p:xfrm>
          <a:off x="140280" y="7123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14600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7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6" name="Google Shape;276;p28"/>
          <p:cNvGraphicFramePr/>
          <p:nvPr/>
        </p:nvGraphicFramePr>
        <p:xfrm>
          <a:off x="154898" y="30342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35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 Project team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Parachute the FF core project team (key business leads) to Vietnam to kick-start execution of the pre-launch plan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Assist OCB in mobilising/hiring the Neobank project team from OCB side - could be from the Bank’s existing employees or external candidates.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Propose compensation packages for the Neobank team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Mobilise internally / hire externally the Neobank project team from OCB side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–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 </a:t>
                      </a:r>
                      <a:r>
                        <a:rPr lang="en-US" sz="900" b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Recruitment and training of new local </a:t>
                      </a: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staff</a:t>
                      </a:r>
                      <a:endParaRPr/>
                    </a:p>
                  </a:txBody>
                  <a:tcPr marL="0" marR="0" marT="0" marB="914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Arrange for employment agreements between the 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local hires 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and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the 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 VN 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 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7" name="Google Shape;277;p28"/>
          <p:cNvGrpSpPr/>
          <p:nvPr/>
        </p:nvGrpSpPr>
        <p:grpSpPr>
          <a:xfrm>
            <a:off x="2639900" y="1667525"/>
            <a:ext cx="4216086" cy="433811"/>
            <a:chOff x="2333446" y="2811376"/>
            <a:chExt cx="4216086" cy="433811"/>
          </a:xfrm>
        </p:grpSpPr>
        <p:sp>
          <p:nvSpPr>
            <p:cNvPr id="278" name="Google Shape;278;p28"/>
            <p:cNvSpPr/>
            <p:nvPr/>
          </p:nvSpPr>
          <p:spPr>
            <a:xfrm>
              <a:off x="2333446" y="2811376"/>
              <a:ext cx="1465200" cy="175200"/>
            </a:xfrm>
            <a:prstGeom prst="homePlate">
              <a:avLst>
                <a:gd name="adj" fmla="val 72409"/>
              </a:avLst>
            </a:prstGeom>
            <a:solidFill>
              <a:srgbClr val="70AD47"/>
            </a:solidFill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marR="0" lvl="0" indent="0" algn="l" rtl="0">
                <a:lnSpc>
                  <a:spcPct val="8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</a:t>
              </a:r>
              <a:r>
                <a:rPr lang="en-US" sz="900" b="1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Project team set-up</a:t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702021" y="3061751"/>
              <a:ext cx="2847300" cy="183000"/>
            </a:xfrm>
            <a:prstGeom prst="homePlate">
              <a:avLst>
                <a:gd name="adj" fmla="val 72409"/>
              </a:avLst>
            </a:prstGeom>
            <a:solidFill>
              <a:srgbClr val="70AD47"/>
            </a:solidFill>
            <a:ln>
              <a:noFill/>
            </a:ln>
          </p:spPr>
          <p:txBody>
            <a:bodyPr spcFirstLastPara="1" wrap="square" lIns="0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</a:t>
              </a:r>
              <a:r>
                <a:rPr lang="en-US" sz="900" b="1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Recruitment and training of new local staff</a:t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366532" y="3062187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81" name="Google Shape;281;p28"/>
            <p:cNvCxnSpPr>
              <a:stCxn id="282" idx="6"/>
              <a:endCxn id="279" idx="0"/>
            </p:cNvCxnSpPr>
            <p:nvPr/>
          </p:nvCxnSpPr>
          <p:spPr>
            <a:xfrm>
              <a:off x="3798707" y="2907384"/>
              <a:ext cx="1260600" cy="1545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2" name="Google Shape;282;p28"/>
            <p:cNvSpPr/>
            <p:nvPr/>
          </p:nvSpPr>
          <p:spPr>
            <a:xfrm>
              <a:off x="3615707" y="2815884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29"/>
          <p:cNvGraphicFramePr/>
          <p:nvPr/>
        </p:nvGraphicFramePr>
        <p:xfrm>
          <a:off x="120980" y="3955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3800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8" name="Google Shape;288;p29"/>
          <p:cNvSpPr txBox="1"/>
          <p:nvPr/>
        </p:nvSpPr>
        <p:spPr>
          <a:xfrm>
            <a:off x="960254" y="-59473"/>
            <a:ext cx="72921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roduct</a:t>
            </a: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&amp; IT</a:t>
            </a:r>
            <a:endParaRPr sz="2400" b="1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89" name="Google Shape;289;p29"/>
          <p:cNvGraphicFramePr/>
          <p:nvPr/>
        </p:nvGraphicFramePr>
        <p:xfrm>
          <a:off x="120980" y="270814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62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 Conduct IT Audit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Software &amp; Hardware audit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Infrastructure and integration flowcharts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Setup Software to Hardware according to the flowcharts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 the required materials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Hardware according to the flowcharts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W11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 App Customization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Customise UI/UX and workflows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UI/UX and workflows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3| Backend Adaptation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Integrate API Layer with 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/ 3rd party vendors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Customise Business Logic in processes 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4| Integration with OCB / 3rd Party Vendors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Core banking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Processing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Payment systems etc.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Contract with CIC and other data providers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Prepare necessary APIs/documentation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5| Test &amp; Publish Neobank App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Functional testing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Regression testing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UAT 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Security testing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Open an account and publishing on App Store &amp; Play Google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0" name="Google Shape;290;p29"/>
          <p:cNvGrpSpPr/>
          <p:nvPr/>
        </p:nvGrpSpPr>
        <p:grpSpPr>
          <a:xfrm>
            <a:off x="2331375" y="1199200"/>
            <a:ext cx="5583338" cy="1271438"/>
            <a:chOff x="2340189" y="2835844"/>
            <a:chExt cx="5583338" cy="1271438"/>
          </a:xfrm>
        </p:grpSpPr>
        <p:sp>
          <p:nvSpPr>
            <p:cNvPr id="291" name="Google Shape;291;p29"/>
            <p:cNvSpPr/>
            <p:nvPr/>
          </p:nvSpPr>
          <p:spPr>
            <a:xfrm>
              <a:off x="2340189" y="3200569"/>
              <a:ext cx="8181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IT Audit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438890" y="3207686"/>
              <a:ext cx="33018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Back-end Adaptation 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438890" y="2839301"/>
              <a:ext cx="33018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App UI &amp; Products / Services Customization </a:t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6788132" y="3924282"/>
              <a:ext cx="10974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0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5| Test &amp; Publish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438890" y="3580189"/>
              <a:ext cx="33018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 Integration with OCB / 3rd Party Vendors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96" name="Google Shape;296;p29"/>
            <p:cNvCxnSpPr>
              <a:stCxn id="297" idx="6"/>
              <a:endCxn id="292" idx="1"/>
            </p:cNvCxnSpPr>
            <p:nvPr/>
          </p:nvCxnSpPr>
          <p:spPr>
            <a:xfrm rot="10800000" flipH="1">
              <a:off x="3249804" y="3299106"/>
              <a:ext cx="189000" cy="1500"/>
            </a:xfrm>
            <a:prstGeom prst="bentConnector3">
              <a:avLst>
                <a:gd name="adj1" fmla="val 50023"/>
              </a:avLst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8" name="Google Shape;298;p29"/>
            <p:cNvCxnSpPr>
              <a:stCxn id="297" idx="4"/>
              <a:endCxn id="295" idx="1"/>
            </p:cNvCxnSpPr>
            <p:nvPr/>
          </p:nvCxnSpPr>
          <p:spPr>
            <a:xfrm rot="-5400000" flipH="1">
              <a:off x="3158814" y="3391596"/>
              <a:ext cx="279600" cy="2805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9" name="Google Shape;299;p29"/>
            <p:cNvCxnSpPr>
              <a:stCxn id="297" idx="0"/>
              <a:endCxn id="293" idx="1"/>
            </p:cNvCxnSpPr>
            <p:nvPr/>
          </p:nvCxnSpPr>
          <p:spPr>
            <a:xfrm rot="-5400000">
              <a:off x="3159414" y="2929716"/>
              <a:ext cx="278400" cy="2805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9"/>
            <p:cNvSpPr/>
            <p:nvPr/>
          </p:nvSpPr>
          <p:spPr>
            <a:xfrm>
              <a:off x="3066924" y="3209166"/>
              <a:ext cx="182880" cy="18288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623415" y="2835844"/>
              <a:ext cx="189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6623415" y="3200569"/>
              <a:ext cx="189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6623415" y="3571119"/>
              <a:ext cx="189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740527" y="3924282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304" name="Google Shape;304;p29"/>
            <p:cNvCxnSpPr>
              <a:stCxn id="300" idx="6"/>
              <a:endCxn id="294" idx="0"/>
            </p:cNvCxnSpPr>
            <p:nvPr/>
          </p:nvCxnSpPr>
          <p:spPr>
            <a:xfrm>
              <a:off x="6812415" y="2927344"/>
              <a:ext cx="524400" cy="9969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5" name="Google Shape;305;p29"/>
            <p:cNvCxnSpPr>
              <a:stCxn id="301" idx="6"/>
              <a:endCxn id="294" idx="0"/>
            </p:cNvCxnSpPr>
            <p:nvPr/>
          </p:nvCxnSpPr>
          <p:spPr>
            <a:xfrm>
              <a:off x="6812415" y="3292069"/>
              <a:ext cx="524400" cy="6321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6" name="Google Shape;306;p29"/>
            <p:cNvCxnSpPr>
              <a:stCxn id="302" idx="6"/>
              <a:endCxn id="294" idx="0"/>
            </p:cNvCxnSpPr>
            <p:nvPr/>
          </p:nvCxnSpPr>
          <p:spPr>
            <a:xfrm>
              <a:off x="6812415" y="3662619"/>
              <a:ext cx="524400" cy="2616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07" name="Google Shape;307;p29"/>
          <p:cNvCxnSpPr>
            <a:stCxn id="293" idx="2"/>
            <a:endCxn id="292" idx="0"/>
          </p:cNvCxnSpPr>
          <p:nvPr/>
        </p:nvCxnSpPr>
        <p:spPr>
          <a:xfrm>
            <a:off x="5080976" y="1385657"/>
            <a:ext cx="0" cy="1854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29"/>
          <p:cNvCxnSpPr>
            <a:stCxn id="292" idx="2"/>
            <a:endCxn id="295" idx="0"/>
          </p:cNvCxnSpPr>
          <p:nvPr/>
        </p:nvCxnSpPr>
        <p:spPr>
          <a:xfrm>
            <a:off x="5080976" y="1754042"/>
            <a:ext cx="0" cy="18960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/>
        </p:nvSpPr>
        <p:spPr>
          <a:xfrm>
            <a:off x="929768" y="0"/>
            <a:ext cx="7292148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Onboarding</a:t>
            </a:r>
            <a:endParaRPr sz="110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14" name="Google Shape;314;p30"/>
          <p:cNvGraphicFramePr/>
          <p:nvPr/>
        </p:nvGraphicFramePr>
        <p:xfrm>
          <a:off x="154898" y="27610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4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 Customer T&amp;Cs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and approve a standard customer agreement (terms and conditions)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W10 -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 Registration Process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Assess and prepare 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package of documents required for opening an account 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(KYC, AML etc.) </a:t>
                      </a:r>
                      <a:endParaRPr/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Internal filing system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reat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interfaces and services for the credit card 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issuance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W10 -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3| On-boarding Design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 design of the onboarding flow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the design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4| Integration with Core Banking &amp; Processing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Integrate with the OCB core banking and processing system allowing to create a customer, a card, an account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 APIs for integration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Assist with integration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5| Integration with Other On-boarding Services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Integrate with other services for the on-boarding process: SMS-service, documents validation, addresses directory, KYC service etc.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5" name="Google Shape;315;p30"/>
          <p:cNvGraphicFramePr/>
          <p:nvPr/>
        </p:nvGraphicFramePr>
        <p:xfrm>
          <a:off x="154898" y="5634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13150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16" name="Google Shape;316;p30"/>
          <p:cNvGrpSpPr/>
          <p:nvPr/>
        </p:nvGrpSpPr>
        <p:grpSpPr>
          <a:xfrm>
            <a:off x="2652599" y="1424118"/>
            <a:ext cx="4180557" cy="1059007"/>
            <a:chOff x="2604893" y="1336657"/>
            <a:chExt cx="4180557" cy="1059007"/>
          </a:xfrm>
        </p:grpSpPr>
        <p:sp>
          <p:nvSpPr>
            <p:cNvPr id="317" name="Google Shape;317;p30"/>
            <p:cNvSpPr/>
            <p:nvPr/>
          </p:nvSpPr>
          <p:spPr>
            <a:xfrm>
              <a:off x="3450370" y="1944989"/>
              <a:ext cx="1104600" cy="1725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On-boarding Design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2604893" y="1679364"/>
              <a:ext cx="11046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Registration Process 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570145" y="1656864"/>
              <a:ext cx="21681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 Integration with Core Banking &amp; Processing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604893" y="1339339"/>
              <a:ext cx="1104600" cy="1776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Customer T&amp;C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4570145" y="2212664"/>
              <a:ext cx="21681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0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5| Integration with </a:t>
              </a:r>
              <a:r>
                <a:rPr lang="en-US" sz="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o</a:t>
              </a: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ther Onboarding Services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322" name="Google Shape;322;p30"/>
            <p:cNvCxnSpPr>
              <a:stCxn id="323" idx="4"/>
              <a:endCxn id="321" idx="1"/>
            </p:cNvCxnSpPr>
            <p:nvPr/>
          </p:nvCxnSpPr>
          <p:spPr>
            <a:xfrm rot="-5400000" flipH="1">
              <a:off x="4469469" y="2203257"/>
              <a:ext cx="186300" cy="153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4" name="Google Shape;324;p30"/>
            <p:cNvSpPr/>
            <p:nvPr/>
          </p:nvSpPr>
          <p:spPr>
            <a:xfrm>
              <a:off x="3587518" y="1336657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463469" y="1934757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602450" y="1656862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602445" y="2212664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584479" y="1679537"/>
              <a:ext cx="183000" cy="183000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328" name="Google Shape;328;p30"/>
            <p:cNvCxnSpPr>
              <a:stCxn id="323" idx="0"/>
              <a:endCxn id="319" idx="1"/>
            </p:cNvCxnSpPr>
            <p:nvPr/>
          </p:nvCxnSpPr>
          <p:spPr>
            <a:xfrm rot="-5400000">
              <a:off x="4469469" y="1833957"/>
              <a:ext cx="186300" cy="153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9" name="Google Shape;329;p30"/>
            <p:cNvCxnSpPr>
              <a:stCxn id="327" idx="6"/>
              <a:endCxn id="317" idx="0"/>
            </p:cNvCxnSpPr>
            <p:nvPr/>
          </p:nvCxnSpPr>
          <p:spPr>
            <a:xfrm>
              <a:off x="3767479" y="1771037"/>
              <a:ext cx="235200" cy="1740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0" name="Google Shape;330;p30"/>
            <p:cNvCxnSpPr>
              <a:stCxn id="324" idx="6"/>
              <a:endCxn id="317" idx="0"/>
            </p:cNvCxnSpPr>
            <p:nvPr/>
          </p:nvCxnSpPr>
          <p:spPr>
            <a:xfrm>
              <a:off x="3770518" y="1428157"/>
              <a:ext cx="232200" cy="5169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/>
        </p:nvSpPr>
        <p:spPr>
          <a:xfrm>
            <a:off x="929768" y="0"/>
            <a:ext cx="7292148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Payments</a:t>
            </a:r>
            <a:endParaRPr sz="105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36" name="Google Shape;336;p31"/>
          <p:cNvGraphicFramePr/>
          <p:nvPr/>
        </p:nvGraphicFramePr>
        <p:xfrm>
          <a:off x="154898" y="27869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46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 Payments Services Localization &amp; Integration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Deep dive into the local payments market and services (utilities, phone top up, internet etc.)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Understand the Bank’s existing payment services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Localise our payment services and integrate with the Bank’s / selected 3rd party services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 API for integration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Fine tune the Bank’s processing for our services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Assist with integration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W11 -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 P2P Service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Localise our P2P payment service and integrate with the Bank’s P2P service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W11 -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3| Payments Design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Localise payments flow design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18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4| Card Top-up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Analyse the Bank’s existing card top up services (cash in, ATM)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Localise our top up process and integrate with the Bank’s services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18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7" name="Google Shape;337;p31"/>
          <p:cNvGraphicFramePr/>
          <p:nvPr/>
        </p:nvGraphicFramePr>
        <p:xfrm>
          <a:off x="154898" y="50878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13150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8" name="Google Shape;338;p31"/>
          <p:cNvCxnSpPr>
            <a:stCxn id="339" idx="6"/>
            <a:endCxn id="340" idx="0"/>
          </p:cNvCxnSpPr>
          <p:nvPr/>
        </p:nvCxnSpPr>
        <p:spPr>
          <a:xfrm>
            <a:off x="4629615" y="1480950"/>
            <a:ext cx="724200" cy="316500"/>
          </a:xfrm>
          <a:prstGeom prst="bentConnector2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31"/>
          <p:cNvCxnSpPr>
            <a:stCxn id="342" idx="4"/>
            <a:endCxn id="343" idx="1"/>
          </p:cNvCxnSpPr>
          <p:nvPr/>
        </p:nvCxnSpPr>
        <p:spPr>
          <a:xfrm>
            <a:off x="3928268" y="1977968"/>
            <a:ext cx="929700" cy="317100"/>
          </a:xfrm>
          <a:prstGeom prst="bentConnector3">
            <a:avLst>
              <a:gd name="adj1" fmla="val -1263"/>
            </a:avLst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31"/>
          <p:cNvCxnSpPr>
            <a:stCxn id="342" idx="6"/>
            <a:endCxn id="340" idx="1"/>
          </p:cNvCxnSpPr>
          <p:nvPr/>
        </p:nvCxnSpPr>
        <p:spPr>
          <a:xfrm>
            <a:off x="3999068" y="1886250"/>
            <a:ext cx="858900" cy="2700"/>
          </a:xfrm>
          <a:prstGeom prst="straightConnector1">
            <a:avLst/>
          </a:prstGeom>
          <a:noFill/>
          <a:ln w="1905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5" name="Google Shape;345;p31"/>
          <p:cNvSpPr/>
          <p:nvPr/>
        </p:nvSpPr>
        <p:spPr>
          <a:xfrm>
            <a:off x="4480499" y="138939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46" name="Google Shape;346;p31"/>
          <p:cNvGrpSpPr/>
          <p:nvPr/>
        </p:nvGrpSpPr>
        <p:grpSpPr>
          <a:xfrm>
            <a:off x="2929254" y="1389401"/>
            <a:ext cx="3785903" cy="997167"/>
            <a:chOff x="2881511" y="1389365"/>
            <a:chExt cx="4886928" cy="997167"/>
          </a:xfrm>
        </p:grpSpPr>
        <p:sp>
          <p:nvSpPr>
            <p:cNvPr id="340" name="Google Shape;340;p31"/>
            <p:cNvSpPr/>
            <p:nvPr/>
          </p:nvSpPr>
          <p:spPr>
            <a:xfrm>
              <a:off x="5371139" y="1797414"/>
              <a:ext cx="12801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3| Payments Design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2881512" y="1799477"/>
              <a:ext cx="12801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P2P Service 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371139" y="2203532"/>
              <a:ext cx="23973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4|</a:t>
              </a: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Card Top-up 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881511" y="1389365"/>
              <a:ext cx="2103000" cy="18300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Calibri"/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Payments Services</a:t>
              </a:r>
              <a:endParaRPr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49" name="Google Shape;349;p31"/>
          <p:cNvSpPr/>
          <p:nvPr/>
        </p:nvSpPr>
        <p:spPr>
          <a:xfrm>
            <a:off x="3840099" y="179649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5774199" y="1796493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6603099" y="22035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1C28"/>
            </a:gs>
            <a:gs pos="100000">
              <a:srgbClr val="2F4D5C"/>
            </a:gs>
          </a:gsLst>
          <a:lin ang="2700006" scaled="0"/>
        </a:gra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Google Shape;356;p32"/>
          <p:cNvGraphicFramePr/>
          <p:nvPr/>
        </p:nvGraphicFramePr>
        <p:xfrm>
          <a:off x="167600" y="320236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14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Task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FF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OCB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Timeline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1| Loyalty Schemes Localization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Deep dive into local specifics of loyalty schemes including cashbacks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Localise our loyalty schemes accordingly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Describe cashbacks accrual algorithm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Approve the loyalty schemes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W10 - 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2| Loyalty Schemes Integration with OCB</a:t>
                      </a:r>
                      <a:endParaRPr sz="900" b="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Integrate the loyalty schemes with the OCB’s services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-137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Proxima Nova"/>
                        <a:buChar char="●"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Assist in integration</a:t>
                      </a:r>
                      <a:endParaRPr sz="9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r>
                        <a:rPr lang="en-US" sz="9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- W2</a:t>
                      </a:r>
                      <a:r>
                        <a:rPr lang="en-US" sz="9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84425" marR="8442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7" name="Google Shape;357;p32"/>
          <p:cNvGraphicFramePr/>
          <p:nvPr/>
        </p:nvGraphicFramePr>
        <p:xfrm>
          <a:off x="153034" y="9645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{5A3A8C05-2325-4566-BD17-C1043C104C68}</a:tableStyleId>
              </a:tblPr>
              <a:tblGrid>
                <a:gridCol w="2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3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68600">
                <a:tc gridSpan="2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Pre-launch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Launch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75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Feb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Apr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May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Jul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Early Aug</a:t>
                      </a:r>
                      <a:endParaRPr sz="1100" b="1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</a:t>
                      </a:r>
                      <a:endParaRPr/>
                    </a:p>
                  </a:txBody>
                  <a:tcPr marL="0" marR="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W19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W23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W24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W25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W26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W27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W28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W29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W30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W31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W32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" name="Google Shape;358;p32"/>
          <p:cNvSpPr txBox="1"/>
          <p:nvPr/>
        </p:nvSpPr>
        <p:spPr>
          <a:xfrm>
            <a:off x="850901" y="180819"/>
            <a:ext cx="7436867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Loyalty Schemes</a:t>
            </a:r>
            <a:endParaRPr sz="110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59" name="Google Shape;359;p32"/>
          <p:cNvGrpSpPr/>
          <p:nvPr/>
        </p:nvGrpSpPr>
        <p:grpSpPr>
          <a:xfrm>
            <a:off x="2640692" y="1808077"/>
            <a:ext cx="4067587" cy="551608"/>
            <a:chOff x="2624802" y="1879606"/>
            <a:chExt cx="4898936" cy="551608"/>
          </a:xfrm>
        </p:grpSpPr>
        <p:sp>
          <p:nvSpPr>
            <p:cNvPr id="360" name="Google Shape;360;p32"/>
            <p:cNvSpPr/>
            <p:nvPr/>
          </p:nvSpPr>
          <p:spPr>
            <a:xfrm>
              <a:off x="4012134" y="2248334"/>
              <a:ext cx="3511604" cy="18288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2| Loyalty Schemes Integration with OCB</a:t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624802" y="1879606"/>
              <a:ext cx="1260182" cy="182880"/>
            </a:xfrm>
            <a:prstGeom prst="rect">
              <a:avLst/>
            </a:prstGeom>
            <a:solidFill>
              <a:srgbClr val="AE77D7"/>
            </a:solidFill>
            <a:ln>
              <a:noFill/>
            </a:ln>
          </p:spPr>
          <p:txBody>
            <a:bodyPr spcFirstLastPara="1" wrap="square" lIns="79125" tIns="39550" rIns="79125" bIns="39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1| Loyalty</a:t>
              </a:r>
              <a:r>
                <a:rPr lang="en-US" sz="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r>
                <a:rPr lang="en-US" sz="9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Schemes</a:t>
              </a:r>
              <a:endParaRPr/>
            </a:p>
          </p:txBody>
        </p:sp>
        <p:cxnSp>
          <p:nvCxnSpPr>
            <p:cNvPr id="362" name="Google Shape;362;p32"/>
            <p:cNvCxnSpPr>
              <a:stCxn id="363" idx="4"/>
              <a:endCxn id="360" idx="1"/>
            </p:cNvCxnSpPr>
            <p:nvPr/>
          </p:nvCxnSpPr>
          <p:spPr>
            <a:xfrm rot="-5400000" flipH="1">
              <a:off x="3827784" y="2155424"/>
              <a:ext cx="277200" cy="91500"/>
            </a:xfrm>
            <a:prstGeom prst="bentConnector2">
              <a:avLst/>
            </a:prstGeom>
            <a:noFill/>
            <a:ln w="19050" cap="flat" cmpd="sng">
              <a:solidFill>
                <a:srgbClr val="3E6EC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64" name="Google Shape;364;p32"/>
          <p:cNvSpPr/>
          <p:nvPr/>
        </p:nvSpPr>
        <p:spPr>
          <a:xfrm>
            <a:off x="3618824" y="18080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6601224" y="2176668"/>
            <a:ext cx="183000" cy="183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2980</Words>
  <Application>Microsoft Office PowerPoint</Application>
  <PresentationFormat>On-screen Show (16:9)</PresentationFormat>
  <Paragraphs>959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Proxima Nova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Fintech Farm</dc:creator>
  <cp:lastModifiedBy>Windows User</cp:lastModifiedBy>
  <cp:revision>1</cp:revision>
  <dcterms:modified xsi:type="dcterms:W3CDTF">2022-03-09T00:43:55Z</dcterms:modified>
</cp:coreProperties>
</file>