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63" r:id="rId3"/>
    <p:sldId id="259" r:id="rId4"/>
    <p:sldId id="260" r:id="rId5"/>
    <p:sldId id="261" r:id="rId6"/>
    <p:sldId id="262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F46F18-7CCC-496D-ADB3-6A24D0C6F23E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C621E-3C47-4754-88B6-DE80E96C0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210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C621E-3C47-4754-88B6-DE80E96C03E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17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주된 취미 영화보기</a:t>
            </a:r>
            <a:endParaRPr lang="en-US" altLang="ko-KR" dirty="0" smtClean="0"/>
          </a:p>
          <a:p>
            <a:r>
              <a:rPr lang="ko-KR" altLang="en-US" dirty="0" smtClean="0"/>
              <a:t>다양성 영화</a:t>
            </a:r>
            <a:endParaRPr lang="en-US" altLang="ko-KR" dirty="0" smtClean="0"/>
          </a:p>
          <a:p>
            <a:r>
              <a:rPr lang="ko-KR" altLang="en-US" dirty="0" smtClean="0"/>
              <a:t>다양성 영화가 주인 데이터 활용사례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C621E-3C47-4754-88B6-DE80E96C03E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214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주로 상업영화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예매 관련 서비스가 많음</a:t>
            </a:r>
            <a:endParaRPr lang="en-US" altLang="ko-KR" baseline="0" dirty="0" smtClean="0"/>
          </a:p>
          <a:p>
            <a:r>
              <a:rPr lang="ko-KR" altLang="en-US" baseline="0" dirty="0" smtClean="0"/>
              <a:t>나는 상업성 고려할 필요 </a:t>
            </a:r>
            <a:r>
              <a:rPr lang="en-US" altLang="ko-KR" baseline="0" dirty="0" smtClean="0"/>
              <a:t>X</a:t>
            </a:r>
          </a:p>
          <a:p>
            <a:r>
              <a:rPr lang="ko-KR" altLang="en-US" baseline="0" dirty="0" smtClean="0"/>
              <a:t>다양성 고전 영화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신뢰성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영화사 에 대한 정보제공 프로그램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C621E-3C47-4754-88B6-DE80E96C03E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793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다양성 영화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C621E-3C47-4754-88B6-DE80E96C03E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653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한국 고전 명화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C621E-3C47-4754-88B6-DE80E96C03E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342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줄거리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흥행성적</a:t>
            </a:r>
            <a:r>
              <a:rPr lang="en-US" altLang="ko-KR" dirty="0" smtClean="0"/>
              <a:t>,,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C621E-3C47-4754-88B6-DE80E96C03E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311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1726-B647-478D-AFCA-9747EE1B1A2C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32A0-8AA3-4288-9AF6-9A9AD0E794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6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1726-B647-478D-AFCA-9747EE1B1A2C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32A0-8AA3-4288-9AF6-9A9AD0E794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405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1726-B647-478D-AFCA-9747EE1B1A2C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32A0-8AA3-4288-9AF6-9A9AD0E794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277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1726-B647-478D-AFCA-9747EE1B1A2C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32A0-8AA3-4288-9AF6-9A9AD0E794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743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1726-B647-478D-AFCA-9747EE1B1A2C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32A0-8AA3-4288-9AF6-9A9AD0E794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877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1726-B647-478D-AFCA-9747EE1B1A2C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32A0-8AA3-4288-9AF6-9A9AD0E794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63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1726-B647-478D-AFCA-9747EE1B1A2C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32A0-8AA3-4288-9AF6-9A9AD0E794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538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1726-B647-478D-AFCA-9747EE1B1A2C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32A0-8AA3-4288-9AF6-9A9AD0E794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787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1726-B647-478D-AFCA-9747EE1B1A2C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32A0-8AA3-4288-9AF6-9A9AD0E794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44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1726-B647-478D-AFCA-9747EE1B1A2C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32A0-8AA3-4288-9AF6-9A9AD0E794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562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1726-B647-478D-AFCA-9747EE1B1A2C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32A0-8AA3-4288-9AF6-9A9AD0E794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736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61726-B647-478D-AFCA-9747EE1B1A2C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A32A0-8AA3-4288-9AF6-9A9AD0E794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23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9.jpg"/><Relationship Id="rId5" Type="http://schemas.openxmlformats.org/officeDocument/2006/relationships/image" Target="../media/image3.jpg"/><Relationship Id="rId10" Type="http://schemas.openxmlformats.org/officeDocument/2006/relationships/image" Target="../media/image8.jp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1550" y="5240919"/>
            <a:ext cx="4424536" cy="864096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2014182021</a:t>
            </a:r>
          </a:p>
          <a:p>
            <a:pPr algn="l"/>
            <a:r>
              <a:rPr lang="ko-KR" altLang="en-US" sz="2800" dirty="0" smtClean="0">
                <a:solidFill>
                  <a:srgbClr val="0EBEA9"/>
                </a:solidFill>
                <a:latin typeface="+mn-ea"/>
              </a:rPr>
              <a:t>성소윤</a:t>
            </a:r>
            <a:endParaRPr lang="en-US" sz="2800" dirty="0">
              <a:solidFill>
                <a:srgbClr val="0EBEA9"/>
              </a:solidFill>
              <a:latin typeface="+mn-ea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32840" y="3291840"/>
            <a:ext cx="8680704" cy="6835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spc="-150" dirty="0" smtClean="0">
                <a:solidFill>
                  <a:srgbClr val="F5C24C"/>
                </a:solidFill>
                <a:latin typeface="Signika Negative" pitchFamily="2" charset="0"/>
                <a:ea typeface="Franchise" pitchFamily="49" charset="0"/>
              </a:rPr>
              <a:t>*</a:t>
            </a:r>
            <a:r>
              <a:rPr lang="en-US" sz="40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</a:t>
            </a:r>
            <a:r>
              <a:rPr lang="ko-KR" altLang="en-US" sz="54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스크립트 언어 </a:t>
            </a:r>
            <a:endParaRPr lang="en-US" altLang="ko-KR" sz="5400" b="1" spc="-150" dirty="0" smtClean="0">
              <a:solidFill>
                <a:schemeClr val="tx1">
                  <a:lumMod val="65000"/>
                  <a:lumOff val="35000"/>
                </a:schemeClr>
              </a:solidFill>
              <a:latin typeface="Signika Negative" pitchFamily="2" charset="0"/>
              <a:ea typeface="Franchise" pitchFamily="49" charset="0"/>
            </a:endParaRPr>
          </a:p>
          <a:p>
            <a:pPr marL="0" indent="0">
              <a:buNone/>
            </a:pPr>
            <a:r>
              <a:rPr lang="en-US" altLang="ko-KR" sz="54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	 </a:t>
            </a:r>
            <a:r>
              <a:rPr lang="ko-KR" altLang="en-US" sz="5400" b="1" spc="-1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텀프로젝트</a:t>
            </a:r>
            <a:r>
              <a:rPr lang="ko-KR" altLang="en-US" sz="54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</a:t>
            </a:r>
            <a:endParaRPr lang="en-US" sz="5400" b="1" spc="-150" dirty="0">
              <a:solidFill>
                <a:schemeClr val="tx1">
                  <a:lumMod val="65000"/>
                  <a:lumOff val="35000"/>
                </a:schemeClr>
              </a:solidFill>
              <a:latin typeface="Signika Negative" pitchFamily="2" charset="0"/>
              <a:ea typeface="Franchis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68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462" y="0"/>
            <a:ext cx="4800600" cy="6858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912" y="1319213"/>
            <a:ext cx="2933700" cy="42195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062" y="1319213"/>
            <a:ext cx="2819400" cy="42195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178" y="0"/>
            <a:ext cx="4779169" cy="6858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562" y="508000"/>
            <a:ext cx="4470400" cy="5842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141" y="0"/>
            <a:ext cx="4795242" cy="685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499" y="0"/>
            <a:ext cx="4784527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782" y="1478280"/>
            <a:ext cx="2727960" cy="390144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775" y="1319213"/>
            <a:ext cx="2847975" cy="4219575"/>
          </a:xfrm>
          <a:prstGeom prst="rect">
            <a:avLst/>
          </a:prstGeom>
        </p:spPr>
      </p:pic>
      <p:sp>
        <p:nvSpPr>
          <p:cNvPr id="15" name="Oval 43"/>
          <p:cNvSpPr/>
          <p:nvPr/>
        </p:nvSpPr>
        <p:spPr bwMode="auto">
          <a:xfrm>
            <a:off x="4440153" y="2218259"/>
            <a:ext cx="3350046" cy="3346637"/>
          </a:xfrm>
          <a:prstGeom prst="ellipse">
            <a:avLst/>
          </a:prstGeom>
          <a:solidFill>
            <a:srgbClr val="D55C4F"/>
          </a:solidFill>
          <a:ln w="285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200" b="1" smtClean="0">
                <a:solidFill>
                  <a:schemeClr val="accent4"/>
                </a:solidFill>
              </a:rPr>
              <a:t>다양성 영화</a:t>
            </a:r>
            <a:endParaRPr lang="en-US" sz="32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05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-0.36667 -0.3363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33" y="-1682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0.00338 -0.3585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-1794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500"/>
                            </p:stCondLst>
                            <p:childTnLst>
                              <p:par>
                                <p:cTn id="2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0.31979 -0.3585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90" y="-1794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000"/>
                            </p:stCondLst>
                            <p:childTnLst>
                              <p:par>
                                <p:cTn id="3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0 L -0.36849 0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24" y="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500"/>
                            </p:stCondLst>
                            <p:childTnLst>
                              <p:par>
                                <p:cTn id="4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3.33333E-6 0.0002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3000"/>
                            </p:stCondLst>
                            <p:childTnLst>
                              <p:par>
                                <p:cTn id="5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0 L 0.32226 0.00301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07" y="139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7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500"/>
                            </p:stCondLst>
                            <p:childTnLst>
                              <p:par>
                                <p:cTn id="6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-0.36862 0.2956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38" y="14769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7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8000"/>
                            </p:stCondLst>
                            <p:childTnLst>
                              <p:par>
                                <p:cTn id="7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-0.00456 0.35208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" y="17593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5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500"/>
                            </p:stCondLst>
                            <p:childTnLst>
                              <p:par>
                                <p:cTn id="8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0.31601 0.30301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94" y="15139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4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862" y="963222"/>
            <a:ext cx="8059275" cy="5591955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1510818" y="359774"/>
            <a:ext cx="6096482" cy="603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spc="-150" dirty="0">
                <a:solidFill>
                  <a:srgbClr val="F5C24C"/>
                </a:solidFill>
                <a:latin typeface="Signika Negative" pitchFamily="2" charset="0"/>
                <a:ea typeface="Franchise" pitchFamily="49" charset="0"/>
              </a:rPr>
              <a:t>*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</a:t>
            </a:r>
            <a:r>
              <a:rPr lang="ko-KR" altLang="en-US" sz="28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Franchise" pitchFamily="49" charset="0"/>
              </a:rPr>
              <a:t>기존 영화 관련 공공데이터 활용 사례</a:t>
            </a:r>
            <a:endParaRPr lang="en-US" sz="2800" b="1" spc="-15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Franchise" pitchFamily="49" charset="0"/>
            </a:endParaRPr>
          </a:p>
        </p:txBody>
      </p:sp>
      <p:sp>
        <p:nvSpPr>
          <p:cNvPr id="7" name="Oval 21"/>
          <p:cNvSpPr/>
          <p:nvPr/>
        </p:nvSpPr>
        <p:spPr>
          <a:xfrm>
            <a:off x="9139281" y="3523963"/>
            <a:ext cx="2883277" cy="2904137"/>
          </a:xfrm>
          <a:prstGeom prst="ellipse">
            <a:avLst/>
          </a:prstGeom>
          <a:solidFill>
            <a:srgbClr val="4BACC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영화사 중심</a:t>
            </a:r>
            <a:r>
              <a:rPr lang="en-US" altLang="ko-KR" b="1" dirty="0"/>
              <a:t>,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다양성 영화 중심정보제공 활용사례는</a:t>
            </a:r>
            <a:r>
              <a:rPr lang="en-US" altLang="ko-KR" b="1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078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510818" y="359774"/>
            <a:ext cx="6096482" cy="603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spc="-150" dirty="0">
                <a:solidFill>
                  <a:srgbClr val="F5C24C"/>
                </a:solidFill>
                <a:latin typeface="Signika Negative" pitchFamily="2" charset="0"/>
                <a:ea typeface="Franchise" pitchFamily="49" charset="0"/>
              </a:rPr>
              <a:t>*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</a:t>
            </a:r>
            <a:r>
              <a:rPr lang="ko-KR" altLang="en-US" sz="28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Franchise" pitchFamily="49" charset="0"/>
              </a:rPr>
              <a:t>어떤 오픈 </a:t>
            </a:r>
            <a:r>
              <a:rPr lang="en-US" altLang="ko-KR" sz="28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Franchise" pitchFamily="49" charset="0"/>
              </a:rPr>
              <a:t>API</a:t>
            </a:r>
            <a:r>
              <a:rPr lang="ko-KR" altLang="en-US" sz="28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Franchise" pitchFamily="49" charset="0"/>
              </a:rPr>
              <a:t>를 이용</a:t>
            </a:r>
            <a:r>
              <a:rPr lang="en-US" altLang="ko-KR" sz="28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Franchise" pitchFamily="49" charset="0"/>
              </a:rPr>
              <a:t>?</a:t>
            </a:r>
            <a:endParaRPr lang="en-US" sz="2800" b="1" spc="-15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Franchise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73" y="1183919"/>
            <a:ext cx="10321636" cy="528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26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510818" y="359774"/>
            <a:ext cx="6096482" cy="603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spc="-150" dirty="0">
                <a:solidFill>
                  <a:srgbClr val="F5C24C"/>
                </a:solidFill>
                <a:latin typeface="Signika Negative" pitchFamily="2" charset="0"/>
                <a:ea typeface="Franchise" pitchFamily="49" charset="0"/>
              </a:rPr>
              <a:t>*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</a:t>
            </a:r>
            <a:r>
              <a:rPr lang="ko-KR" altLang="en-US" sz="28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Franchise" pitchFamily="49" charset="0"/>
              </a:rPr>
              <a:t>어떤 오픈 </a:t>
            </a:r>
            <a:r>
              <a:rPr lang="en-US" altLang="ko-KR" sz="28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Franchise" pitchFamily="49" charset="0"/>
              </a:rPr>
              <a:t>API</a:t>
            </a:r>
            <a:r>
              <a:rPr lang="ko-KR" altLang="en-US" sz="28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Franchise" pitchFamily="49" charset="0"/>
              </a:rPr>
              <a:t>를 이용</a:t>
            </a:r>
            <a:r>
              <a:rPr lang="en-US" altLang="ko-KR" sz="28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Franchise" pitchFamily="49" charset="0"/>
              </a:rPr>
              <a:t>?</a:t>
            </a:r>
            <a:endParaRPr lang="en-US" sz="2800" b="1" spc="-15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Franchise" pitchFamily="49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36" y="963222"/>
            <a:ext cx="10841182" cy="556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16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510818" y="359774"/>
            <a:ext cx="6096482" cy="603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spc="-150" dirty="0">
                <a:solidFill>
                  <a:srgbClr val="F5C24C"/>
                </a:solidFill>
                <a:latin typeface="Signika Negative" pitchFamily="2" charset="0"/>
                <a:ea typeface="Franchise" pitchFamily="49" charset="0"/>
              </a:rPr>
              <a:t>*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</a:t>
            </a:r>
            <a:r>
              <a:rPr lang="ko-KR" altLang="en-US" sz="28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Franchise" pitchFamily="49" charset="0"/>
              </a:rPr>
              <a:t>어떤 오픈 </a:t>
            </a:r>
            <a:r>
              <a:rPr lang="en-US" altLang="ko-KR" sz="28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Franchise" pitchFamily="49" charset="0"/>
              </a:rPr>
              <a:t>API</a:t>
            </a:r>
            <a:r>
              <a:rPr lang="ko-KR" altLang="en-US" sz="28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Franchise" pitchFamily="49" charset="0"/>
              </a:rPr>
              <a:t>를 이용</a:t>
            </a:r>
            <a:r>
              <a:rPr lang="en-US" altLang="ko-KR" sz="28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Franchise" pitchFamily="49" charset="0"/>
              </a:rPr>
              <a:t>?</a:t>
            </a:r>
            <a:endParaRPr lang="en-US" sz="2800" b="1" spc="-15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Franchise" pitchFamily="49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5" y="1129476"/>
            <a:ext cx="10681182" cy="546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97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510818" y="359774"/>
            <a:ext cx="6096482" cy="603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spc="-150" dirty="0">
                <a:solidFill>
                  <a:srgbClr val="F5C24C"/>
                </a:solidFill>
                <a:latin typeface="Signika Negative" pitchFamily="2" charset="0"/>
                <a:ea typeface="Franchise" pitchFamily="49" charset="0"/>
              </a:rPr>
              <a:t>*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</a:t>
            </a:r>
            <a:r>
              <a:rPr lang="ko-KR" altLang="en-US" sz="28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Franchise" pitchFamily="49" charset="0"/>
              </a:rPr>
              <a:t>어떤 기능을 제공</a:t>
            </a:r>
            <a:r>
              <a:rPr lang="en-US" altLang="ko-KR" sz="28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Franchise" pitchFamily="49" charset="0"/>
              </a:rPr>
              <a:t>?</a:t>
            </a:r>
            <a:endParaRPr lang="en-US" sz="2800" b="1" spc="-15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Franchise" pitchFamily="49" charset="0"/>
            </a:endParaRPr>
          </a:p>
        </p:txBody>
      </p:sp>
      <p:grpSp>
        <p:nvGrpSpPr>
          <p:cNvPr id="5" name="Group 1"/>
          <p:cNvGrpSpPr>
            <a:grpSpLocks/>
          </p:cNvGrpSpPr>
          <p:nvPr/>
        </p:nvGrpSpPr>
        <p:grpSpPr bwMode="auto">
          <a:xfrm>
            <a:off x="1247774" y="2865438"/>
            <a:ext cx="1762126" cy="425452"/>
            <a:chOff x="3447299" y="2204863"/>
            <a:chExt cx="725496" cy="425063"/>
          </a:xfrm>
        </p:grpSpPr>
        <p:sp>
          <p:nvSpPr>
            <p:cNvPr id="6" name="Pentagon 21"/>
            <p:cNvSpPr/>
            <p:nvPr/>
          </p:nvSpPr>
          <p:spPr>
            <a:xfrm>
              <a:off x="3582238" y="2204865"/>
              <a:ext cx="590557" cy="388582"/>
            </a:xfrm>
            <a:prstGeom prst="homePlate">
              <a:avLst>
                <a:gd name="adj" fmla="val 32814"/>
              </a:avLst>
            </a:prstGeom>
            <a:solidFill>
              <a:srgbClr val="D149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Pentagon 29"/>
            <p:cNvSpPr/>
            <p:nvPr/>
          </p:nvSpPr>
          <p:spPr>
            <a:xfrm>
              <a:off x="3447299" y="2204863"/>
              <a:ext cx="566744" cy="388581"/>
            </a:xfrm>
            <a:prstGeom prst="homePlate">
              <a:avLst>
                <a:gd name="adj" fmla="val 25095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3480637" y="2236586"/>
              <a:ext cx="692158" cy="393340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ko-KR" altLang="en-US" sz="1800" b="1" spc="-150" dirty="0" smtClean="0">
                  <a:solidFill>
                    <a:schemeClr val="bg1"/>
                  </a:solidFill>
                  <a:latin typeface="Signika Negative" pitchFamily="2" charset="0"/>
                  <a:ea typeface="Franchise" pitchFamily="49" charset="0"/>
                </a:rPr>
                <a:t>검색</a:t>
              </a:r>
              <a:endParaRPr lang="en-US" sz="1800" b="1" spc="-150" dirty="0" smtClean="0">
                <a:solidFill>
                  <a:schemeClr val="bg1"/>
                </a:solidFill>
                <a:latin typeface="Signika Negative" pitchFamily="2" charset="0"/>
                <a:ea typeface="Franchise" pitchFamily="49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478090" y="3530991"/>
            <a:ext cx="6688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영화사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,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영화 감독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,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각본가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,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국가에 따른 영화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검색 기능 제공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grpSp>
        <p:nvGrpSpPr>
          <p:cNvPr id="10" name="Group 47"/>
          <p:cNvGrpSpPr>
            <a:grpSpLocks/>
          </p:cNvGrpSpPr>
          <p:nvPr/>
        </p:nvGrpSpPr>
        <p:grpSpPr bwMode="auto">
          <a:xfrm>
            <a:off x="1273174" y="1239835"/>
            <a:ext cx="2803526" cy="412750"/>
            <a:chOff x="3447299" y="2204865"/>
            <a:chExt cx="725496" cy="412373"/>
          </a:xfrm>
        </p:grpSpPr>
        <p:sp>
          <p:nvSpPr>
            <p:cNvPr id="11" name="Pentagon 48"/>
            <p:cNvSpPr/>
            <p:nvPr/>
          </p:nvSpPr>
          <p:spPr>
            <a:xfrm>
              <a:off x="3582238" y="2204865"/>
              <a:ext cx="590557" cy="388583"/>
            </a:xfrm>
            <a:prstGeom prst="homePlate">
              <a:avLst>
                <a:gd name="adj" fmla="val 32814"/>
              </a:avLst>
            </a:prstGeom>
            <a:solidFill>
              <a:srgbClr val="0EBE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Pentagon 49"/>
            <p:cNvSpPr/>
            <p:nvPr/>
          </p:nvSpPr>
          <p:spPr>
            <a:xfrm>
              <a:off x="3447299" y="2204865"/>
              <a:ext cx="566744" cy="388583"/>
            </a:xfrm>
            <a:prstGeom prst="homePlate">
              <a:avLst>
                <a:gd name="adj" fmla="val 25095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b="1" dirty="0" smtClean="0"/>
                <a:t>주요 정보 제공</a:t>
              </a:r>
              <a:endParaRPr lang="en-US" b="1" dirty="0"/>
            </a:p>
          </p:txBody>
        </p:sp>
        <p:sp>
          <p:nvSpPr>
            <p:cNvPr id="13" name="Subtitle 2"/>
            <p:cNvSpPr txBox="1">
              <a:spLocks/>
            </p:cNvSpPr>
            <p:nvPr/>
          </p:nvSpPr>
          <p:spPr>
            <a:xfrm>
              <a:off x="3480637" y="2223898"/>
              <a:ext cx="517531" cy="393340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Aft>
                  <a:spcPts val="0"/>
                </a:spcAft>
                <a:buFont typeface="Arial" pitchFamily="34" charset="0"/>
                <a:buNone/>
                <a:defRPr/>
              </a:pPr>
              <a:endParaRPr lang="en-US" sz="1800" b="1" spc="-150" dirty="0" smtClean="0">
                <a:solidFill>
                  <a:schemeClr val="bg1"/>
                </a:solidFill>
                <a:latin typeface="+mj-lt"/>
                <a:ea typeface="Franchise" pitchFamily="49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18932" y="1865756"/>
            <a:ext cx="7929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메인 화면에서 신작 다양성 영화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,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다양성 영화 박스 오피스 표시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grpSp>
        <p:nvGrpSpPr>
          <p:cNvPr id="15" name="Group 57"/>
          <p:cNvGrpSpPr>
            <a:grpSpLocks/>
          </p:cNvGrpSpPr>
          <p:nvPr/>
        </p:nvGrpSpPr>
        <p:grpSpPr bwMode="auto">
          <a:xfrm>
            <a:off x="1265238" y="4486280"/>
            <a:ext cx="1871662" cy="412750"/>
            <a:chOff x="3447299" y="2204865"/>
            <a:chExt cx="725496" cy="412373"/>
          </a:xfrm>
        </p:grpSpPr>
        <p:sp>
          <p:nvSpPr>
            <p:cNvPr id="16" name="Pentagon 58"/>
            <p:cNvSpPr/>
            <p:nvPr/>
          </p:nvSpPr>
          <p:spPr>
            <a:xfrm>
              <a:off x="3582238" y="2204865"/>
              <a:ext cx="590557" cy="388583"/>
            </a:xfrm>
            <a:prstGeom prst="homePlate">
              <a:avLst>
                <a:gd name="adj" fmla="val 32814"/>
              </a:avLst>
            </a:prstGeom>
            <a:solidFill>
              <a:srgbClr val="4BAC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Pentagon 59"/>
            <p:cNvSpPr/>
            <p:nvPr/>
          </p:nvSpPr>
          <p:spPr>
            <a:xfrm>
              <a:off x="3447299" y="2204865"/>
              <a:ext cx="566744" cy="388583"/>
            </a:xfrm>
            <a:prstGeom prst="homePlate">
              <a:avLst>
                <a:gd name="adj" fmla="val 25095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" name="Subtitle 2"/>
            <p:cNvSpPr txBox="1">
              <a:spLocks/>
            </p:cNvSpPr>
            <p:nvPr/>
          </p:nvSpPr>
          <p:spPr>
            <a:xfrm>
              <a:off x="3480636" y="2223898"/>
              <a:ext cx="517531" cy="393340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Aft>
                  <a:spcPts val="0"/>
                </a:spcAft>
                <a:buFont typeface="Arial" pitchFamily="34" charset="0"/>
                <a:buNone/>
                <a:defRPr/>
              </a:pPr>
              <a:endParaRPr lang="en-US" sz="1800" b="1" spc="-150" dirty="0" smtClean="0">
                <a:solidFill>
                  <a:schemeClr val="bg1"/>
                </a:solidFill>
                <a:latin typeface="+mj-lt"/>
                <a:ea typeface="Franchise" pitchFamily="49" charset="0"/>
              </a:endParaRPr>
            </a:p>
          </p:txBody>
        </p:sp>
      </p:grpSp>
      <p:sp>
        <p:nvSpPr>
          <p:cNvPr id="19" name="Subtitle 2"/>
          <p:cNvSpPr txBox="1">
            <a:spLocks/>
          </p:cNvSpPr>
          <p:nvPr/>
        </p:nvSpPr>
        <p:spPr bwMode="auto">
          <a:xfrm>
            <a:off x="1349561" y="4548190"/>
            <a:ext cx="1681153" cy="3937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ko-KR" altLang="en-US" sz="1800" b="1" spc="-150" dirty="0" smtClean="0">
                <a:solidFill>
                  <a:schemeClr val="bg1"/>
                </a:solidFill>
                <a:latin typeface="Signika Negative" pitchFamily="2" charset="0"/>
                <a:ea typeface="Franchise" pitchFamily="49" charset="0"/>
              </a:rPr>
              <a:t>출력</a:t>
            </a:r>
            <a:endParaRPr lang="en-US" sz="1800" b="1" spc="-150" dirty="0" smtClean="0">
              <a:solidFill>
                <a:schemeClr val="bg1"/>
              </a:solidFill>
              <a:latin typeface="Signika Negative" pitchFamily="2" charset="0"/>
              <a:ea typeface="Franchise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78090" y="5276509"/>
            <a:ext cx="59133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사용자가 검색한 영화의 정보 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GUI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화면으로 출력 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3796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4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510818" y="359774"/>
            <a:ext cx="6096482" cy="603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spc="-150" dirty="0">
                <a:solidFill>
                  <a:srgbClr val="F5C24C"/>
                </a:solidFill>
                <a:latin typeface="Signika Negative" pitchFamily="2" charset="0"/>
                <a:ea typeface="Franchise" pitchFamily="49" charset="0"/>
              </a:rPr>
              <a:t>*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</a:t>
            </a:r>
            <a:r>
              <a:rPr lang="ko-KR" altLang="en-US" sz="28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Franchise" pitchFamily="49" charset="0"/>
              </a:rPr>
              <a:t>어떤 기능을 제공</a:t>
            </a:r>
            <a:r>
              <a:rPr lang="en-US" altLang="ko-KR" sz="28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Franchise" pitchFamily="49" charset="0"/>
              </a:rPr>
              <a:t>?</a:t>
            </a:r>
            <a:endParaRPr lang="en-US" sz="2800" b="1" spc="-15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Franchise" pitchFamily="49" charset="0"/>
            </a:endParaRPr>
          </a:p>
        </p:txBody>
      </p:sp>
      <p:grpSp>
        <p:nvGrpSpPr>
          <p:cNvPr id="5" name="Group 1"/>
          <p:cNvGrpSpPr>
            <a:grpSpLocks/>
          </p:cNvGrpSpPr>
          <p:nvPr/>
        </p:nvGrpSpPr>
        <p:grpSpPr bwMode="auto">
          <a:xfrm>
            <a:off x="1247773" y="2865438"/>
            <a:ext cx="5203827" cy="425452"/>
            <a:chOff x="3447299" y="2204863"/>
            <a:chExt cx="725496" cy="425063"/>
          </a:xfrm>
        </p:grpSpPr>
        <p:sp>
          <p:nvSpPr>
            <p:cNvPr id="6" name="Pentagon 21"/>
            <p:cNvSpPr/>
            <p:nvPr/>
          </p:nvSpPr>
          <p:spPr>
            <a:xfrm>
              <a:off x="3582238" y="2204865"/>
              <a:ext cx="590557" cy="388582"/>
            </a:xfrm>
            <a:prstGeom prst="homePlate">
              <a:avLst>
                <a:gd name="adj" fmla="val 32814"/>
              </a:avLst>
            </a:prstGeom>
            <a:solidFill>
              <a:srgbClr val="D149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Pentagon 29"/>
            <p:cNvSpPr/>
            <p:nvPr/>
          </p:nvSpPr>
          <p:spPr>
            <a:xfrm>
              <a:off x="3447299" y="2204863"/>
              <a:ext cx="566744" cy="388581"/>
            </a:xfrm>
            <a:prstGeom prst="homePlate">
              <a:avLst>
                <a:gd name="adj" fmla="val 25095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3480637" y="2236586"/>
              <a:ext cx="692158" cy="393340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ko-KR" altLang="en-US" sz="1800" b="1" spc="-150" dirty="0" smtClean="0">
                  <a:solidFill>
                    <a:schemeClr val="bg1"/>
                  </a:solidFill>
                  <a:latin typeface="+mj-lt"/>
                  <a:ea typeface="Franchise" pitchFamily="49" charset="0"/>
                </a:rPr>
                <a:t>사용자 </a:t>
              </a:r>
              <a:r>
                <a:rPr lang="ko-KR" altLang="en-US" sz="1800" b="1" spc="-150" dirty="0" err="1" smtClean="0">
                  <a:solidFill>
                    <a:schemeClr val="bg1"/>
                  </a:solidFill>
                  <a:latin typeface="+mj-lt"/>
                  <a:ea typeface="Franchise" pitchFamily="49" charset="0"/>
                </a:rPr>
                <a:t>북마크</a:t>
              </a:r>
              <a:r>
                <a:rPr lang="ko-KR" altLang="en-US" sz="1800" b="1" spc="-150" dirty="0" smtClean="0">
                  <a:solidFill>
                    <a:schemeClr val="bg1"/>
                  </a:solidFill>
                  <a:latin typeface="+mj-lt"/>
                  <a:ea typeface="Franchise" pitchFamily="49" charset="0"/>
                </a:rPr>
                <a:t> 분석 및 추천영화 제공 </a:t>
              </a:r>
              <a:endParaRPr lang="en-US" sz="1800" b="1" spc="-150" dirty="0" smtClean="0">
                <a:solidFill>
                  <a:schemeClr val="bg1"/>
                </a:solidFill>
                <a:latin typeface="+mj-lt"/>
                <a:ea typeface="Franchise" pitchFamily="49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478090" y="3530991"/>
            <a:ext cx="78691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사용자가 </a:t>
            </a:r>
            <a:r>
              <a:rPr lang="ko-KR" altLang="en-US" b="1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북마크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한 데이터 베이스를 기반으로 겹치는 정보 </a:t>
            </a:r>
            <a:endParaRPr lang="en-US" altLang="ko-KR" b="1" dirty="0" smtClean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예를 들어 특정 영화 감독에 대한 영화 정보가 많으면 그 영화 감독의 다른 작품 추천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8932" y="1865756"/>
            <a:ext cx="79298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사용자 관심 영화사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,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영화감독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,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각본가 </a:t>
            </a:r>
            <a:r>
              <a:rPr lang="ko-KR" altLang="en-US" b="1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북마크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가능</a:t>
            </a:r>
            <a:endParaRPr lang="en-US" altLang="ko-KR" b="1" dirty="0" smtClean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해당 </a:t>
            </a:r>
            <a:r>
              <a:rPr lang="ko-KR" altLang="en-US" b="1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북마크에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관련 영화 신작 알림 제공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grpSp>
        <p:nvGrpSpPr>
          <p:cNvPr id="15" name="Group 57"/>
          <p:cNvGrpSpPr>
            <a:grpSpLocks/>
          </p:cNvGrpSpPr>
          <p:nvPr/>
        </p:nvGrpSpPr>
        <p:grpSpPr bwMode="auto">
          <a:xfrm>
            <a:off x="1265238" y="4587880"/>
            <a:ext cx="1871662" cy="412750"/>
            <a:chOff x="3447299" y="2204865"/>
            <a:chExt cx="725496" cy="412373"/>
          </a:xfrm>
        </p:grpSpPr>
        <p:sp>
          <p:nvSpPr>
            <p:cNvPr id="16" name="Pentagon 58"/>
            <p:cNvSpPr/>
            <p:nvPr/>
          </p:nvSpPr>
          <p:spPr>
            <a:xfrm>
              <a:off x="3582238" y="2204865"/>
              <a:ext cx="590557" cy="388583"/>
            </a:xfrm>
            <a:prstGeom prst="homePlate">
              <a:avLst>
                <a:gd name="adj" fmla="val 32814"/>
              </a:avLst>
            </a:prstGeom>
            <a:solidFill>
              <a:srgbClr val="4BAC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Pentagon 59"/>
            <p:cNvSpPr/>
            <p:nvPr/>
          </p:nvSpPr>
          <p:spPr>
            <a:xfrm>
              <a:off x="3447299" y="2204865"/>
              <a:ext cx="566744" cy="388583"/>
            </a:xfrm>
            <a:prstGeom prst="homePlate">
              <a:avLst>
                <a:gd name="adj" fmla="val 25095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" name="Subtitle 2"/>
            <p:cNvSpPr txBox="1">
              <a:spLocks/>
            </p:cNvSpPr>
            <p:nvPr/>
          </p:nvSpPr>
          <p:spPr>
            <a:xfrm>
              <a:off x="3480636" y="2223898"/>
              <a:ext cx="517531" cy="393340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Aft>
                  <a:spcPts val="0"/>
                </a:spcAft>
                <a:buFont typeface="Arial" pitchFamily="34" charset="0"/>
                <a:buNone/>
                <a:defRPr/>
              </a:pPr>
              <a:endParaRPr lang="en-US" sz="1800" b="1" spc="-150" dirty="0" smtClean="0">
                <a:solidFill>
                  <a:schemeClr val="bg1"/>
                </a:solidFill>
                <a:latin typeface="+mj-lt"/>
                <a:ea typeface="Franchise" pitchFamily="49" charset="0"/>
              </a:endParaRPr>
            </a:p>
          </p:txBody>
        </p:sp>
      </p:grpSp>
      <p:sp>
        <p:nvSpPr>
          <p:cNvPr id="19" name="Subtitle 2"/>
          <p:cNvSpPr txBox="1">
            <a:spLocks/>
          </p:cNvSpPr>
          <p:nvPr/>
        </p:nvSpPr>
        <p:spPr bwMode="auto">
          <a:xfrm>
            <a:off x="1349561" y="4649790"/>
            <a:ext cx="1681153" cy="3937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ko-KR" altLang="en-US" sz="1800" b="1" spc="-150" dirty="0" err="1" smtClean="0">
                <a:solidFill>
                  <a:schemeClr val="bg1"/>
                </a:solidFill>
                <a:latin typeface="Signika Negative" pitchFamily="2" charset="0"/>
                <a:ea typeface="Franchise" pitchFamily="49" charset="0"/>
              </a:rPr>
              <a:t>이메일</a:t>
            </a:r>
            <a:endParaRPr lang="en-US" sz="1800" b="1" spc="-150" dirty="0" smtClean="0">
              <a:solidFill>
                <a:schemeClr val="bg1"/>
              </a:solidFill>
              <a:latin typeface="Signika Negative" pitchFamily="2" charset="0"/>
              <a:ea typeface="Franchise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78090" y="5276509"/>
            <a:ext cx="78691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사용자가 출력하고 싶은 영화 목록 설정 가능 및 해당 영화 정보 </a:t>
            </a:r>
            <a:r>
              <a:rPr lang="ko-KR" altLang="en-US" b="1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이메일로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공유 가능  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grpSp>
        <p:nvGrpSpPr>
          <p:cNvPr id="21" name="Group 52"/>
          <p:cNvGrpSpPr>
            <a:grpSpLocks/>
          </p:cNvGrpSpPr>
          <p:nvPr/>
        </p:nvGrpSpPr>
        <p:grpSpPr bwMode="auto">
          <a:xfrm>
            <a:off x="1265238" y="1324762"/>
            <a:ext cx="2366962" cy="412750"/>
            <a:chOff x="3447299" y="2204865"/>
            <a:chExt cx="725496" cy="412373"/>
          </a:xfrm>
        </p:grpSpPr>
        <p:sp>
          <p:nvSpPr>
            <p:cNvPr id="22" name="Pentagon 53"/>
            <p:cNvSpPr/>
            <p:nvPr/>
          </p:nvSpPr>
          <p:spPr>
            <a:xfrm>
              <a:off x="3582238" y="2204865"/>
              <a:ext cx="590557" cy="388582"/>
            </a:xfrm>
            <a:prstGeom prst="homePlate">
              <a:avLst>
                <a:gd name="adj" fmla="val 32814"/>
              </a:avLst>
            </a:prstGeom>
            <a:solidFill>
              <a:srgbClr val="F5C2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Pentagon 54"/>
            <p:cNvSpPr/>
            <p:nvPr/>
          </p:nvSpPr>
          <p:spPr>
            <a:xfrm>
              <a:off x="3447299" y="2204865"/>
              <a:ext cx="566744" cy="388582"/>
            </a:xfrm>
            <a:prstGeom prst="homePlate">
              <a:avLst>
                <a:gd name="adj" fmla="val 25095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4" name="Subtitle 2"/>
            <p:cNvSpPr txBox="1">
              <a:spLocks/>
            </p:cNvSpPr>
            <p:nvPr/>
          </p:nvSpPr>
          <p:spPr>
            <a:xfrm>
              <a:off x="3480636" y="2223898"/>
              <a:ext cx="517531" cy="393340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ko-KR" altLang="en-US" sz="1800" b="1" spc="-150" dirty="0" err="1" smtClean="0">
                  <a:solidFill>
                    <a:schemeClr val="bg1"/>
                  </a:solidFill>
                  <a:latin typeface="+mj-lt"/>
                  <a:ea typeface="Franchise" pitchFamily="49" charset="0"/>
                </a:rPr>
                <a:t>북마크</a:t>
              </a:r>
              <a:r>
                <a:rPr lang="ko-KR" altLang="en-US" sz="1800" b="1" spc="-150" dirty="0" smtClean="0">
                  <a:solidFill>
                    <a:schemeClr val="bg1"/>
                  </a:solidFill>
                  <a:latin typeface="+mj-lt"/>
                  <a:ea typeface="Franchise" pitchFamily="49" charset="0"/>
                </a:rPr>
                <a:t> 기능</a:t>
              </a:r>
              <a:endParaRPr lang="en-US" sz="1800" b="1" spc="-150" dirty="0" smtClean="0">
                <a:solidFill>
                  <a:schemeClr val="bg1"/>
                </a:solidFill>
                <a:latin typeface="+mj-lt"/>
                <a:ea typeface="Franchise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709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4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357654" y="494624"/>
            <a:ext cx="7120726" cy="603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spc="-150" dirty="0">
                <a:solidFill>
                  <a:srgbClr val="F5C24C"/>
                </a:solidFill>
                <a:latin typeface="Signika Negative" pitchFamily="2" charset="0"/>
                <a:ea typeface="Franchise" pitchFamily="49" charset="0"/>
              </a:rPr>
              <a:t>*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</a:t>
            </a:r>
            <a:r>
              <a:rPr lang="ko-KR" altLang="en-US" sz="28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개발 계획</a:t>
            </a:r>
            <a:endParaRPr lang="en-US" sz="2800" b="1" spc="-150" dirty="0">
              <a:solidFill>
                <a:schemeClr val="tx1">
                  <a:lumMod val="65000"/>
                  <a:lumOff val="35000"/>
                </a:schemeClr>
              </a:solidFill>
              <a:latin typeface="Signika Negative" pitchFamily="2" charset="0"/>
              <a:ea typeface="Franchise" pitchFamily="49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747483"/>
              </p:ext>
            </p:extLst>
          </p:nvPr>
        </p:nvGraphicFramePr>
        <p:xfrm>
          <a:off x="1854017" y="1098072"/>
          <a:ext cx="8128000" cy="522652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23136"/>
                <a:gridCol w="6404864"/>
              </a:tblGrid>
              <a:tr h="5816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 내용</a:t>
                      </a:r>
                      <a:endParaRPr lang="ko-KR" altLang="en-US" dirty="0"/>
                    </a:p>
                  </a:txBody>
                  <a:tcPr/>
                </a:tc>
              </a:tr>
              <a:tr h="5816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주 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(4.28~5.4)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 smtClean="0"/>
                        <a:t>활용할 오픈</a:t>
                      </a:r>
                      <a:r>
                        <a:rPr lang="en-US" altLang="ko-KR" baseline="0" dirty="0" smtClean="0"/>
                        <a:t>API </a:t>
                      </a:r>
                      <a:r>
                        <a:rPr lang="ko-KR" altLang="en-US" baseline="0" dirty="0" smtClean="0"/>
                        <a:t>조사 및 인증키 발급 받기</a:t>
                      </a:r>
                      <a:endParaRPr lang="ko-KR" altLang="en-US" dirty="0"/>
                    </a:p>
                  </a:txBody>
                  <a:tcPr/>
                </a:tc>
              </a:tr>
              <a:tr h="6771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주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(5.5~5.11)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Xml</a:t>
                      </a:r>
                      <a:r>
                        <a:rPr lang="ko-KR" altLang="en-US" dirty="0" smtClean="0"/>
                        <a:t>모듈 공부 및 각</a:t>
                      </a:r>
                      <a:r>
                        <a:rPr lang="ko-KR" altLang="en-US" baseline="0" dirty="0" smtClean="0"/>
                        <a:t> 오픈 </a:t>
                      </a:r>
                      <a:r>
                        <a:rPr lang="en-US" altLang="ko-KR" baseline="0" dirty="0" smtClean="0"/>
                        <a:t>API </a:t>
                      </a:r>
                      <a:r>
                        <a:rPr lang="ko-KR" altLang="en-US" baseline="0" dirty="0" smtClean="0"/>
                        <a:t>사용법 공부</a:t>
                      </a:r>
                      <a:endParaRPr lang="en-US" altLang="ko-KR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aseline="0" dirty="0" smtClean="0"/>
                        <a:t>간단한 검색 기능 넣기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6771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3</a:t>
                      </a:r>
                      <a:r>
                        <a:rPr lang="ko-KR" altLang="en-US" sz="1600" dirty="0" smtClean="0"/>
                        <a:t>주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(5.12~5.18)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Py</a:t>
                      </a:r>
                      <a:r>
                        <a:rPr lang="en-US" altLang="ko-KR" dirty="0" smtClean="0"/>
                        <a:t> QT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공부 및 기본적인</a:t>
                      </a:r>
                      <a:r>
                        <a:rPr lang="en-US" altLang="ko-KR" baseline="0" dirty="0" smtClean="0"/>
                        <a:t> GUI </a:t>
                      </a:r>
                      <a:r>
                        <a:rPr lang="ko-KR" altLang="en-US" baseline="0" dirty="0" smtClean="0"/>
                        <a:t>환경 구성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6771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4</a:t>
                      </a:r>
                      <a:r>
                        <a:rPr lang="ko-KR" altLang="en-US" sz="1600" dirty="0" smtClean="0"/>
                        <a:t>주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(5.19~5.25)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영화사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영화감독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년도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등에 따른 영화 </a:t>
                      </a:r>
                      <a:r>
                        <a:rPr lang="ko-KR" altLang="en-US" dirty="0" smtClean="0"/>
                        <a:t>검색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다양성 영화 주요 정보 제공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검색 결과 영화 정보 출력 기능 구현</a:t>
                      </a:r>
                      <a:endParaRPr lang="en-US" altLang="ko-KR" dirty="0" smtClean="0"/>
                    </a:p>
                  </a:txBody>
                  <a:tcPr/>
                </a:tc>
              </a:tr>
              <a:tr h="6771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5</a:t>
                      </a:r>
                      <a:r>
                        <a:rPr lang="ko-KR" altLang="en-US" sz="1600" dirty="0" smtClean="0"/>
                        <a:t>주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(5.26~6.1)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북마크</a:t>
                      </a:r>
                      <a:r>
                        <a:rPr lang="ko-KR" altLang="en-US" dirty="0" smtClean="0"/>
                        <a:t> 데이터 베이스 기능 구현 및 데이터 베이스 분석 기능 구현</a:t>
                      </a:r>
                      <a:endParaRPr lang="en-US" altLang="ko-KR" dirty="0" smtClean="0"/>
                    </a:p>
                  </a:txBody>
                  <a:tcPr/>
                </a:tc>
              </a:tr>
              <a:tr h="6771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6</a:t>
                      </a:r>
                      <a:r>
                        <a:rPr lang="ko-KR" altLang="en-US" sz="1600" dirty="0" smtClean="0"/>
                        <a:t>주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(6.2~6.8)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메일 공유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C/C++ </a:t>
                      </a:r>
                      <a:r>
                        <a:rPr lang="ko-KR" altLang="en-US" baseline="0" dirty="0" smtClean="0"/>
                        <a:t>연동 구현</a:t>
                      </a:r>
                      <a:endParaRPr lang="en-US" altLang="ko-KR" dirty="0" smtClean="0"/>
                    </a:p>
                  </a:txBody>
                  <a:tcPr/>
                </a:tc>
              </a:tr>
              <a:tr h="6771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7</a:t>
                      </a:r>
                      <a:r>
                        <a:rPr lang="ko-KR" altLang="en-US" sz="1600" dirty="0" smtClean="0"/>
                        <a:t>주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(6.9~6.15)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보완 및 배포 파일 작성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183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314</Words>
  <Application>Microsoft Office PowerPoint</Application>
  <PresentationFormat>와이드스크린</PresentationFormat>
  <Paragraphs>67</Paragraphs>
  <Slides>9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Franchise</vt:lpstr>
      <vt:lpstr>Signika Negative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soyoun seong</dc:creator>
  <cp:lastModifiedBy>soyoun seong</cp:lastModifiedBy>
  <cp:revision>10</cp:revision>
  <dcterms:created xsi:type="dcterms:W3CDTF">2016-05-08T16:37:18Z</dcterms:created>
  <dcterms:modified xsi:type="dcterms:W3CDTF">2016-05-09T09:00:26Z</dcterms:modified>
</cp:coreProperties>
</file>