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9" r:id="rId3"/>
    <p:sldId id="261" r:id="rId4"/>
    <p:sldId id="257" r:id="rId5"/>
    <p:sldId id="263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52A-968C-49F9-9C4A-7972A9FA51D4}" type="datetimeFigureOut">
              <a:rPr lang="ko-KR" altLang="en-US" smtClean="0"/>
              <a:t>2015-10-04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D9CB-B714-4B45-80C1-A5D3DFA85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8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52A-968C-49F9-9C4A-7972A9FA51D4}" type="datetimeFigureOut">
              <a:rPr lang="ko-KR" altLang="en-US" smtClean="0"/>
              <a:t>2015-10-04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D9CB-B714-4B45-80C1-A5D3DFA85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52A-968C-49F9-9C4A-7972A9FA51D4}" type="datetimeFigureOut">
              <a:rPr lang="ko-KR" altLang="en-US" smtClean="0"/>
              <a:t>2015-10-04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D9CB-B714-4B45-80C1-A5D3DFA85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8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52A-968C-49F9-9C4A-7972A9FA51D4}" type="datetimeFigureOut">
              <a:rPr lang="ko-KR" altLang="en-US" smtClean="0"/>
              <a:t>2015-10-04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D9CB-B714-4B45-80C1-A5D3DFA85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2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52A-968C-49F9-9C4A-7972A9FA51D4}" type="datetimeFigureOut">
              <a:rPr lang="ko-KR" altLang="en-US" smtClean="0"/>
              <a:t>2015-10-04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D9CB-B714-4B45-80C1-A5D3DFA85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8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52A-968C-49F9-9C4A-7972A9FA51D4}" type="datetimeFigureOut">
              <a:rPr lang="ko-KR" altLang="en-US" smtClean="0"/>
              <a:t>2015-10-04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D9CB-B714-4B45-80C1-A5D3DFA85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1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52A-968C-49F9-9C4A-7972A9FA51D4}" type="datetimeFigureOut">
              <a:rPr lang="ko-KR" altLang="en-US" smtClean="0"/>
              <a:t>2015-10-04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D9CB-B714-4B45-80C1-A5D3DFA85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8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52A-968C-49F9-9C4A-7972A9FA51D4}" type="datetimeFigureOut">
              <a:rPr lang="ko-KR" altLang="en-US" smtClean="0"/>
              <a:t>2015-10-04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D9CB-B714-4B45-80C1-A5D3DFA85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52A-968C-49F9-9C4A-7972A9FA51D4}" type="datetimeFigureOut">
              <a:rPr lang="ko-KR" altLang="en-US" smtClean="0"/>
              <a:t>2015-10-04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D9CB-B714-4B45-80C1-A5D3DFA85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2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52A-968C-49F9-9C4A-7972A9FA51D4}" type="datetimeFigureOut">
              <a:rPr lang="ko-KR" altLang="en-US" smtClean="0"/>
              <a:t>2015-10-04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D9CB-B714-4B45-80C1-A5D3DFA85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52A-968C-49F9-9C4A-7972A9FA51D4}" type="datetimeFigureOut">
              <a:rPr lang="ko-KR" altLang="en-US" smtClean="0"/>
              <a:t>2015-10-04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D9CB-B714-4B45-80C1-A5D3DFA85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4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252A-968C-49F9-9C4A-7972A9FA51D4}" type="datetimeFigureOut">
              <a:rPr lang="ko-KR" altLang="en-US" smtClean="0"/>
              <a:t>2015-10-04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D9CB-B714-4B45-80C1-A5D3DFA85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1550" y="5240919"/>
            <a:ext cx="4424536" cy="864096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2014182021</a:t>
            </a:r>
          </a:p>
          <a:p>
            <a:pPr algn="l"/>
            <a:r>
              <a:rPr lang="ko-KR" altLang="en-US" sz="2800" dirty="0" smtClean="0">
                <a:solidFill>
                  <a:srgbClr val="0EBEA9"/>
                </a:solidFill>
                <a:latin typeface="+mn-ea"/>
              </a:rPr>
              <a:t>성소윤</a:t>
            </a:r>
            <a:endParaRPr lang="en-US" sz="2800" dirty="0">
              <a:solidFill>
                <a:srgbClr val="0EBEA9"/>
              </a:solidFill>
              <a:latin typeface="+mn-e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8240" y="2987040"/>
            <a:ext cx="8680704" cy="683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 smtClean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altLang="ko-KR" sz="8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2D</a:t>
            </a:r>
            <a:r>
              <a:rPr lang="en-US" altLang="ko-KR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게임 프로그래밍 프로젝트 </a:t>
            </a:r>
            <a:endParaRPr lang="en-US" sz="54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1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"/>
          <p:cNvSpPr txBox="1">
            <a:spLocks/>
          </p:cNvSpPr>
          <p:nvPr/>
        </p:nvSpPr>
        <p:spPr>
          <a:xfrm>
            <a:off x="2443879" y="620054"/>
            <a:ext cx="554730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 smtClean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게임  </a:t>
            </a:r>
            <a:r>
              <a:rPr lang="ko-KR" altLang="en-US" sz="2800" b="1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컨셉</a:t>
            </a:r>
            <a:endParaRPr lang="en-US" altLang="ko-KR" sz="2800" b="1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  <a:p>
            <a:pPr marL="0" indent="0">
              <a:buNone/>
            </a:pPr>
            <a:endParaRPr lang="en-US" sz="2800" b="1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45471" y="1550932"/>
            <a:ext cx="2992650" cy="2992650"/>
          </a:xfrm>
          <a:prstGeom prst="ellipse">
            <a:avLst/>
          </a:prstGeom>
          <a:solidFill>
            <a:srgbClr val="D1493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49481" y="1644363"/>
            <a:ext cx="2883277" cy="2904137"/>
          </a:xfrm>
          <a:prstGeom prst="ellipse">
            <a:avLst/>
          </a:prstGeom>
          <a:solidFill>
            <a:srgbClr val="4BAC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15694" y="4711756"/>
            <a:ext cx="332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5C24C"/>
                </a:solidFill>
                <a:latin typeface="+mj-lt"/>
              </a:rPr>
              <a:t>Top View</a:t>
            </a:r>
            <a:endParaRPr lang="en-US" sz="4000" b="1" dirty="0">
              <a:solidFill>
                <a:srgbClr val="F5C24C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60747" y="4774352"/>
            <a:ext cx="234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5C24C"/>
                </a:solidFill>
              </a:rPr>
              <a:t>Shooting</a:t>
            </a:r>
            <a:endParaRPr lang="en-US" sz="4000" b="1" dirty="0">
              <a:solidFill>
                <a:srgbClr val="F5C24C"/>
              </a:solidFill>
              <a:latin typeface="Signika Negative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39674" y="4774352"/>
            <a:ext cx="28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5C24C"/>
                </a:solidFill>
              </a:rPr>
              <a:t>Adventure</a:t>
            </a:r>
            <a:endParaRPr lang="en-US" sz="4000" b="1" dirty="0">
              <a:solidFill>
                <a:srgbClr val="F5C24C"/>
              </a:solidFill>
              <a:latin typeface="Signika Negative" pitchFamily="2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44" y="2137861"/>
            <a:ext cx="1711274" cy="1711274"/>
          </a:xfrm>
          <a:prstGeom prst="rect">
            <a:avLst/>
          </a:prstGeom>
        </p:spPr>
      </p:pic>
      <p:sp>
        <p:nvSpPr>
          <p:cNvPr id="36" name="Oval 20"/>
          <p:cNvSpPr/>
          <p:nvPr/>
        </p:nvSpPr>
        <p:spPr>
          <a:xfrm>
            <a:off x="8190204" y="1574838"/>
            <a:ext cx="2973662" cy="2973662"/>
          </a:xfrm>
          <a:prstGeom prst="ellipse">
            <a:avLst/>
          </a:prstGeom>
          <a:solidFill>
            <a:srgbClr val="0EBEA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12" y="2274202"/>
            <a:ext cx="1295013" cy="15749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89" y="1985356"/>
            <a:ext cx="1353491" cy="22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2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8066706" y="3457251"/>
            <a:ext cx="20382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73947" y="3457251"/>
            <a:ext cx="20382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35670" y="3457251"/>
            <a:ext cx="20382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664140" y="3457251"/>
            <a:ext cx="13921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/>
          <p:cNvSpPr txBox="1">
            <a:spLocks/>
          </p:cNvSpPr>
          <p:nvPr/>
        </p:nvSpPr>
        <p:spPr>
          <a:xfrm>
            <a:off x="2564918" y="665312"/>
            <a:ext cx="554730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게임 실행 흐름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6517" y="3692511"/>
            <a:ext cx="2501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EBEA9"/>
                </a:solidFill>
                <a:latin typeface="Signika Negative" pitchFamily="2" charset="0"/>
              </a:rPr>
              <a:t>기본</a:t>
            </a:r>
            <a:r>
              <a:rPr lang="ko-KR" altLang="en-US" sz="2000" b="1" dirty="0" smtClean="0">
                <a:solidFill>
                  <a:srgbClr val="0EBEA9"/>
                </a:solidFill>
                <a:latin typeface="+mj-lt"/>
              </a:rPr>
              <a:t> </a:t>
            </a:r>
            <a:r>
              <a:rPr lang="en-US" altLang="ko-KR" sz="2000" b="1" dirty="0" smtClean="0">
                <a:solidFill>
                  <a:srgbClr val="0EBEA9"/>
                </a:solidFill>
                <a:latin typeface="+mj-lt"/>
              </a:rPr>
              <a:t>Monster</a:t>
            </a:r>
            <a:r>
              <a:rPr lang="ko-KR" altLang="en-US" sz="2000" b="1" dirty="0" smtClean="0">
                <a:solidFill>
                  <a:srgbClr val="0EBEA9"/>
                </a:solidFill>
                <a:latin typeface="Signika Negative" pitchFamily="2" charset="0"/>
              </a:rPr>
              <a:t>와 전투</a:t>
            </a:r>
            <a:endParaRPr lang="en-US" sz="2000" b="1" dirty="0">
              <a:solidFill>
                <a:srgbClr val="0EBEA9"/>
              </a:solidFill>
              <a:latin typeface="Signika Negative" pitchFamily="2" charset="0"/>
            </a:endParaRP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아이템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체력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총알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 스테이지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무기 상점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54808" y="2586267"/>
            <a:ext cx="313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D55C4F"/>
                </a:solidFill>
                <a:latin typeface="Signika Negative" pitchFamily="2" charset="0"/>
              </a:rPr>
              <a:t>마지막 스테이지</a:t>
            </a:r>
            <a:endParaRPr lang="en-US" sz="2000" b="1" dirty="0" smtClean="0">
              <a:solidFill>
                <a:srgbClr val="D55C4F"/>
              </a:solidFill>
              <a:latin typeface="Signika Negative" pitchFamily="2" charset="0"/>
            </a:endParaRPr>
          </a:p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Boss Monster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와 전투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64412" y="2823043"/>
            <a:ext cx="1254029" cy="1254030"/>
          </a:xfrm>
          <a:prstGeom prst="ellipse">
            <a:avLst/>
          </a:prstGeom>
          <a:solidFill>
            <a:srgbClr val="F5C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</a:rPr>
              <a:t>Play!</a:t>
            </a:r>
            <a:endParaRPr lang="en-US" sz="2000" b="1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67450" y="3211063"/>
            <a:ext cx="388860" cy="406776"/>
            <a:chOff x="2952221" y="3442165"/>
            <a:chExt cx="388860" cy="406776"/>
          </a:xfrm>
        </p:grpSpPr>
        <p:sp>
          <p:nvSpPr>
            <p:cNvPr id="48" name="TextBox 47"/>
            <p:cNvSpPr txBox="1"/>
            <p:nvPr/>
          </p:nvSpPr>
          <p:spPr>
            <a:xfrm>
              <a:off x="2952221" y="3442165"/>
              <a:ext cx="388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3046806" y="3709639"/>
              <a:ext cx="161590" cy="139302"/>
            </a:xfrm>
            <a:prstGeom prst="triangle">
              <a:avLst/>
            </a:prstGeom>
            <a:solidFill>
              <a:srgbClr val="0E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54330" y="3338520"/>
            <a:ext cx="388860" cy="410540"/>
            <a:chOff x="4944213" y="3580664"/>
            <a:chExt cx="388860" cy="410540"/>
          </a:xfrm>
        </p:grpSpPr>
        <p:sp>
          <p:nvSpPr>
            <p:cNvPr id="54" name="TextBox 53"/>
            <p:cNvSpPr txBox="1"/>
            <p:nvPr/>
          </p:nvSpPr>
          <p:spPr>
            <a:xfrm>
              <a:off x="4944213" y="3714205"/>
              <a:ext cx="388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</a:endParaRPr>
            </a:p>
          </p:txBody>
        </p:sp>
        <p:sp>
          <p:nvSpPr>
            <p:cNvPr id="55" name="Isosceles Triangle 54"/>
            <p:cNvSpPr/>
            <p:nvPr/>
          </p:nvSpPr>
          <p:spPr>
            <a:xfrm flipH="1">
              <a:off x="5038798" y="3580664"/>
              <a:ext cx="161590" cy="139302"/>
            </a:xfrm>
            <a:prstGeom prst="triangle">
              <a:avLst/>
            </a:prstGeom>
            <a:solidFill>
              <a:srgbClr val="D55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59038" y="3822958"/>
            <a:ext cx="1602754" cy="796417"/>
            <a:chOff x="6325932" y="4077072"/>
            <a:chExt cx="1602754" cy="796417"/>
          </a:xfrm>
        </p:grpSpPr>
        <p:sp>
          <p:nvSpPr>
            <p:cNvPr id="67" name="TextBox 66"/>
            <p:cNvSpPr txBox="1"/>
            <p:nvPr/>
          </p:nvSpPr>
          <p:spPr>
            <a:xfrm>
              <a:off x="6325932" y="4473379"/>
              <a:ext cx="1602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F5C24C"/>
                  </a:solidFill>
                  <a:latin typeface="Signika Negative" pitchFamily="2" charset="0"/>
                </a:rPr>
                <a:t>임무완료</a:t>
              </a:r>
              <a:endParaRPr lang="en-US" altLang="ko-KR" sz="2000" b="1" dirty="0" smtClean="0">
                <a:solidFill>
                  <a:srgbClr val="F5C24C"/>
                </a:solidFill>
                <a:latin typeface="Signika Negative" pitchFamily="2" charset="0"/>
              </a:endParaRPr>
            </a:p>
          </p:txBody>
        </p:sp>
        <p:sp>
          <p:nvSpPr>
            <p:cNvPr id="60" name="5-Point Star 59"/>
            <p:cNvSpPr/>
            <p:nvPr/>
          </p:nvSpPr>
          <p:spPr>
            <a:xfrm>
              <a:off x="6997891" y="4077072"/>
              <a:ext cx="276115" cy="276115"/>
            </a:xfrm>
            <a:prstGeom prst="star5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85035" y="3198195"/>
            <a:ext cx="388860" cy="461665"/>
            <a:chOff x="6947393" y="3442165"/>
            <a:chExt cx="388860" cy="461665"/>
          </a:xfrm>
        </p:grpSpPr>
        <p:sp>
          <p:nvSpPr>
            <p:cNvPr id="61" name="TextBox 60"/>
            <p:cNvSpPr txBox="1"/>
            <p:nvPr/>
          </p:nvSpPr>
          <p:spPr>
            <a:xfrm>
              <a:off x="6947393" y="3442165"/>
              <a:ext cx="388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</a:endParaRPr>
            </a:p>
            <a:p>
              <a:pPr algn="ctr"/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</a:endParaRPr>
            </a:p>
          </p:txBody>
        </p:sp>
        <p:sp>
          <p:nvSpPr>
            <p:cNvPr id="62" name="Isosceles Triangle 61"/>
            <p:cNvSpPr/>
            <p:nvPr/>
          </p:nvSpPr>
          <p:spPr>
            <a:xfrm flipV="1">
              <a:off x="7041978" y="3709639"/>
              <a:ext cx="161590" cy="139302"/>
            </a:xfrm>
            <a:prstGeom prst="triangle">
              <a:avLst/>
            </a:prstGeom>
            <a:solidFill>
              <a:srgbClr val="F5C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7"/>
          <p:cNvGrpSpPr/>
          <p:nvPr/>
        </p:nvGrpSpPr>
        <p:grpSpPr>
          <a:xfrm>
            <a:off x="8659948" y="1657685"/>
            <a:ext cx="785259" cy="2580969"/>
            <a:chOff x="2582515" y="2604179"/>
            <a:chExt cx="785259" cy="2580969"/>
          </a:xfrm>
        </p:grpSpPr>
        <p:cxnSp>
          <p:nvCxnSpPr>
            <p:cNvPr id="52" name="Straight Connector 43"/>
            <p:cNvCxnSpPr/>
            <p:nvPr/>
          </p:nvCxnSpPr>
          <p:spPr>
            <a:xfrm>
              <a:off x="2874229" y="2753749"/>
              <a:ext cx="0" cy="170672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Wave 52"/>
            <p:cNvSpPr/>
            <p:nvPr/>
          </p:nvSpPr>
          <p:spPr>
            <a:xfrm>
              <a:off x="2863598" y="2604179"/>
              <a:ext cx="504176" cy="415343"/>
            </a:xfrm>
            <a:prstGeom prst="wav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82515" y="4769650"/>
              <a:ext cx="5776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ignika Negative" pitchFamily="2" charset="0"/>
              </a:endParaRPr>
            </a:p>
            <a:p>
              <a:pPr algn="ctr"/>
              <a:endPara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ignika Negativ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3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94" y="1600200"/>
            <a:ext cx="5775811" cy="4525963"/>
          </a:xfrm>
        </p:spPr>
      </p:pic>
      <p:sp>
        <p:nvSpPr>
          <p:cNvPr id="8" name="직사각형 7"/>
          <p:cNvSpPr/>
          <p:nvPr/>
        </p:nvSpPr>
        <p:spPr>
          <a:xfrm flipH="1">
            <a:off x="3486912" y="1865376"/>
            <a:ext cx="1524000" cy="17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86912" y="2057400"/>
            <a:ext cx="1109472" cy="16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52800" y="5157216"/>
            <a:ext cx="1658112" cy="829056"/>
          </a:xfrm>
          <a:prstGeom prst="rect">
            <a:avLst/>
          </a:prstGeom>
          <a:solidFill>
            <a:srgbClr val="F277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03007" y="5157216"/>
            <a:ext cx="1680897" cy="9811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438400" y="2036064"/>
            <a:ext cx="9144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377440" y="5571744"/>
            <a:ext cx="1109472" cy="4876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8729472" y="5486400"/>
            <a:ext cx="1280160" cy="8534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829056" y="1600200"/>
            <a:ext cx="1816608" cy="826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방어력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904" y="5272723"/>
            <a:ext cx="1816608" cy="826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무기 정보 및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46335" y="5073396"/>
            <a:ext cx="1816608" cy="826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16079" y="473917"/>
            <a:ext cx="6704814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 smtClean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예상 게임  화면 구성</a:t>
            </a:r>
            <a:endParaRPr lang="en-US" b="1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8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"/>
          <p:cNvSpPr txBox="1">
            <a:spLocks/>
          </p:cNvSpPr>
          <p:nvPr/>
        </p:nvSpPr>
        <p:spPr>
          <a:xfrm>
            <a:off x="2564918" y="665312"/>
            <a:ext cx="712072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게임 메뉴 구성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18678" y="1523483"/>
            <a:ext cx="5726989" cy="4162833"/>
            <a:chOff x="4240862" y="1317022"/>
            <a:chExt cx="4056401" cy="2948513"/>
          </a:xfrm>
        </p:grpSpPr>
        <p:sp>
          <p:nvSpPr>
            <p:cNvPr id="4" name="자유형 3"/>
            <p:cNvSpPr/>
            <p:nvPr/>
          </p:nvSpPr>
          <p:spPr>
            <a:xfrm>
              <a:off x="6095481" y="2081703"/>
              <a:ext cx="1651802" cy="2517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6876"/>
                  </a:lnTo>
                  <a:lnTo>
                    <a:pt x="1651802" y="126876"/>
                  </a:lnTo>
                  <a:lnTo>
                    <a:pt x="1651802" y="251754"/>
                  </a:lnTo>
                </a:path>
              </a:pathLst>
            </a:custGeom>
            <a:noFill/>
            <a:ln>
              <a:solidFill>
                <a:srgbClr val="F5C24C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자유형 8"/>
            <p:cNvSpPr/>
            <p:nvPr/>
          </p:nvSpPr>
          <p:spPr>
            <a:xfrm>
              <a:off x="4649110" y="2090338"/>
              <a:ext cx="1644987" cy="2517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44987" y="0"/>
                  </a:moveTo>
                  <a:lnTo>
                    <a:pt x="1644987" y="126876"/>
                  </a:lnTo>
                  <a:lnTo>
                    <a:pt x="0" y="126876"/>
                  </a:lnTo>
                  <a:lnTo>
                    <a:pt x="0" y="251754"/>
                  </a:lnTo>
                </a:path>
              </a:pathLst>
            </a:custGeom>
            <a:noFill/>
            <a:ln>
              <a:solidFill>
                <a:srgbClr val="F5C24C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타원 9"/>
            <p:cNvSpPr/>
            <p:nvPr/>
          </p:nvSpPr>
          <p:spPr>
            <a:xfrm>
              <a:off x="5549067" y="1317022"/>
              <a:ext cx="799221" cy="799221"/>
            </a:xfrm>
            <a:prstGeom prst="ellipse">
              <a:avLst/>
            </a:prstGeom>
            <a:solidFill>
              <a:srgbClr val="D1493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자유형 10"/>
            <p:cNvSpPr/>
            <p:nvPr/>
          </p:nvSpPr>
          <p:spPr>
            <a:xfrm>
              <a:off x="5587592" y="1340929"/>
              <a:ext cx="1212463" cy="799221"/>
            </a:xfrm>
            <a:custGeom>
              <a:avLst/>
              <a:gdLst>
                <a:gd name="connsiteX0" fmla="*/ 0 w 1212463"/>
                <a:gd name="connsiteY0" fmla="*/ 0 h 799221"/>
                <a:gd name="connsiteX1" fmla="*/ 1212463 w 1212463"/>
                <a:gd name="connsiteY1" fmla="*/ 0 h 799221"/>
                <a:gd name="connsiteX2" fmla="*/ 1212463 w 1212463"/>
                <a:gd name="connsiteY2" fmla="*/ 799221 h 799221"/>
                <a:gd name="connsiteX3" fmla="*/ 0 w 1212463"/>
                <a:gd name="connsiteY3" fmla="*/ 799221 h 799221"/>
                <a:gd name="connsiteX4" fmla="*/ 0 w 1212463"/>
                <a:gd name="connsiteY4" fmla="*/ 0 h 79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2463" h="799221">
                  <a:moveTo>
                    <a:pt x="0" y="0"/>
                  </a:moveTo>
                  <a:lnTo>
                    <a:pt x="1212463" y="0"/>
                  </a:lnTo>
                  <a:lnTo>
                    <a:pt x="1212463" y="799221"/>
                  </a:lnTo>
                  <a:lnTo>
                    <a:pt x="0" y="7992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b="0" kern="1200" dirty="0" smtClean="0">
                  <a:solidFill>
                    <a:schemeClr val="bg1"/>
                  </a:solidFill>
                  <a:latin typeface="Signika Negative" pitchFamily="2" charset="0"/>
                </a:rPr>
                <a:t>시작메뉴</a:t>
              </a:r>
              <a:endParaRPr lang="en-US" b="0" kern="1200" dirty="0">
                <a:solidFill>
                  <a:schemeClr val="bg1"/>
                </a:solidFill>
                <a:latin typeface="Signika Negative" pitchFamily="2" charset="0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258137" y="2273008"/>
              <a:ext cx="799221" cy="799221"/>
            </a:xfrm>
            <a:prstGeom prst="ellipse">
              <a:avLst/>
            </a:prstGeom>
            <a:solidFill>
              <a:srgbClr val="F5C24C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자유형 12"/>
            <p:cNvSpPr/>
            <p:nvPr/>
          </p:nvSpPr>
          <p:spPr>
            <a:xfrm>
              <a:off x="4397391" y="2295210"/>
              <a:ext cx="1198832" cy="799221"/>
            </a:xfrm>
            <a:custGeom>
              <a:avLst/>
              <a:gdLst>
                <a:gd name="connsiteX0" fmla="*/ 0 w 1198832"/>
                <a:gd name="connsiteY0" fmla="*/ 0 h 799221"/>
                <a:gd name="connsiteX1" fmla="*/ 1198832 w 1198832"/>
                <a:gd name="connsiteY1" fmla="*/ 0 h 799221"/>
                <a:gd name="connsiteX2" fmla="*/ 1198832 w 1198832"/>
                <a:gd name="connsiteY2" fmla="*/ 799221 h 799221"/>
                <a:gd name="connsiteX3" fmla="*/ 0 w 1198832"/>
                <a:gd name="connsiteY3" fmla="*/ 799221 h 799221"/>
                <a:gd name="connsiteX4" fmla="*/ 0 w 1198832"/>
                <a:gd name="connsiteY4" fmla="*/ 0 h 79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8832" h="799221">
                  <a:moveTo>
                    <a:pt x="0" y="0"/>
                  </a:moveTo>
                  <a:lnTo>
                    <a:pt x="1198832" y="0"/>
                  </a:lnTo>
                  <a:lnTo>
                    <a:pt x="1198832" y="799221"/>
                  </a:lnTo>
                  <a:lnTo>
                    <a:pt x="0" y="7992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0" kern="1200" dirty="0" smtClean="0">
                  <a:solidFill>
                    <a:schemeClr val="bg1"/>
                  </a:solidFill>
                  <a:latin typeface="Signika Negative" pitchFamily="2" charset="0"/>
                </a:rPr>
                <a:t>플레이</a:t>
              </a:r>
              <a:endParaRPr lang="en-US" sz="1600" b="0" kern="1200" dirty="0">
                <a:solidFill>
                  <a:schemeClr val="bg1"/>
                </a:solidFill>
                <a:latin typeface="Signika Negative" pitchFamily="2" charset="0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4648236" y="2760877"/>
              <a:ext cx="1198832" cy="799221"/>
            </a:xfrm>
            <a:custGeom>
              <a:avLst/>
              <a:gdLst>
                <a:gd name="connsiteX0" fmla="*/ 0 w 1198832"/>
                <a:gd name="connsiteY0" fmla="*/ 0 h 799221"/>
                <a:gd name="connsiteX1" fmla="*/ 1198832 w 1198832"/>
                <a:gd name="connsiteY1" fmla="*/ 0 h 799221"/>
                <a:gd name="connsiteX2" fmla="*/ 1198832 w 1198832"/>
                <a:gd name="connsiteY2" fmla="*/ 799221 h 799221"/>
                <a:gd name="connsiteX3" fmla="*/ 0 w 1198832"/>
                <a:gd name="connsiteY3" fmla="*/ 799221 h 799221"/>
                <a:gd name="connsiteX4" fmla="*/ 0 w 1198832"/>
                <a:gd name="connsiteY4" fmla="*/ 0 h 79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8832" h="799221">
                  <a:moveTo>
                    <a:pt x="0" y="0"/>
                  </a:moveTo>
                  <a:lnTo>
                    <a:pt x="1198832" y="0"/>
                  </a:lnTo>
                  <a:lnTo>
                    <a:pt x="1198832" y="799221"/>
                  </a:lnTo>
                  <a:lnTo>
                    <a:pt x="0" y="7992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Esc</a:t>
              </a:r>
              <a:endParaRPr lang="en-US" sz="1600" b="1" kern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240862" y="3252435"/>
              <a:ext cx="799221" cy="799221"/>
            </a:xfrm>
            <a:prstGeom prst="ellipse">
              <a:avLst/>
            </a:prstGeom>
            <a:solidFill>
              <a:srgbClr val="0EBEA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자유형 16"/>
            <p:cNvSpPr/>
            <p:nvPr/>
          </p:nvSpPr>
          <p:spPr>
            <a:xfrm>
              <a:off x="4397391" y="3288240"/>
              <a:ext cx="1198832" cy="799221"/>
            </a:xfrm>
            <a:custGeom>
              <a:avLst/>
              <a:gdLst>
                <a:gd name="connsiteX0" fmla="*/ 0 w 1198832"/>
                <a:gd name="connsiteY0" fmla="*/ 0 h 799221"/>
                <a:gd name="connsiteX1" fmla="*/ 1198832 w 1198832"/>
                <a:gd name="connsiteY1" fmla="*/ 0 h 799221"/>
                <a:gd name="connsiteX2" fmla="*/ 1198832 w 1198832"/>
                <a:gd name="connsiteY2" fmla="*/ 799221 h 799221"/>
                <a:gd name="connsiteX3" fmla="*/ 0 w 1198832"/>
                <a:gd name="connsiteY3" fmla="*/ 799221 h 799221"/>
                <a:gd name="connsiteX4" fmla="*/ 0 w 1198832"/>
                <a:gd name="connsiteY4" fmla="*/ 0 h 79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8832" h="799221">
                  <a:moveTo>
                    <a:pt x="0" y="0"/>
                  </a:moveTo>
                  <a:lnTo>
                    <a:pt x="1198832" y="0"/>
                  </a:lnTo>
                  <a:lnTo>
                    <a:pt x="1198832" y="799221"/>
                  </a:lnTo>
                  <a:lnTo>
                    <a:pt x="0" y="7992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err="1" smtClean="0">
                  <a:solidFill>
                    <a:schemeClr val="bg1"/>
                  </a:solidFill>
                  <a:latin typeface="Signika Negative" pitchFamily="2" charset="0"/>
                </a:rPr>
                <a:t>메뉴창</a:t>
              </a:r>
              <a:endParaRPr lang="en-US" sz="1600" b="1" kern="1200" dirty="0">
                <a:solidFill>
                  <a:schemeClr val="bg1"/>
                </a:solidFill>
                <a:latin typeface="Signika Negative" pitchFamily="2" charset="0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5095265" y="3494678"/>
              <a:ext cx="1198832" cy="770857"/>
            </a:xfrm>
            <a:custGeom>
              <a:avLst/>
              <a:gdLst>
                <a:gd name="connsiteX0" fmla="*/ 0 w 1198832"/>
                <a:gd name="connsiteY0" fmla="*/ 0 h 799221"/>
                <a:gd name="connsiteX1" fmla="*/ 1198832 w 1198832"/>
                <a:gd name="connsiteY1" fmla="*/ 0 h 799221"/>
                <a:gd name="connsiteX2" fmla="*/ 1198832 w 1198832"/>
                <a:gd name="connsiteY2" fmla="*/ 799221 h 799221"/>
                <a:gd name="connsiteX3" fmla="*/ 0 w 1198832"/>
                <a:gd name="connsiteY3" fmla="*/ 799221 h 799221"/>
                <a:gd name="connsiteX4" fmla="*/ 0 w 1198832"/>
                <a:gd name="connsiteY4" fmla="*/ 0 h 79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8832" h="799221">
                  <a:moveTo>
                    <a:pt x="0" y="0"/>
                  </a:moveTo>
                  <a:lnTo>
                    <a:pt x="1198832" y="0"/>
                  </a:lnTo>
                  <a:lnTo>
                    <a:pt x="1198832" y="799221"/>
                  </a:lnTo>
                  <a:lnTo>
                    <a:pt x="0" y="7992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HN" altLang="ko-KR" sz="1400" b="1" dirty="0" smtClean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-Continue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HN" altLang="ko-KR" sz="1400" b="1" dirty="0" smtClean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sz="1400" b="1" dirty="0" smtClean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시작 메뉴로</a:t>
              </a:r>
              <a:endPara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dirty="0" smtClean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sz="1400" b="1" dirty="0" smtClean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게임 종료</a:t>
              </a:r>
              <a:endPara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dirty="0" smtClean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sz="1400" b="1" dirty="0" smtClean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캐릭터 정보</a:t>
              </a:r>
              <a:endPara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dirty="0" smtClean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1400" b="1" dirty="0" smtClean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무기정보</a:t>
              </a:r>
              <a:endPara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898627" y="2264373"/>
              <a:ext cx="799221" cy="799221"/>
            </a:xfrm>
            <a:prstGeom prst="ellipse">
              <a:avLst/>
            </a:prstGeom>
            <a:solidFill>
              <a:srgbClr val="F5C24C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자유형 25"/>
            <p:cNvSpPr/>
            <p:nvPr/>
          </p:nvSpPr>
          <p:spPr>
            <a:xfrm>
              <a:off x="7098431" y="2291634"/>
              <a:ext cx="1198832" cy="799221"/>
            </a:xfrm>
            <a:custGeom>
              <a:avLst/>
              <a:gdLst>
                <a:gd name="connsiteX0" fmla="*/ 0 w 1198832"/>
                <a:gd name="connsiteY0" fmla="*/ 0 h 799221"/>
                <a:gd name="connsiteX1" fmla="*/ 1198832 w 1198832"/>
                <a:gd name="connsiteY1" fmla="*/ 0 h 799221"/>
                <a:gd name="connsiteX2" fmla="*/ 1198832 w 1198832"/>
                <a:gd name="connsiteY2" fmla="*/ 799221 h 799221"/>
                <a:gd name="connsiteX3" fmla="*/ 0 w 1198832"/>
                <a:gd name="connsiteY3" fmla="*/ 799221 h 799221"/>
                <a:gd name="connsiteX4" fmla="*/ 0 w 1198832"/>
                <a:gd name="connsiteY4" fmla="*/ 0 h 79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8832" h="799221">
                  <a:moveTo>
                    <a:pt x="0" y="0"/>
                  </a:moveTo>
                  <a:lnTo>
                    <a:pt x="1198832" y="0"/>
                  </a:lnTo>
                  <a:lnTo>
                    <a:pt x="1198832" y="799221"/>
                  </a:lnTo>
                  <a:lnTo>
                    <a:pt x="0" y="7992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 smtClean="0">
                  <a:solidFill>
                    <a:schemeClr val="bg1"/>
                  </a:solidFill>
                  <a:latin typeface="Signika Negative" pitchFamily="2" charset="0"/>
                </a:rPr>
                <a:t>종료</a:t>
              </a:r>
              <a:endParaRPr lang="en-US" sz="1600" b="1" kern="1200" dirty="0">
                <a:solidFill>
                  <a:schemeClr val="bg1"/>
                </a:solidFill>
                <a:latin typeface="Signika Negative" pitchFamily="2" charset="0"/>
              </a:endParaRPr>
            </a:p>
          </p:txBody>
        </p:sp>
      </p:grpSp>
      <p:sp>
        <p:nvSpPr>
          <p:cNvPr id="44" name="자유형 43"/>
          <p:cNvSpPr/>
          <p:nvPr/>
        </p:nvSpPr>
        <p:spPr>
          <a:xfrm>
            <a:off x="3751532" y="4000288"/>
            <a:ext cx="91440" cy="2517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1754"/>
                </a:lnTo>
              </a:path>
            </a:pathLst>
          </a:custGeom>
          <a:noFill/>
          <a:ln>
            <a:solidFill>
              <a:srgbClr val="4BACC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128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79574" y="604352"/>
            <a:ext cx="712072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개발 범위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4573"/>
              </p:ext>
            </p:extLst>
          </p:nvPr>
        </p:nvGraphicFramePr>
        <p:xfrm>
          <a:off x="1557644" y="1390226"/>
          <a:ext cx="9427348" cy="523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764"/>
                <a:gridCol w="7339584"/>
              </a:tblGrid>
              <a:tr h="71928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마지막 스테이지는 보스 스테이지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dirty="0" smtClean="0"/>
                        <a:t>각 스테이지 안에 방 </a:t>
                      </a:r>
                      <a:r>
                        <a:rPr lang="en-US" altLang="ko-KR" dirty="0" smtClean="0"/>
                        <a:t>2~3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특정 적이 열쇠를 가지고 있다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그</a:t>
                      </a:r>
                      <a:r>
                        <a:rPr lang="ko-KR" altLang="en-US" baseline="0" dirty="0" smtClean="0"/>
                        <a:t> 적을 해치워서 열쇠 획득</a:t>
                      </a:r>
                      <a:endParaRPr lang="ko-KR" altLang="en-US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높은 스테이지로 갈수록 특수 능력을 가지고 있도록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공격 사거리 안에 들어오면 주인공 공격</a:t>
                      </a:r>
                      <a:endParaRPr lang="ko-KR" altLang="en-US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W,A,S,D,E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마우스로 공격 이동 조작</a:t>
                      </a:r>
                      <a:endParaRPr lang="ko-KR" altLang="en-US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주인공 무기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가지 구현</a:t>
                      </a:r>
                      <a:endParaRPr lang="ko-KR" altLang="en-US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해치우면 돈 나오게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상점에서 돈으로 무기 구매 가능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타격 효과</a:t>
                      </a:r>
                      <a:endParaRPr lang="ko-KR" altLang="en-US" dirty="0"/>
                    </a:p>
                  </a:txBody>
                  <a:tcPr/>
                </a:tc>
              </a:tr>
              <a:tr h="71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배경음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공격시</a:t>
                      </a:r>
                      <a:r>
                        <a:rPr lang="ko-KR" altLang="en-US" baseline="0" dirty="0" smtClean="0"/>
                        <a:t> 효과음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2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357654" y="494624"/>
            <a:ext cx="712072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개발 계획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20531"/>
              </p:ext>
            </p:extLst>
          </p:nvPr>
        </p:nvGraphicFramePr>
        <p:xfrm>
          <a:off x="1854017" y="1098072"/>
          <a:ext cx="8128000" cy="56656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3136"/>
                <a:gridCol w="6404864"/>
              </a:tblGrid>
              <a:tr h="497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내용</a:t>
                      </a:r>
                      <a:endParaRPr lang="ko-KR" altLang="en-US" dirty="0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수집 </a:t>
                      </a:r>
                      <a:r>
                        <a:rPr lang="ko-KR" altLang="en-US" dirty="0" smtClean="0"/>
                        <a:t>및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제작</a:t>
                      </a:r>
                      <a:endParaRPr lang="ko-KR" altLang="en-US" dirty="0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캐릭터 띄우기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이동 입력 처리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카메라 구현</a:t>
                      </a:r>
                      <a:r>
                        <a:rPr lang="en-US" altLang="ko-KR" dirty="0" smtClean="0"/>
                        <a:t>, Room</a:t>
                      </a:r>
                      <a:r>
                        <a:rPr lang="en-US" altLang="ko-KR" baseline="0" dirty="0" smtClean="0"/>
                        <a:t> Stage </a:t>
                      </a:r>
                      <a:r>
                        <a:rPr lang="ko-KR" altLang="en-US" baseline="0" dirty="0" smtClean="0"/>
                        <a:t>넘어가게 구현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카메라 </a:t>
                      </a:r>
                      <a:r>
                        <a:rPr lang="ko-KR" altLang="en-US" dirty="0" err="1" smtClean="0"/>
                        <a:t>맵이랑</a:t>
                      </a:r>
                      <a:r>
                        <a:rPr lang="ko-KR" altLang="en-US" dirty="0" smtClean="0"/>
                        <a:t> 충돌체크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애니메이션 </a:t>
                      </a:r>
                      <a:r>
                        <a:rPr lang="ko-KR" altLang="en-US" baseline="0" dirty="0" err="1" smtClean="0"/>
                        <a:t>로직</a:t>
                      </a:r>
                      <a:r>
                        <a:rPr lang="ko-KR" altLang="en-US" baseline="0" dirty="0" smtClean="0"/>
                        <a:t> 설계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무기 </a:t>
                      </a:r>
                      <a:r>
                        <a:rPr lang="ko-KR" altLang="en-US" baseline="0" dirty="0" err="1" smtClean="0"/>
                        <a:t>로직</a:t>
                      </a:r>
                      <a:r>
                        <a:rPr lang="ko-KR" altLang="en-US" baseline="0" dirty="0" smtClean="0"/>
                        <a:t> 설계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애니메이션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무기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 띄우고 충돌체크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기본 적  </a:t>
                      </a:r>
                      <a:r>
                        <a:rPr lang="en-US" altLang="ko-KR" dirty="0" smtClean="0"/>
                        <a:t>AI,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특수능력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로직</a:t>
                      </a:r>
                      <a:r>
                        <a:rPr lang="ko-KR" altLang="en-US" baseline="0" dirty="0" smtClean="0"/>
                        <a:t> 설계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Stage 1</a:t>
                      </a:r>
                      <a:r>
                        <a:rPr lang="en-US" altLang="ko-KR" baseline="0" dirty="0" smtClean="0"/>
                        <a:t> Element, Stage 2 </a:t>
                      </a:r>
                      <a:r>
                        <a:rPr lang="ko-KR" altLang="en-US" baseline="0" dirty="0" smtClean="0"/>
                        <a:t>보스 </a:t>
                      </a:r>
                      <a:r>
                        <a:rPr lang="en-US" altLang="ko-KR" baseline="0" dirty="0" smtClean="0"/>
                        <a:t>AI </a:t>
                      </a:r>
                      <a:r>
                        <a:rPr lang="ko-KR" altLang="en-US" baseline="0" dirty="0" smtClean="0"/>
                        <a:t>설계 및 구현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Stage2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설계 및 구현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애니메이션 제작</a:t>
                      </a:r>
                      <a:r>
                        <a:rPr lang="en-US" altLang="ko-KR" dirty="0" smtClean="0"/>
                        <a:t>, UI </a:t>
                      </a:r>
                      <a:r>
                        <a:rPr lang="ko-KR" altLang="en-US" dirty="0" smtClean="0"/>
                        <a:t>창 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메뉴 제작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97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 넣기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버그 수정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smtClean="0"/>
                        <a:t>밸런스 조정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89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6"/>
          <p:cNvSpPr/>
          <p:nvPr/>
        </p:nvSpPr>
        <p:spPr>
          <a:xfrm>
            <a:off x="1428574" y="-1"/>
            <a:ext cx="9144002" cy="4442155"/>
          </a:xfrm>
          <a:prstGeom prst="rect">
            <a:avLst/>
          </a:prstGeom>
          <a:pattFill prst="pct90">
            <a:fgClr>
              <a:srgbClr val="D1493B"/>
            </a:fgClr>
            <a:bgClr>
              <a:srgbClr val="D5584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4730518" y="3050133"/>
            <a:ext cx="554730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pc="-150" dirty="0" smtClean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rPr>
              <a:t>감사합니다</a:t>
            </a:r>
            <a:endParaRPr lang="en-US" spc="-150" dirty="0" smtClean="0">
              <a:solidFill>
                <a:schemeClr val="bg1"/>
              </a:solidFill>
              <a:latin typeface="Signika Negative" pitchFamily="2" charset="0"/>
              <a:ea typeface="Franchis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9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357654" y="494624"/>
            <a:ext cx="712072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자체 평가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20732"/>
              </p:ext>
            </p:extLst>
          </p:nvPr>
        </p:nvGraphicFramePr>
        <p:xfrm>
          <a:off x="1804416" y="1438994"/>
          <a:ext cx="8583168" cy="37304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91584"/>
                <a:gridCol w="4291584"/>
              </a:tblGrid>
              <a:tr h="441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/>
                </a:tc>
              </a:tr>
              <a:tr h="761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 자료에 포함할 내용을 다</a:t>
                      </a:r>
                      <a:r>
                        <a:rPr lang="ko-KR" altLang="en-US" baseline="0" dirty="0" smtClean="0"/>
                        <a:t> 포함했는가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41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게임의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다 포함되었는가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761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매카닉의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41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41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 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41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2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ica Yellow - 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Mica Yellow - Light</Template>
  <TotalTime>254</TotalTime>
  <Words>317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Franchise</vt:lpstr>
      <vt:lpstr>Signika Negative</vt:lpstr>
      <vt:lpstr>맑은 고딕</vt:lpstr>
      <vt:lpstr>Arial</vt:lpstr>
      <vt:lpstr>Calibri</vt:lpstr>
      <vt:lpstr>Mica Yellow -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성소윤</dc:creator>
  <cp:lastModifiedBy>성소윤</cp:lastModifiedBy>
  <cp:revision>19</cp:revision>
  <dcterms:created xsi:type="dcterms:W3CDTF">2015-09-20T10:51:56Z</dcterms:created>
  <dcterms:modified xsi:type="dcterms:W3CDTF">2015-10-04T13:14:38Z</dcterms:modified>
</cp:coreProperties>
</file>