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35" r:id="rId3"/>
    <p:sldId id="320" r:id="rId4"/>
    <p:sldId id="321" r:id="rId5"/>
    <p:sldId id="322" r:id="rId6"/>
    <p:sldId id="33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3"/>
  </p:normalViewPr>
  <p:slideViewPr>
    <p:cSldViewPr snapToGrid="0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3FBB5-9C8E-C9E1-7408-DE29FEEE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21B87C-33F7-2C91-E854-A4900BA91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85FE7-A6FE-FBA2-88FF-8743504B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400F3-6FBA-2C30-0617-5A47A618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76479-F08F-3EB5-EA54-40C96BD0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A0EAC-3CA5-CCA9-86CE-BE16567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D7B001-C3C1-6428-3BA1-1F529B2A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809D0-A5DB-0670-6AA8-D12F0CFA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59D22-493C-2B4E-596A-3731D26E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B4412-C308-A55B-1E0A-274CD675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4F1502-3298-D5DA-148C-8515A4F23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C537B0-B89B-3C60-0257-A44CE4A7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AB4B5-9056-9740-BAD1-52801D1E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85893-E7C1-AD5A-DAC6-4329A9DD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59A35-2729-B5BA-A08B-F7E73420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F960C-7EDC-7024-67E6-AE6B89D2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B78E3-538C-5374-2348-B7A2DEA5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AB6BBE-625C-B0F4-6E60-4AA73185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690FF-81A5-3AEB-131B-2615BE41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442A0-AD80-FADA-F63F-C6308BB7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CEC7F-F823-719D-719E-B88AF579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45F11-1E5F-F4D7-90BD-D4A4A602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EC4C0-ABFC-7138-4D36-F7010F22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B9F25-A4AA-D129-50D4-329741D4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E419F-017C-589C-9E7A-DC9E526F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2FD22-7711-9EDF-C661-151AE4D9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AF982-4722-6254-5E04-9A051EFA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DC7B3C-E321-A753-A520-D4CB4418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D756E3-D711-2C4E-DBC4-E699410A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F098A-4E57-0C11-90F1-D2DEF7DF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9A3924-4E12-446E-41B5-1F6EF334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903B3-A216-B07D-324D-986C1635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586DCD-A013-CF53-FA91-72721CE4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7EE1F-0E19-6536-8B7E-627F21D5B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EFC1E4-6509-5466-3E45-F7B29B303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45278-6C9A-FBDB-33C0-61097614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9BCEB8-49DF-3E6B-8843-37DF3C10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099CA1-1224-E2B7-D54D-2D67D2A8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7EAE05-E5EB-FDBC-8B3E-DAEB82C3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0E7F6-ED84-447D-141E-E0262D91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E6BF87-FEDD-6881-EBF4-4324D337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6248A-547E-0687-6F49-6501BC5E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4B84F-AEA2-813F-AC39-40C4C798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B78E1A-4CBA-431F-5882-9A51DC8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7CE708-DE78-05F1-5D4F-FFC7C0D4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A3C2A-EE4A-781F-10AD-84A2A3E6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65030-0140-8EA4-5CA8-CB3A9564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52A50-18F8-874B-31DA-DDB4D1B4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58670-0918-F395-CE3E-977E0935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F3814-81C5-EEF7-8AD7-2BA41374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AA6D9A-2943-F3B2-1F79-6655A94E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510CA-F100-B972-E50C-F689B27C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DCBCC-7AFB-A1D1-2A17-DA86FE45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33BFEB-C494-744C-3C36-CAEEE80DF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FA7B9A-79A8-C7F0-9ACA-4BEAB1131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BCEA4-13EC-E61A-363D-ABDAA61A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876F8-6C28-2852-D2A4-F8982120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C0281-9C32-5E5E-4D54-15D68023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E8CA89-8BBD-599E-3DD2-BF3C6E78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14C39-0712-E659-0E7D-EE92B31C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DB2AA-FFBF-1A8A-5264-8B036FFC5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B937-BDA1-1144-8778-6C4C552B03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93FA3-6CF7-FEC7-A1A5-1C6904F61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9B9E1-F30B-96DB-70A3-93816A929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BBB8-6D19-3944-ACA3-592934B345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2925-4D59-9BBD-FEDB-0F1EC72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5"/>
            <a:ext cx="10515600" cy="7709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System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90EAE8-38F2-51A4-860C-8EA4B4E4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66" y="1700897"/>
            <a:ext cx="9602225" cy="405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2925-4D59-9BBD-FEDB-0F1EC72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5"/>
            <a:ext cx="10515600" cy="7709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Operating modes</a:t>
            </a:r>
          </a:p>
        </p:txBody>
      </p:sp>
      <p:pic>
        <p:nvPicPr>
          <p:cNvPr id="4" name="Image 3" descr="Une image contenant Électroménager, cylindre, capture d’écran, haut-parleur&#10;&#10;Description générée automatiquement">
            <a:extLst>
              <a:ext uri="{FF2B5EF4-FFF2-40B4-BE49-F238E27FC236}">
                <a16:creationId xmlns:a16="http://schemas.microsoft.com/office/drawing/2014/main" id="{52E586B3-5A4A-C692-EC0F-75C72B31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15" y="3801051"/>
            <a:ext cx="5815018" cy="2554778"/>
          </a:xfrm>
          <a:prstGeom prst="rect">
            <a:avLst/>
          </a:prstGeom>
        </p:spPr>
      </p:pic>
      <p:pic>
        <p:nvPicPr>
          <p:cNvPr id="6" name="Image 5" descr="Une image contenant cylindre, Électroménager, haut-parleur, conception&#10;&#10;Description générée automatiquement">
            <a:extLst>
              <a:ext uri="{FF2B5EF4-FFF2-40B4-BE49-F238E27FC236}">
                <a16:creationId xmlns:a16="http://schemas.microsoft.com/office/drawing/2014/main" id="{220CE8AE-1218-30D1-9BE4-2E38453D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15" y="1150215"/>
            <a:ext cx="5815018" cy="2501254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FE9C87-23F7-CF7D-697B-3659CE89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7" y="1270000"/>
            <a:ext cx="10651185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Charging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entury Schoolbook" panose="02040604050505020304" pitchFamily="18" charset="0"/>
              </a:rPr>
              <a:t>Discharging</a:t>
            </a:r>
          </a:p>
        </p:txBody>
      </p:sp>
    </p:spTree>
    <p:extLst>
      <p:ext uri="{BB962C8B-B14F-4D97-AF65-F5344CB8AC3E}">
        <p14:creationId xmlns:p14="http://schemas.microsoft.com/office/powerpoint/2010/main" val="7288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2925-4D59-9BBD-FEDB-0F1EC72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5"/>
            <a:ext cx="10515600" cy="7709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Problem setup</a:t>
            </a:r>
          </a:p>
        </p:txBody>
      </p:sp>
      <p:pic>
        <p:nvPicPr>
          <p:cNvPr id="7" name="Image 6" descr="Une image contenant diagramme, texte, Plan, ligne&#10;&#10;Description générée automatiquement">
            <a:extLst>
              <a:ext uri="{FF2B5EF4-FFF2-40B4-BE49-F238E27FC236}">
                <a16:creationId xmlns:a16="http://schemas.microsoft.com/office/drawing/2014/main" id="{149D46D1-594D-FFD8-3EBE-3B34A9EE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3" y="1357680"/>
            <a:ext cx="9383993" cy="47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2925-4D59-9BBD-FEDB-0F1EC72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5"/>
            <a:ext cx="10515600" cy="7709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Problem setup</a:t>
            </a:r>
          </a:p>
        </p:txBody>
      </p:sp>
      <p:pic>
        <p:nvPicPr>
          <p:cNvPr id="7" name="Image 6" descr="Une image contenant diagramme, texte, Plan, ligne&#10;&#10;Description générée automatiquement">
            <a:extLst>
              <a:ext uri="{FF2B5EF4-FFF2-40B4-BE49-F238E27FC236}">
                <a16:creationId xmlns:a16="http://schemas.microsoft.com/office/drawing/2014/main" id="{149D46D1-594D-FFD8-3EBE-3B34A9EE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003" y="1357680"/>
            <a:ext cx="9383993" cy="473832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49731-C799-DACF-356C-DCE18C1DE512}"/>
              </a:ext>
            </a:extLst>
          </p:cNvPr>
          <p:cNvSpPr txBox="1">
            <a:spLocks/>
          </p:cNvSpPr>
          <p:nvPr/>
        </p:nvSpPr>
        <p:spPr>
          <a:xfrm>
            <a:off x="5664709" y="344512"/>
            <a:ext cx="1620983" cy="65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Input variables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CEB673-2F59-A7EA-DD16-0A7C97AA402B}"/>
              </a:ext>
            </a:extLst>
          </p:cNvPr>
          <p:cNvSpPr/>
          <p:nvPr/>
        </p:nvSpPr>
        <p:spPr>
          <a:xfrm>
            <a:off x="2159000" y="2108200"/>
            <a:ext cx="3302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D06FADE-C1BA-672F-6904-95002CEEBC14}"/>
              </a:ext>
            </a:extLst>
          </p:cNvPr>
          <p:cNvSpPr/>
          <p:nvPr/>
        </p:nvSpPr>
        <p:spPr>
          <a:xfrm>
            <a:off x="4969821" y="4113623"/>
            <a:ext cx="3302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48F46C-1C79-96DF-A57C-90908B2598C2}"/>
              </a:ext>
            </a:extLst>
          </p:cNvPr>
          <p:cNvSpPr/>
          <p:nvPr/>
        </p:nvSpPr>
        <p:spPr>
          <a:xfrm>
            <a:off x="9548943" y="2108200"/>
            <a:ext cx="330200" cy="266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6AB014-C6D1-5D3D-6C72-29533BFFF309}"/>
              </a:ext>
            </a:extLst>
          </p:cNvPr>
          <p:cNvSpPr/>
          <p:nvPr/>
        </p:nvSpPr>
        <p:spPr>
          <a:xfrm>
            <a:off x="6245398" y="3763234"/>
            <a:ext cx="459606" cy="2666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0C44D13-23E3-E146-352B-34E37BA59D05}"/>
              </a:ext>
            </a:extLst>
          </p:cNvPr>
          <p:cNvSpPr/>
          <p:nvPr/>
        </p:nvSpPr>
        <p:spPr>
          <a:xfrm>
            <a:off x="3913389" y="2403475"/>
            <a:ext cx="503335" cy="3121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B8E8BE-4727-0D63-916E-DA304B60AF6A}"/>
              </a:ext>
            </a:extLst>
          </p:cNvPr>
          <p:cNvSpPr txBox="1"/>
          <p:nvPr/>
        </p:nvSpPr>
        <p:spPr>
          <a:xfrm>
            <a:off x="6830291" y="1149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F2CB7D5-80CF-1571-6759-4CF8F24A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692" y="5500320"/>
            <a:ext cx="4338778" cy="13269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Intervalles</a:t>
            </a:r>
            <a:r>
              <a:rPr 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2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T_sup,HP</a:t>
            </a:r>
            <a:r>
              <a:rPr lang="en-US" sz="1200" dirty="0">
                <a:solidFill>
                  <a:srgbClr val="FF0000"/>
                </a:solidFill>
                <a:latin typeface="Century Schoolbook" panose="02040604050505020304" pitchFamily="18" charset="0"/>
              </a:rPr>
              <a:t>: [30, 65] °C</a:t>
            </a:r>
          </a:p>
          <a:p>
            <a:pPr lvl="1">
              <a:lnSpc>
                <a:spcPct val="100000"/>
              </a:lnSpc>
            </a:pPr>
            <a:r>
              <a:rPr lang="en-US" sz="12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m_stor</a:t>
            </a:r>
            <a:r>
              <a:rPr lang="en-US" sz="1200" dirty="0">
                <a:solidFill>
                  <a:srgbClr val="FF0000"/>
                </a:solidFill>
                <a:latin typeface="Century Schoolbook" panose="02040604050505020304" pitchFamily="18" charset="0"/>
              </a:rPr>
              <a:t>: [0, 0.5] kg/s</a:t>
            </a:r>
          </a:p>
          <a:p>
            <a:pPr lvl="1">
              <a:lnSpc>
                <a:spcPct val="100000"/>
              </a:lnSpc>
            </a:pPr>
            <a:r>
              <a:rPr lang="en-US" sz="12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Delta_HP</a:t>
            </a:r>
            <a:r>
              <a:rPr lang="en-US" sz="1200" dirty="0">
                <a:solidFill>
                  <a:srgbClr val="FF0000"/>
                </a:solidFill>
                <a:latin typeface="Century Schoolbook" panose="02040604050505020304" pitchFamily="18" charset="0"/>
              </a:rPr>
              <a:t>: 1=on, 0=off</a:t>
            </a:r>
          </a:p>
          <a:p>
            <a:pPr lvl="1">
              <a:lnSpc>
                <a:spcPct val="100000"/>
              </a:lnSpc>
            </a:pPr>
            <a:r>
              <a:rPr lang="en-US" sz="12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Delta_ch</a:t>
            </a:r>
            <a:r>
              <a:rPr lang="en-US" sz="1200" dirty="0">
                <a:solidFill>
                  <a:srgbClr val="FF0000"/>
                </a:solidFill>
                <a:latin typeface="Century Schoolbook" panose="02040604050505020304" pitchFamily="18" charset="0"/>
              </a:rPr>
              <a:t>: 1=charge, 0=discharge</a:t>
            </a:r>
          </a:p>
          <a:p>
            <a:pPr lvl="1">
              <a:lnSpc>
                <a:spcPct val="100000"/>
              </a:lnSpc>
            </a:pPr>
            <a:r>
              <a:rPr lang="en-US" sz="12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Delta_bu</a:t>
            </a:r>
            <a:r>
              <a:rPr lang="en-US" sz="1200" dirty="0">
                <a:solidFill>
                  <a:srgbClr val="FF0000"/>
                </a:solidFill>
                <a:latin typeface="Century Schoolbook" panose="02040604050505020304" pitchFamily="18" charset="0"/>
              </a:rPr>
              <a:t>: 1=charge, 0=discharge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2925-4D59-9BBD-FEDB-0F1EC72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5"/>
            <a:ext cx="10515600" cy="7709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Problem setup</a:t>
            </a:r>
          </a:p>
        </p:txBody>
      </p:sp>
      <p:pic>
        <p:nvPicPr>
          <p:cNvPr id="7" name="Image 6" descr="Une image contenant diagramme, texte, Plan, ligne&#10;&#10;Description générée automatiquement">
            <a:extLst>
              <a:ext uri="{FF2B5EF4-FFF2-40B4-BE49-F238E27FC236}">
                <a16:creationId xmlns:a16="http://schemas.microsoft.com/office/drawing/2014/main" id="{149D46D1-594D-FFD8-3EBE-3B34A9EE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003" y="1357680"/>
            <a:ext cx="9383993" cy="473832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49731-C799-DACF-356C-DCE18C1DE512}"/>
              </a:ext>
            </a:extLst>
          </p:cNvPr>
          <p:cNvSpPr txBox="1">
            <a:spLocks/>
          </p:cNvSpPr>
          <p:nvPr/>
        </p:nvSpPr>
        <p:spPr>
          <a:xfrm>
            <a:off x="5664709" y="344512"/>
            <a:ext cx="1620983" cy="65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300"/>
                </a:solidFill>
                <a:latin typeface="Century Schoolbook" panose="02040604050505020304" pitchFamily="18" charset="0"/>
              </a:rPr>
              <a:t>State variables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748F46C-1C79-96DF-A57C-90908B2598C2}"/>
              </a:ext>
            </a:extLst>
          </p:cNvPr>
          <p:cNvSpPr/>
          <p:nvPr/>
        </p:nvSpPr>
        <p:spPr>
          <a:xfrm>
            <a:off x="9810120" y="2562373"/>
            <a:ext cx="599506" cy="1143672"/>
          </a:xfrm>
          <a:prstGeom prst="ellipse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B8E8BE-4727-0D63-916E-DA304B60AF6A}"/>
              </a:ext>
            </a:extLst>
          </p:cNvPr>
          <p:cNvSpPr txBox="1"/>
          <p:nvPr/>
        </p:nvSpPr>
        <p:spPr>
          <a:xfrm>
            <a:off x="6830291" y="1149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AECCB34-1C46-4662-3042-8F29B78E5419}"/>
              </a:ext>
            </a:extLst>
          </p:cNvPr>
          <p:cNvSpPr/>
          <p:nvPr/>
        </p:nvSpPr>
        <p:spPr>
          <a:xfrm>
            <a:off x="5965053" y="4420101"/>
            <a:ext cx="599506" cy="1143672"/>
          </a:xfrm>
          <a:prstGeom prst="ellipse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2EA02-66C8-ABE1-6CB6-AB203C5ADF00}"/>
              </a:ext>
            </a:extLst>
          </p:cNvPr>
          <p:cNvSpPr/>
          <p:nvPr/>
        </p:nvSpPr>
        <p:spPr>
          <a:xfrm>
            <a:off x="5207766" y="4420101"/>
            <a:ext cx="599506" cy="1143672"/>
          </a:xfrm>
          <a:prstGeom prst="ellipse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469C33-379A-BB09-AB5E-34B77458B97F}"/>
              </a:ext>
            </a:extLst>
          </p:cNvPr>
          <p:cNvSpPr/>
          <p:nvPr/>
        </p:nvSpPr>
        <p:spPr>
          <a:xfrm>
            <a:off x="4450479" y="4420101"/>
            <a:ext cx="599506" cy="1143672"/>
          </a:xfrm>
          <a:prstGeom prst="ellipse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7619E96-BF64-7356-5F39-68411C5C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692" y="5500320"/>
            <a:ext cx="4338778" cy="13269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Intervalles</a:t>
            </a:r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Toutes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les temperatures: la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plupart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du temps on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est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entre 35 et 65 °C.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C’est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de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l’eau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donc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ça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peut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techniquement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entury Schoolbook" panose="02040604050505020304" pitchFamily="18" charset="0"/>
              </a:rPr>
              <a:t>aller</a:t>
            </a:r>
            <a:r>
              <a:rPr lang="en-US" sz="1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plus haut et plus bas.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2925-4D59-9BBD-FEDB-0F1EC72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5"/>
            <a:ext cx="10515600" cy="7709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Problem description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EA1CA072-4799-2E56-B3DC-6604ABF3B784}"/>
              </a:ext>
            </a:extLst>
          </p:cNvPr>
          <p:cNvGrpSpPr/>
          <p:nvPr/>
        </p:nvGrpSpPr>
        <p:grpSpPr>
          <a:xfrm>
            <a:off x="838200" y="768621"/>
            <a:ext cx="7664355" cy="5755566"/>
            <a:chOff x="473460" y="0"/>
            <a:chExt cx="8670540" cy="6511163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563BE17-E292-8BFA-9805-B4E45FB9D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460" y="8467"/>
              <a:ext cx="8442679" cy="650269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5C3EBB-059F-2642-BBB9-A069C6856FDB}"/>
                </a:ext>
              </a:extLst>
            </p:cNvPr>
            <p:cNvSpPr/>
            <p:nvPr/>
          </p:nvSpPr>
          <p:spPr>
            <a:xfrm>
              <a:off x="6733400" y="0"/>
              <a:ext cx="2410600" cy="1325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046266-96B3-1338-B582-5BD95AA9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713" y="1251668"/>
            <a:ext cx="3206087" cy="53766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Hourly forecasts: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Schoolbook" panose="02040604050505020304" pitchFamily="18" charset="0"/>
              </a:rPr>
              <a:t>Electricity prices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Schoolbook" panose="02040604050505020304" pitchFamily="18" charset="0"/>
              </a:rPr>
              <a:t>Heat loads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Schoolbook" panose="02040604050505020304" pitchFamily="18" charset="0"/>
              </a:rPr>
              <a:t>Outside temperature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5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Macintosh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Century Schoolbook</vt:lpstr>
      <vt:lpstr>Arial</vt:lpstr>
      <vt:lpstr>Calibri</vt:lpstr>
      <vt:lpstr>Calibri Light</vt:lpstr>
      <vt:lpstr>Thème Office</vt:lpstr>
      <vt:lpstr>System overview</vt:lpstr>
      <vt:lpstr>Operating modes</vt:lpstr>
      <vt:lpstr>Problem setup</vt:lpstr>
      <vt:lpstr>Problem setup</vt:lpstr>
      <vt:lpstr>Problem setup</vt:lpstr>
      <vt:lpstr>Problem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Thomas Defauw</dc:creator>
  <cp:lastModifiedBy>Thomas Defauw</cp:lastModifiedBy>
  <cp:revision>1</cp:revision>
  <dcterms:created xsi:type="dcterms:W3CDTF">2024-02-13T23:18:06Z</dcterms:created>
  <dcterms:modified xsi:type="dcterms:W3CDTF">2024-02-13T23:19:42Z</dcterms:modified>
</cp:coreProperties>
</file>