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9"/>
  </p:notesMasterIdLst>
  <p:sldIdLst>
    <p:sldId id="295" r:id="rId2"/>
    <p:sldId id="341" r:id="rId3"/>
    <p:sldId id="342" r:id="rId4"/>
    <p:sldId id="333" r:id="rId5"/>
    <p:sldId id="344" r:id="rId6"/>
    <p:sldId id="258" r:id="rId7"/>
    <p:sldId id="331" r:id="rId8"/>
    <p:sldId id="330" r:id="rId9"/>
    <p:sldId id="332" r:id="rId10"/>
    <p:sldId id="334" r:id="rId11"/>
    <p:sldId id="346" r:id="rId12"/>
    <p:sldId id="345" r:id="rId13"/>
    <p:sldId id="300" r:id="rId14"/>
    <p:sldId id="335" r:id="rId15"/>
    <p:sldId id="336" r:id="rId16"/>
    <p:sldId id="337" r:id="rId17"/>
    <p:sldId id="340" r:id="rId18"/>
    <p:sldId id="338" r:id="rId19"/>
    <p:sldId id="317" r:id="rId20"/>
    <p:sldId id="339" r:id="rId21"/>
    <p:sldId id="318" r:id="rId22"/>
    <p:sldId id="320" r:id="rId23"/>
    <p:sldId id="323" r:id="rId24"/>
    <p:sldId id="324" r:id="rId25"/>
    <p:sldId id="326" r:id="rId26"/>
    <p:sldId id="327" r:id="rId27"/>
    <p:sldId id="328" r:id="rId28"/>
  </p:sldIdLst>
  <p:sldSz cx="9144000" cy="5143500" type="screen16x9"/>
  <p:notesSz cx="6858000" cy="9144000"/>
  <p:embeddedFontLst>
    <p:embeddedFont>
      <p:font typeface="Cavolini" panose="03000502040302020204" pitchFamily="66" charset="0"/>
      <p:regular r:id="rId30"/>
      <p:bold r:id="rId31"/>
      <p:italic r:id="rId32"/>
      <p:boldItalic r:id="rId33"/>
    </p:embeddedFont>
    <p:embeddedFont>
      <p:font typeface="Consolas" panose="020B0609020204030204" pitchFamily="49" charset="0"/>
      <p:regular r:id="rId34"/>
      <p:bold r:id="rId35"/>
      <p:italic r:id="rId36"/>
      <p:boldItalic r:id="rId37"/>
    </p:embeddedFont>
    <p:embeddedFont>
      <p:font typeface="Lora" pitchFamily="2" charset="0"/>
      <p:regular r:id="rId38"/>
      <p:bold r:id="rId39"/>
      <p:italic r:id="rId40"/>
      <p:boldItalic r:id="rId41"/>
    </p:embeddedFont>
    <p:embeddedFont>
      <p:font typeface="Quattrocento Sans" panose="020B0502050000020003"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37BF0B-A0F1-4B8C-8AF3-DEA122004DC6}">
  <a:tblStyle styleId="{2B37BF0B-A0F1-4B8C-8AF3-DEA122004DC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9796"/>
  </p:normalViewPr>
  <p:slideViewPr>
    <p:cSldViewPr snapToGrid="0" snapToObjects="1">
      <p:cViewPr varScale="1">
        <p:scale>
          <a:sx n="92" d="100"/>
          <a:sy n="92" d="100"/>
        </p:scale>
        <p:origin x="780" y="9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8381136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258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5705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9060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3758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633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1" y="922668"/>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b="0" i="0">
                <a:latin typeface="Cavolini" panose="03000502040302020204" pitchFamily="66" charset="0"/>
                <a:cs typeface="Cavolini" panose="03000502040302020204" pitchFamily="66"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l-GR"/>
              <a:t>Στυλ κύριου τίτλου</a:t>
            </a:r>
            <a:endParaRPr dirty="0"/>
          </a:p>
        </p:txBody>
      </p:sp>
      <p:sp>
        <p:nvSpPr>
          <p:cNvPr id="35" name="Google Shape;35;p6"/>
          <p:cNvSpPr txBox="1">
            <a:spLocks noGrp="1"/>
          </p:cNvSpPr>
          <p:nvPr>
            <p:ph type="body" idx="1"/>
          </p:nvPr>
        </p:nvSpPr>
        <p:spPr>
          <a:xfrm>
            <a:off x="1381251" y="1618700"/>
            <a:ext cx="3425400" cy="3231000"/>
          </a:xfrm>
          <a:prstGeom prst="rect">
            <a:avLst/>
          </a:prstGeom>
        </p:spPr>
        <p:txBody>
          <a:bodyPr spcFirstLastPara="1" wrap="square" lIns="91425" tIns="91425" rIns="91425" bIns="91425" anchor="t" anchorCtr="0">
            <a:noAutofit/>
          </a:bodyPr>
          <a:lstStyle>
            <a:lvl1pPr marL="457189" lvl="0" indent="-355591">
              <a:spcBef>
                <a:spcPts val="600"/>
              </a:spcBef>
              <a:spcAft>
                <a:spcPts val="0"/>
              </a:spcAft>
              <a:buSzPts val="2000"/>
              <a:buChar char="◉"/>
              <a:defRPr sz="2000" b="0" i="0">
                <a:latin typeface="Cavolini" panose="03000502040302020204" pitchFamily="66" charset="0"/>
                <a:cs typeface="Cavolini" panose="03000502040302020204" pitchFamily="66" charset="0"/>
              </a:defRPr>
            </a:lvl1pPr>
            <a:lvl2pPr marL="914377" lvl="1" indent="-355591">
              <a:spcBef>
                <a:spcPts val="0"/>
              </a:spcBef>
              <a:spcAft>
                <a:spcPts val="0"/>
              </a:spcAft>
              <a:buSzPts val="2000"/>
              <a:buChar char="○"/>
              <a:defRPr/>
            </a:lvl2pPr>
            <a:lvl3pPr marL="1371566" lvl="2" indent="-355591">
              <a:spcBef>
                <a:spcPts val="0"/>
              </a:spcBef>
              <a:spcAft>
                <a:spcPts val="0"/>
              </a:spcAft>
              <a:buSzPts val="2000"/>
              <a:buChar char="■"/>
              <a:defRPr/>
            </a:lvl3pPr>
            <a:lvl4pPr marL="1828754" lvl="3" indent="-355591">
              <a:spcBef>
                <a:spcPts val="0"/>
              </a:spcBef>
              <a:spcAft>
                <a:spcPts val="0"/>
              </a:spcAft>
              <a:buSzPts val="2000"/>
              <a:buChar char="●"/>
              <a:defRPr sz="2000"/>
            </a:lvl4pPr>
            <a:lvl5pPr marL="2285943" lvl="4" indent="-355591">
              <a:spcBef>
                <a:spcPts val="0"/>
              </a:spcBef>
              <a:spcAft>
                <a:spcPts val="0"/>
              </a:spcAft>
              <a:buSzPts val="2000"/>
              <a:buChar char="○"/>
              <a:defRPr sz="2000"/>
            </a:lvl5pPr>
            <a:lvl6pPr marL="2743131" lvl="5" indent="-355591">
              <a:spcBef>
                <a:spcPts val="0"/>
              </a:spcBef>
              <a:spcAft>
                <a:spcPts val="0"/>
              </a:spcAft>
              <a:buSzPts val="2000"/>
              <a:buChar char="■"/>
              <a:defRPr sz="2000"/>
            </a:lvl6pPr>
            <a:lvl7pPr marL="3200320" lvl="6" indent="-355591">
              <a:spcBef>
                <a:spcPts val="0"/>
              </a:spcBef>
              <a:spcAft>
                <a:spcPts val="0"/>
              </a:spcAft>
              <a:buSzPts val="2000"/>
              <a:buChar char="●"/>
              <a:defRPr sz="2000"/>
            </a:lvl7pPr>
            <a:lvl8pPr marL="3657509" lvl="7" indent="-355591">
              <a:spcBef>
                <a:spcPts val="0"/>
              </a:spcBef>
              <a:spcAft>
                <a:spcPts val="0"/>
              </a:spcAft>
              <a:buSzPts val="2000"/>
              <a:buChar char="○"/>
              <a:defRPr sz="2000"/>
            </a:lvl8pPr>
            <a:lvl9pPr marL="4114697" lvl="8" indent="-355591">
              <a:spcBef>
                <a:spcPts val="0"/>
              </a:spcBef>
              <a:spcAft>
                <a:spcPts val="0"/>
              </a:spcAft>
              <a:buSzPts val="2000"/>
              <a:buChar char="■"/>
              <a:defRPr sz="2000"/>
            </a:lvl9pPr>
          </a:lstStyle>
          <a:p>
            <a:pPr lvl="0"/>
            <a:r>
              <a:rPr lang="el-GR"/>
              <a:t>Στυλ υποδείγματος κειμένου</a:t>
            </a: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189" lvl="0" indent="-355591">
              <a:spcBef>
                <a:spcPts val="600"/>
              </a:spcBef>
              <a:spcAft>
                <a:spcPts val="0"/>
              </a:spcAft>
              <a:buSzPts val="2000"/>
              <a:buChar char="◉"/>
              <a:defRPr sz="2000" b="0" i="0">
                <a:latin typeface="Cavolini" panose="03000502040302020204" pitchFamily="66" charset="0"/>
                <a:cs typeface="Cavolini" panose="03000502040302020204" pitchFamily="66" charset="0"/>
              </a:defRPr>
            </a:lvl1pPr>
            <a:lvl2pPr marL="914377" lvl="1" indent="-355591">
              <a:spcBef>
                <a:spcPts val="0"/>
              </a:spcBef>
              <a:spcAft>
                <a:spcPts val="0"/>
              </a:spcAft>
              <a:buSzPts val="2000"/>
              <a:buChar char="○"/>
              <a:defRPr/>
            </a:lvl2pPr>
            <a:lvl3pPr marL="1371566" lvl="2" indent="-355591">
              <a:spcBef>
                <a:spcPts val="0"/>
              </a:spcBef>
              <a:spcAft>
                <a:spcPts val="0"/>
              </a:spcAft>
              <a:buSzPts val="2000"/>
              <a:buChar char="■"/>
              <a:defRPr/>
            </a:lvl3pPr>
            <a:lvl4pPr marL="1828754" lvl="3" indent="-355591">
              <a:spcBef>
                <a:spcPts val="0"/>
              </a:spcBef>
              <a:spcAft>
                <a:spcPts val="0"/>
              </a:spcAft>
              <a:buSzPts val="2000"/>
              <a:buChar char="●"/>
              <a:defRPr sz="2000"/>
            </a:lvl4pPr>
            <a:lvl5pPr marL="2285943" lvl="4" indent="-355591">
              <a:spcBef>
                <a:spcPts val="0"/>
              </a:spcBef>
              <a:spcAft>
                <a:spcPts val="0"/>
              </a:spcAft>
              <a:buSzPts val="2000"/>
              <a:buChar char="○"/>
              <a:defRPr sz="2000"/>
            </a:lvl5pPr>
            <a:lvl6pPr marL="2743131" lvl="5" indent="-355591">
              <a:spcBef>
                <a:spcPts val="0"/>
              </a:spcBef>
              <a:spcAft>
                <a:spcPts val="0"/>
              </a:spcAft>
              <a:buSzPts val="2000"/>
              <a:buChar char="■"/>
              <a:defRPr sz="2000"/>
            </a:lvl6pPr>
            <a:lvl7pPr marL="3200320" lvl="6" indent="-355591">
              <a:spcBef>
                <a:spcPts val="0"/>
              </a:spcBef>
              <a:spcAft>
                <a:spcPts val="0"/>
              </a:spcAft>
              <a:buSzPts val="2000"/>
              <a:buChar char="●"/>
              <a:defRPr sz="2000"/>
            </a:lvl7pPr>
            <a:lvl8pPr marL="3657509" lvl="7" indent="-355591">
              <a:spcBef>
                <a:spcPts val="0"/>
              </a:spcBef>
              <a:spcAft>
                <a:spcPts val="0"/>
              </a:spcAft>
              <a:buSzPts val="2000"/>
              <a:buChar char="○"/>
              <a:defRPr sz="2000"/>
            </a:lvl8pPr>
            <a:lvl9pPr marL="4114697" lvl="8" indent="-355591">
              <a:spcBef>
                <a:spcPts val="0"/>
              </a:spcBef>
              <a:spcAft>
                <a:spcPts val="0"/>
              </a:spcAft>
              <a:buSzPts val="2000"/>
              <a:buChar char="■"/>
              <a:defRPr sz="2000"/>
            </a:lvl9pPr>
          </a:lstStyle>
          <a:p>
            <a:pPr lvl="0"/>
            <a:r>
              <a:rPr lang="el-GR"/>
              <a:t>Στυλ υποδείγματος κειμένου</a:t>
            </a: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cxnSp>
        <p:nvCxnSpPr>
          <p:cNvPr id="39" name="Google Shape;39;p6"/>
          <p:cNvCxnSpPr/>
          <p:nvPr/>
        </p:nvCxnSpPr>
        <p:spPr>
          <a:xfrm>
            <a:off x="5265651"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1"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b="0" i="0">
                <a:latin typeface="Cavolini" panose="03000502040302020204" pitchFamily="66" charset="0"/>
                <a:cs typeface="Cavolini" panose="03000502040302020204" pitchFamily="66" charset="0"/>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dirty="0"/>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1"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extLst>
      <p:ext uri="{BB962C8B-B14F-4D97-AF65-F5344CB8AC3E}">
        <p14:creationId xmlns:p14="http://schemas.microsoft.com/office/powerpoint/2010/main" val="10949515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1"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dirty="0"/>
          </a:p>
        </p:txBody>
      </p:sp>
      <p:sp>
        <p:nvSpPr>
          <p:cNvPr id="7" name="Google Shape;7;p1"/>
          <p:cNvSpPr txBox="1">
            <a:spLocks noGrp="1"/>
          </p:cNvSpPr>
          <p:nvPr>
            <p:ph type="title"/>
          </p:nvPr>
        </p:nvSpPr>
        <p:spPr>
          <a:xfrm>
            <a:off x="1381251" y="937117"/>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dirty="0"/>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b="0" i="0">
                <a:solidFill>
                  <a:srgbClr val="1D1D1B"/>
                </a:solidFill>
                <a:latin typeface="Cavolini" panose="03000502040302020204" pitchFamily="66" charset="0"/>
                <a:ea typeface="Cavolini" panose="03000502040302020204" pitchFamily="66" charset="0"/>
                <a:cs typeface="Cavolini" panose="03000502040302020204" pitchFamily="66" charset="0"/>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52" r:id="rId1"/>
    <p:sldLayoutId id="2147483657" r:id="rId2"/>
    <p:sldLayoutId id="2147483659" r:id="rId3"/>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Cavolini" panose="03000502040302020204" pitchFamily="66" charset="0"/>
          <a:ea typeface="Cavolini" panose="03000502040302020204" pitchFamily="66" charset="0"/>
          <a:cs typeface="Cavolini" panose="03000502040302020204" pitchFamily="66" charset="0"/>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Cavolini" panose="03000502040302020204" pitchFamily="66" charset="0"/>
          <a:ea typeface="Cavolini" panose="03000502040302020204" pitchFamily="66" charset="0"/>
          <a:cs typeface="Cavolini" panose="03000502040302020204" pitchFamily="66" charset="0"/>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keras.io/api/losses/"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keras.io/api/optimizers/"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keras.io/api/metrics/"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932895" y="2931525"/>
            <a:ext cx="5781451" cy="1159800"/>
          </a:xfrm>
          <a:prstGeom prst="rect">
            <a:avLst/>
          </a:prstGeom>
          <a:solidFill>
            <a:schemeClr val="bg1"/>
          </a:solidFill>
        </p:spPr>
        <p:txBody>
          <a:bodyPr spcFirstLastPara="1" wrap="square" lIns="91425" tIns="91425" rIns="91425" bIns="91425" anchor="b" anchorCtr="0">
            <a:noAutofit/>
          </a:bodyPr>
          <a:lstStyle/>
          <a:p>
            <a:pPr algn="ctr"/>
            <a:r>
              <a:rPr lang="el-GR" sz="2400" dirty="0"/>
              <a:t>Βαθιά Μάθηση σε </a:t>
            </a:r>
            <a:r>
              <a:rPr lang="en-US" sz="2400" dirty="0"/>
              <a:t>Python</a:t>
            </a:r>
            <a:br>
              <a:rPr lang="en-US" sz="2400" dirty="0"/>
            </a:br>
            <a:r>
              <a:rPr lang="el-GR" sz="2400" dirty="0" err="1"/>
              <a:t>Νευρωνικά</a:t>
            </a:r>
            <a:r>
              <a:rPr lang="el-GR" sz="2400" dirty="0"/>
              <a:t> Δίκτυα</a:t>
            </a:r>
            <a:br>
              <a:rPr lang="en-US" sz="2400" dirty="0"/>
            </a:br>
            <a:r>
              <a:rPr lang="el-GR" sz="2400" dirty="0"/>
              <a:t>(</a:t>
            </a:r>
            <a:r>
              <a:rPr lang="en-US" sz="2400" dirty="0"/>
              <a:t>Artificial Neural Networks)</a:t>
            </a:r>
            <a:endParaRPr sz="2400" dirty="0"/>
          </a:p>
        </p:txBody>
      </p:sp>
      <p:grpSp>
        <p:nvGrpSpPr>
          <p:cNvPr id="72" name="Google Shape;72;p12"/>
          <p:cNvGrpSpPr/>
          <p:nvPr/>
        </p:nvGrpSpPr>
        <p:grpSpPr>
          <a:xfrm>
            <a:off x="1299166" y="3511425"/>
            <a:ext cx="215967"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grpSp>
      <p:pic>
        <p:nvPicPr>
          <p:cNvPr id="12" name="Picture 11">
            <a:extLst>
              <a:ext uri="{FF2B5EF4-FFF2-40B4-BE49-F238E27FC236}">
                <a16:creationId xmlns:a16="http://schemas.microsoft.com/office/drawing/2014/main" id="{61776031-AB01-9E46-AEB2-012B7415547F}"/>
              </a:ext>
            </a:extLst>
          </p:cNvPr>
          <p:cNvPicPr/>
          <p:nvPr/>
        </p:nvPicPr>
        <p:blipFill>
          <a:blip r:embed="rId3"/>
          <a:srcRect/>
          <a:stretch/>
        </p:blipFill>
        <p:spPr>
          <a:xfrm>
            <a:off x="7341609" y="-59836"/>
            <a:ext cx="1802390" cy="1147893"/>
          </a:xfrm>
          <a:prstGeom prst="rect">
            <a:avLst/>
          </a:prstGeom>
        </p:spPr>
      </p:pic>
      <p:sp>
        <p:nvSpPr>
          <p:cNvPr id="3" name="Rectangle 2">
            <a:extLst>
              <a:ext uri="{FF2B5EF4-FFF2-40B4-BE49-F238E27FC236}">
                <a16:creationId xmlns:a16="http://schemas.microsoft.com/office/drawing/2014/main" id="{DA0A6838-C0D7-7F48-B44A-F4C66329EE80}"/>
              </a:ext>
            </a:extLst>
          </p:cNvPr>
          <p:cNvSpPr/>
          <p:nvPr/>
        </p:nvSpPr>
        <p:spPr>
          <a:xfrm>
            <a:off x="1407149" y="72394"/>
            <a:ext cx="6161161" cy="1015663"/>
          </a:xfrm>
          <a:prstGeom prst="rect">
            <a:avLst/>
          </a:prstGeom>
        </p:spPr>
        <p:txBody>
          <a:bodyPr wrap="square">
            <a:spAutoFit/>
          </a:bodyPr>
          <a:lstStyle/>
          <a:p>
            <a:pPr algn="ctr"/>
            <a:r>
              <a:rPr lang="en-US" spc="80" dirty="0">
                <a:latin typeface="Cavolini" panose="03000502040302020204" pitchFamily="66" charset="0"/>
                <a:cs typeface="Cavolini" panose="03000502040302020204" pitchFamily="66" charset="0"/>
              </a:rPr>
              <a:t>A</a:t>
            </a:r>
            <a:r>
              <a:rPr lang="el-GR" spc="80" dirty="0">
                <a:latin typeface="Cavolini" panose="03000502040302020204" pitchFamily="66" charset="0"/>
                <a:cs typeface="Cavolini" panose="03000502040302020204" pitchFamily="66" charset="0"/>
              </a:rPr>
              <a:t>ΡΙΣΤΟΤΕΛΕΙΟ ΠΑΝΕΠΙΣΤΗΜΙΟ ΘΕΣΣΑΛΟΝΙΚΗΣ</a:t>
            </a:r>
            <a:endParaRPr lang="en-US" sz="2000" spc="80" dirty="0">
              <a:latin typeface="Cavolini" panose="03000502040302020204" pitchFamily="66" charset="0"/>
              <a:cs typeface="Cavolini" panose="03000502040302020204" pitchFamily="66" charset="0"/>
            </a:endParaRPr>
          </a:p>
          <a:p>
            <a:pPr algn="ctr"/>
            <a:r>
              <a:rPr lang="el-GR" spc="80" dirty="0">
                <a:latin typeface="Cavolini" panose="03000502040302020204" pitchFamily="66" charset="0"/>
                <a:cs typeface="Cavolini" panose="03000502040302020204" pitchFamily="66" charset="0"/>
              </a:rPr>
              <a:t>ΤΜΗΜΑ ΦΥΣΙΚΗΣ</a:t>
            </a:r>
            <a:endParaRPr lang="en-US" sz="2000" spc="80" dirty="0">
              <a:latin typeface="Cavolini" panose="03000502040302020204" pitchFamily="66" charset="0"/>
              <a:cs typeface="Cavolini" panose="03000502040302020204" pitchFamily="66" charset="0"/>
            </a:endParaRPr>
          </a:p>
          <a:p>
            <a:pPr algn="ctr"/>
            <a:r>
              <a:rPr lang="el-GR" sz="1000" spc="80" dirty="0">
                <a:latin typeface="Cavolini" panose="03000502040302020204" pitchFamily="66" charset="0"/>
                <a:cs typeface="Cavolini" panose="03000502040302020204" pitchFamily="66" charset="0"/>
              </a:rPr>
              <a:t> </a:t>
            </a:r>
            <a:endParaRPr lang="en-US" sz="1600" spc="80" dirty="0">
              <a:latin typeface="Cavolini" panose="03000502040302020204" pitchFamily="66" charset="0"/>
              <a:cs typeface="Cavolini" panose="03000502040302020204" pitchFamily="66" charset="0"/>
            </a:endParaRPr>
          </a:p>
          <a:p>
            <a:pPr algn="ctr"/>
            <a:r>
              <a:rPr lang="el-GR" sz="1100" spc="80" dirty="0">
                <a:latin typeface="Cavolini" panose="03000502040302020204" pitchFamily="66" charset="0"/>
                <a:cs typeface="Cavolini" panose="03000502040302020204" pitchFamily="66" charset="0"/>
              </a:rPr>
              <a:t>ΠΡΟΓΡΑΜΜΑ ΜΕΤΑΠΤΥΧΙΑΚΩΝ ΣΠΟΥΔΩΝ </a:t>
            </a:r>
            <a:endParaRPr lang="en-US" sz="1600" spc="80" dirty="0">
              <a:latin typeface="Cavolini" panose="03000502040302020204" pitchFamily="66" charset="0"/>
              <a:cs typeface="Cavolini" panose="03000502040302020204" pitchFamily="66" charset="0"/>
            </a:endParaRPr>
          </a:p>
          <a:p>
            <a:pPr algn="ctr"/>
            <a:r>
              <a:rPr lang="el-GR" sz="1100" spc="80" dirty="0">
                <a:latin typeface="Cavolini" panose="03000502040302020204" pitchFamily="66" charset="0"/>
                <a:ea typeface="Times New Roman" panose="02020603050405020304" pitchFamily="18" charset="0"/>
                <a:cs typeface="Cavolini" panose="03000502040302020204" pitchFamily="66" charset="0"/>
              </a:rPr>
              <a:t>ΥΠΟΛΟΓΙΣΤΙΚΗΣ ΦΥΣΙΚΗΣ</a:t>
            </a:r>
            <a:endParaRPr lang="en-US" sz="1600" spc="80" dirty="0">
              <a:latin typeface="Cavolini" panose="03000502040302020204" pitchFamily="66" charset="0"/>
              <a:ea typeface="Times New Roman" panose="02020603050405020304" pitchFamily="18" charset="0"/>
              <a:cs typeface="Cavolini" panose="03000502040302020204" pitchFamily="66" charset="0"/>
            </a:endParaRPr>
          </a:p>
        </p:txBody>
      </p:sp>
      <p:pic>
        <p:nvPicPr>
          <p:cNvPr id="17" name="Εικόνα 1" descr="A picture containing drawing&#10;&#10;Description automatically generated">
            <a:extLst>
              <a:ext uri="{FF2B5EF4-FFF2-40B4-BE49-F238E27FC236}">
                <a16:creationId xmlns:a16="http://schemas.microsoft.com/office/drawing/2014/main" id="{D3830526-E59D-CB46-AB6C-1D7701FC32BE}"/>
              </a:ext>
            </a:extLst>
          </p:cNvPr>
          <p:cNvPicPr/>
          <p:nvPr/>
        </p:nvPicPr>
        <p:blipFill>
          <a:blip r:embed="rId4">
            <a:extLst>
              <a:ext uri="{28A0092B-C50C-407E-A947-70E740481C1C}">
                <a14:useLocalDpi xmlns:a14="http://schemas.microsoft.com/office/drawing/2010/main" val="0"/>
              </a:ext>
            </a:extLst>
          </a:blip>
          <a:srcRect t="4108" b="8626"/>
          <a:stretch>
            <a:fillRect/>
          </a:stretch>
        </p:blipFill>
        <p:spPr bwMode="auto">
          <a:xfrm>
            <a:off x="27501" y="101996"/>
            <a:ext cx="1104613" cy="986061"/>
          </a:xfrm>
          <a:prstGeom prst="rect">
            <a:avLst/>
          </a:prstGeom>
          <a:noFill/>
          <a:ln>
            <a:noFill/>
          </a:ln>
        </p:spPr>
      </p:pic>
      <p:sp>
        <p:nvSpPr>
          <p:cNvPr id="18" name="Google Shape;71;p12">
            <a:extLst>
              <a:ext uri="{FF2B5EF4-FFF2-40B4-BE49-F238E27FC236}">
                <a16:creationId xmlns:a16="http://schemas.microsoft.com/office/drawing/2014/main" id="{E2F6B4BA-7C0B-C34C-8966-A4C690DEF029}"/>
              </a:ext>
            </a:extLst>
          </p:cNvPr>
          <p:cNvSpPr txBox="1">
            <a:spLocks/>
          </p:cNvSpPr>
          <p:nvPr/>
        </p:nvSpPr>
        <p:spPr>
          <a:xfrm>
            <a:off x="6342926" y="4157440"/>
            <a:ext cx="2801073" cy="9860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0" i="0" u="none" strike="noStrike" cap="none">
                <a:solidFill>
                  <a:schemeClr val="dk1"/>
                </a:solidFill>
                <a:latin typeface="Cavolini" panose="03000502040302020204" pitchFamily="66" charset="0"/>
                <a:ea typeface="Lora"/>
                <a:cs typeface="Cavolini" panose="03000502040302020204" pitchFamily="66" charset="0"/>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pPr algn="ctr"/>
            <a:r>
              <a:rPr lang="el-GR" sz="1400" dirty="0" err="1">
                <a:highlight>
                  <a:srgbClr val="FFFF00"/>
                </a:highlight>
              </a:rPr>
              <a:t>Διακονίδης</a:t>
            </a:r>
            <a:r>
              <a:rPr lang="el-GR" sz="1400" dirty="0">
                <a:highlight>
                  <a:srgbClr val="FFFF00"/>
                </a:highlight>
              </a:rPr>
              <a:t> Θόδωρος</a:t>
            </a:r>
            <a:r>
              <a:rPr lang="en-US" sz="1400" dirty="0">
                <a:highlight>
                  <a:srgbClr val="FFFF00"/>
                </a:highlight>
              </a:rPr>
              <a:t> </a:t>
            </a:r>
            <a:endParaRPr lang="el-GR" sz="1400" dirty="0">
              <a:highlight>
                <a:srgbClr val="FFFF00"/>
              </a:highlight>
            </a:endParaRPr>
          </a:p>
          <a:p>
            <a:pPr algn="ctr"/>
            <a:r>
              <a:rPr lang="el-GR" sz="1400" dirty="0">
                <a:highlight>
                  <a:srgbClr val="FFFF00"/>
                </a:highlight>
              </a:rPr>
              <a:t>Ε.ΔΙ.Π </a:t>
            </a:r>
          </a:p>
          <a:p>
            <a:pPr algn="ctr"/>
            <a:r>
              <a:rPr lang="el-GR" sz="1400" dirty="0">
                <a:highlight>
                  <a:srgbClr val="FFFF00"/>
                </a:highlight>
              </a:rPr>
              <a:t>Εργαστήριο </a:t>
            </a:r>
            <a:r>
              <a:rPr lang="el-GR" sz="1400" dirty="0" err="1">
                <a:highlight>
                  <a:srgbClr val="FFFF00"/>
                </a:highlight>
              </a:rPr>
              <a:t>Θεωρ</a:t>
            </a:r>
            <a:r>
              <a:rPr lang="el-GR" sz="1400" dirty="0">
                <a:highlight>
                  <a:srgbClr val="FFFF00"/>
                </a:highlight>
              </a:rPr>
              <a:t>. Φυσικής</a:t>
            </a:r>
          </a:p>
          <a:p>
            <a:pPr algn="ctr"/>
            <a:r>
              <a:rPr lang="el-GR" sz="1400" dirty="0">
                <a:highlight>
                  <a:srgbClr val="FFFF00"/>
                </a:highlight>
              </a:rPr>
              <a:t>Τμήμα Φυσικής ΑΠΘ</a:t>
            </a:r>
          </a:p>
        </p:txBody>
      </p:sp>
    </p:spTree>
    <p:extLst>
      <p:ext uri="{BB962C8B-B14F-4D97-AF65-F5344CB8AC3E}">
        <p14:creationId xmlns:p14="http://schemas.microsoft.com/office/powerpoint/2010/main" val="1888380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4F431F9-99DD-498A-9DE4-3EEDD42B16DB}"/>
              </a:ext>
            </a:extLst>
          </p:cNvPr>
          <p:cNvSpPr>
            <a:spLocks noGrp="1"/>
          </p:cNvSpPr>
          <p:nvPr>
            <p:ph type="title"/>
          </p:nvPr>
        </p:nvSpPr>
        <p:spPr/>
        <p:txBody>
          <a:bodyPr/>
          <a:lstStyle/>
          <a:p>
            <a:r>
              <a:rPr lang="en-US" dirty="0"/>
              <a:t>Activation Functions</a:t>
            </a:r>
            <a:endParaRPr lang="el-GR" dirty="0"/>
          </a:p>
        </p:txBody>
      </p:sp>
      <p:sp>
        <p:nvSpPr>
          <p:cNvPr id="4" name="Θέση κειμένου 3">
            <a:extLst>
              <a:ext uri="{FF2B5EF4-FFF2-40B4-BE49-F238E27FC236}">
                <a16:creationId xmlns:a16="http://schemas.microsoft.com/office/drawing/2014/main" id="{7895C5C1-36AF-FA75-439D-B27BF8D348E9}"/>
              </a:ext>
            </a:extLst>
          </p:cNvPr>
          <p:cNvSpPr>
            <a:spLocks noGrp="1"/>
          </p:cNvSpPr>
          <p:nvPr>
            <p:ph type="body" idx="2"/>
          </p:nvPr>
        </p:nvSpPr>
        <p:spPr>
          <a:xfrm>
            <a:off x="623455" y="1358269"/>
            <a:ext cx="7814861" cy="3391582"/>
          </a:xfrm>
        </p:spPr>
        <p:txBody>
          <a:bodyPr/>
          <a:lstStyle/>
          <a:p>
            <a:pPr marL="101598" indent="0">
              <a:buNone/>
            </a:pPr>
            <a:r>
              <a:rPr lang="el-GR" dirty="0"/>
              <a:t>Ενδεικτικά μπορούμε να αναφέρουμε τα εξής:</a:t>
            </a:r>
          </a:p>
          <a:p>
            <a:r>
              <a:rPr lang="en-US" b="1" dirty="0"/>
              <a:t>RELU</a:t>
            </a:r>
            <a:r>
              <a:rPr lang="en-US" dirty="0"/>
              <a:t>: Rectified Linear Unit (</a:t>
            </a:r>
            <a:r>
              <a:rPr lang="el-GR" dirty="0"/>
              <a:t>κατάλληλη για την σύνδεση των ενδιάμεσων επιπέδων των </a:t>
            </a:r>
            <a:r>
              <a:rPr lang="el-GR" dirty="0" err="1"/>
              <a:t>νευρωνικών</a:t>
            </a:r>
            <a:r>
              <a:rPr lang="el-GR" dirty="0"/>
              <a:t> μεταξύ τους και με τα εξωτερικά</a:t>
            </a:r>
            <a:r>
              <a:rPr lang="en-US" dirty="0"/>
              <a:t>) </a:t>
            </a:r>
            <a:endParaRPr lang="el-GR" dirty="0"/>
          </a:p>
          <a:p>
            <a:pPr marL="101598" indent="0">
              <a:buNone/>
            </a:pPr>
            <a:r>
              <a:rPr lang="el-GR" sz="1800" b="1" i="0" dirty="0">
                <a:solidFill>
                  <a:srgbClr val="242424"/>
                </a:solidFill>
                <a:effectLst/>
                <a:highlight>
                  <a:srgbClr val="FFFFFF"/>
                </a:highlight>
              </a:rPr>
              <a:t>Πλεονεκτήματα</a:t>
            </a:r>
            <a:r>
              <a:rPr lang="el-GR" sz="1800" i="0" dirty="0">
                <a:solidFill>
                  <a:srgbClr val="242424"/>
                </a:solidFill>
                <a:effectLst/>
                <a:highlight>
                  <a:srgbClr val="FFFFFF"/>
                </a:highlight>
              </a:rPr>
              <a:t>: Αν και το RELU μοιάζει και λειτουργεί σαν γραμμική συνάρτηση, είναι μη γραμμική, που επιτρέπει την εκμάθηση πολύπλοκων σχέσεων και μπορεί μέσω όλων των κρυφών επιπέδων σε ένα βαθύ δίκτυο έχοντας μεγάλες παραγώγους. </a:t>
            </a:r>
            <a:endParaRPr lang="en-US" sz="1800" i="0" dirty="0">
              <a:solidFill>
                <a:srgbClr val="242424"/>
              </a:solidFill>
              <a:effectLst/>
              <a:highlight>
                <a:srgbClr val="FFFFFF"/>
              </a:highlight>
            </a:endParaRPr>
          </a:p>
          <a:p>
            <a:pPr marL="101598" indent="0">
              <a:buNone/>
            </a:pPr>
            <a:r>
              <a:rPr lang="el-GR" sz="1800" b="1" i="0" dirty="0">
                <a:solidFill>
                  <a:srgbClr val="242424"/>
                </a:solidFill>
                <a:effectLst/>
                <a:highlight>
                  <a:srgbClr val="FFFFFF"/>
                </a:highlight>
              </a:rPr>
              <a:t>Μειονεκτήματα</a:t>
            </a:r>
            <a:r>
              <a:rPr lang="el-GR" sz="1800" i="0" dirty="0">
                <a:solidFill>
                  <a:srgbClr val="242424"/>
                </a:solidFill>
                <a:effectLst/>
                <a:highlight>
                  <a:srgbClr val="FFFFFF"/>
                </a:highlight>
              </a:rPr>
              <a:t>: Δεν πρέπει να χρησιμοποιείται ως το τελικό επίπεδο εξόδου για εργασίες ταξινόμησης/παλινδρόμησης</a:t>
            </a:r>
            <a:r>
              <a:rPr lang="el-GR" sz="1600" i="0" dirty="0">
                <a:solidFill>
                  <a:srgbClr val="242424"/>
                </a:solidFill>
                <a:effectLst/>
                <a:highlight>
                  <a:srgbClr val="FFFFFF"/>
                </a:highlight>
              </a:rPr>
              <a:t>.</a:t>
            </a:r>
            <a:endParaRPr lang="el-GR" sz="1600" dirty="0"/>
          </a:p>
        </p:txBody>
      </p:sp>
      <p:sp>
        <p:nvSpPr>
          <p:cNvPr id="5" name="Θέση αριθμού διαφάνειας 4">
            <a:extLst>
              <a:ext uri="{FF2B5EF4-FFF2-40B4-BE49-F238E27FC236}">
                <a16:creationId xmlns:a16="http://schemas.microsoft.com/office/drawing/2014/main" id="{7055088E-A757-7202-0863-79588DB07E26}"/>
              </a:ext>
            </a:extLst>
          </p:cNvPr>
          <p:cNvSpPr>
            <a:spLocks noGrp="1"/>
          </p:cNvSpPr>
          <p:nvPr>
            <p:ph type="sldNum" idx="12"/>
          </p:nvPr>
        </p:nvSpPr>
        <p:spPr/>
        <p:txBody>
          <a:bodyPr/>
          <a:lstStyle/>
          <a:p>
            <a:fld id="{00000000-1234-1234-1234-123412341234}" type="slidenum">
              <a:rPr lang="en" smtClean="0"/>
              <a:pPr/>
              <a:t>10</a:t>
            </a:fld>
            <a:endParaRPr lang="en"/>
          </a:p>
        </p:txBody>
      </p:sp>
    </p:spTree>
    <p:extLst>
      <p:ext uri="{BB962C8B-B14F-4D97-AF65-F5344CB8AC3E}">
        <p14:creationId xmlns:p14="http://schemas.microsoft.com/office/powerpoint/2010/main" val="892923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4F431F9-99DD-498A-9DE4-3EEDD42B16DB}"/>
              </a:ext>
            </a:extLst>
          </p:cNvPr>
          <p:cNvSpPr>
            <a:spLocks noGrp="1"/>
          </p:cNvSpPr>
          <p:nvPr>
            <p:ph type="title"/>
          </p:nvPr>
        </p:nvSpPr>
        <p:spPr/>
        <p:txBody>
          <a:bodyPr/>
          <a:lstStyle/>
          <a:p>
            <a:r>
              <a:rPr lang="en-US" dirty="0"/>
              <a:t>Activation Functions</a:t>
            </a:r>
            <a:endParaRPr lang="el-GR" dirty="0"/>
          </a:p>
        </p:txBody>
      </p:sp>
      <p:sp>
        <p:nvSpPr>
          <p:cNvPr id="4" name="Θέση κειμένου 3">
            <a:extLst>
              <a:ext uri="{FF2B5EF4-FFF2-40B4-BE49-F238E27FC236}">
                <a16:creationId xmlns:a16="http://schemas.microsoft.com/office/drawing/2014/main" id="{7895C5C1-36AF-FA75-439D-B27BF8D348E9}"/>
              </a:ext>
            </a:extLst>
          </p:cNvPr>
          <p:cNvSpPr>
            <a:spLocks noGrp="1"/>
          </p:cNvSpPr>
          <p:nvPr>
            <p:ph type="body" idx="2"/>
          </p:nvPr>
        </p:nvSpPr>
        <p:spPr>
          <a:xfrm>
            <a:off x="623455" y="1358269"/>
            <a:ext cx="7820633" cy="3391582"/>
          </a:xfrm>
        </p:spPr>
        <p:txBody>
          <a:bodyPr/>
          <a:lstStyle/>
          <a:p>
            <a:pPr marL="101598" indent="0">
              <a:buNone/>
            </a:pPr>
            <a:r>
              <a:rPr lang="el-GR" dirty="0"/>
              <a:t>Ενδεικτικά μπορούμε να αναφέρουμε τα εξής:</a:t>
            </a:r>
          </a:p>
          <a:p>
            <a:r>
              <a:rPr lang="en-US" b="1" dirty="0" err="1"/>
              <a:t>Softmax</a:t>
            </a:r>
            <a:r>
              <a:rPr lang="el-GR" dirty="0"/>
              <a:t> (κατάλληλη για το επίπεδου εξόδου σε πάνω των δύο κλάσεων ταξινόμησης) </a:t>
            </a:r>
            <a:endParaRPr lang="en-US" dirty="0"/>
          </a:p>
          <a:p>
            <a:pPr marL="101598" indent="0">
              <a:buNone/>
            </a:pPr>
            <a:endParaRPr lang="en-US" dirty="0"/>
          </a:p>
          <a:p>
            <a:pPr marL="101598" indent="0">
              <a:buNone/>
            </a:pPr>
            <a:r>
              <a:rPr lang="el-GR" sz="1800" b="1" dirty="0"/>
              <a:t>Πλεονεκτήματα</a:t>
            </a:r>
            <a:r>
              <a:rPr lang="el-GR" sz="1800" dirty="0"/>
              <a:t>: Μπορεί να χειριστεί πολλές κλάσεις και να δώσει την πιθανότητα σε κάθε κλάση</a:t>
            </a:r>
          </a:p>
          <a:p>
            <a:pPr marL="101598" indent="0">
              <a:buNone/>
            </a:pPr>
            <a:r>
              <a:rPr lang="el-GR" sz="1800" b="1" dirty="0"/>
              <a:t>Μειονεκτήματα</a:t>
            </a:r>
            <a:r>
              <a:rPr lang="el-GR" sz="1800" dirty="0"/>
              <a:t>: Δεν πρέπει να χρησιμοποιείται σε </a:t>
            </a:r>
            <a:r>
              <a:rPr lang="en-US" sz="1800" dirty="0"/>
              <a:t>hidden layers</a:t>
            </a:r>
            <a:r>
              <a:rPr lang="el-GR" sz="1800" dirty="0"/>
              <a:t>, καθώς θέλουμε οι νευρώνες να είναι ανεξάρτητοι. Αν το εφαρμόσουμε τότε θα εξαρτώνται γραμμικά.</a:t>
            </a:r>
          </a:p>
        </p:txBody>
      </p:sp>
      <p:sp>
        <p:nvSpPr>
          <p:cNvPr id="5" name="Θέση αριθμού διαφάνειας 4">
            <a:extLst>
              <a:ext uri="{FF2B5EF4-FFF2-40B4-BE49-F238E27FC236}">
                <a16:creationId xmlns:a16="http://schemas.microsoft.com/office/drawing/2014/main" id="{7055088E-A757-7202-0863-79588DB07E26}"/>
              </a:ext>
            </a:extLst>
          </p:cNvPr>
          <p:cNvSpPr>
            <a:spLocks noGrp="1"/>
          </p:cNvSpPr>
          <p:nvPr>
            <p:ph type="sldNum" idx="12"/>
          </p:nvPr>
        </p:nvSpPr>
        <p:spPr/>
        <p:txBody>
          <a:bodyPr/>
          <a:lstStyle/>
          <a:p>
            <a:fld id="{00000000-1234-1234-1234-123412341234}" type="slidenum">
              <a:rPr lang="en" smtClean="0"/>
              <a:pPr/>
              <a:t>11</a:t>
            </a:fld>
            <a:endParaRPr lang="en"/>
          </a:p>
        </p:txBody>
      </p:sp>
    </p:spTree>
    <p:extLst>
      <p:ext uri="{BB962C8B-B14F-4D97-AF65-F5344CB8AC3E}">
        <p14:creationId xmlns:p14="http://schemas.microsoft.com/office/powerpoint/2010/main" val="1060059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4F431F9-99DD-498A-9DE4-3EEDD42B16DB}"/>
              </a:ext>
            </a:extLst>
          </p:cNvPr>
          <p:cNvSpPr>
            <a:spLocks noGrp="1"/>
          </p:cNvSpPr>
          <p:nvPr>
            <p:ph type="title"/>
          </p:nvPr>
        </p:nvSpPr>
        <p:spPr/>
        <p:txBody>
          <a:bodyPr/>
          <a:lstStyle/>
          <a:p>
            <a:r>
              <a:rPr lang="en-US" dirty="0"/>
              <a:t>Activation Functions</a:t>
            </a:r>
            <a:endParaRPr lang="el-GR" dirty="0"/>
          </a:p>
        </p:txBody>
      </p:sp>
      <p:sp>
        <p:nvSpPr>
          <p:cNvPr id="4" name="Θέση κειμένου 3">
            <a:extLst>
              <a:ext uri="{FF2B5EF4-FFF2-40B4-BE49-F238E27FC236}">
                <a16:creationId xmlns:a16="http://schemas.microsoft.com/office/drawing/2014/main" id="{7895C5C1-36AF-FA75-439D-B27BF8D348E9}"/>
              </a:ext>
            </a:extLst>
          </p:cNvPr>
          <p:cNvSpPr>
            <a:spLocks noGrp="1"/>
          </p:cNvSpPr>
          <p:nvPr>
            <p:ph type="body" idx="2"/>
          </p:nvPr>
        </p:nvSpPr>
        <p:spPr>
          <a:xfrm>
            <a:off x="623455" y="1358269"/>
            <a:ext cx="7814861" cy="3391582"/>
          </a:xfrm>
        </p:spPr>
        <p:txBody>
          <a:bodyPr/>
          <a:lstStyle/>
          <a:p>
            <a:pPr marL="101598" indent="0">
              <a:buNone/>
            </a:pPr>
            <a:r>
              <a:rPr lang="el-GR" dirty="0"/>
              <a:t>Ενδεικτικά μπορούμε να αναφέρουμε τα εξής:</a:t>
            </a:r>
          </a:p>
          <a:p>
            <a:r>
              <a:rPr lang="en-US" b="1" dirty="0"/>
              <a:t>Sigmoid</a:t>
            </a:r>
            <a:r>
              <a:rPr lang="en-US" dirty="0"/>
              <a:t> (</a:t>
            </a:r>
            <a:r>
              <a:rPr lang="el-GR" dirty="0"/>
              <a:t>για το επίπεδο εξόδου σε δυαδική ταξινόμηση, ΝΑΙ-ΌΧΙ κλπ.</a:t>
            </a:r>
            <a:r>
              <a:rPr lang="en-US" dirty="0"/>
              <a:t>)</a:t>
            </a:r>
          </a:p>
          <a:p>
            <a:r>
              <a:rPr lang="el-GR" sz="1400" b="1" dirty="0"/>
              <a:t>Πλεονεκτήματα</a:t>
            </a:r>
            <a:r>
              <a:rPr lang="el-GR" sz="1400" dirty="0"/>
              <a:t>: Καθώς το εύρος του είναι μεταξύ 0 και 1, είναι ιδανικό για καταστάσεις όπου πρέπει να προβλέψουμε την πιθανότητα ενός συμβάντος ως έξοδο.
</a:t>
            </a:r>
            <a:r>
              <a:rPr lang="el-GR" sz="1400" b="1" dirty="0"/>
              <a:t>Μειονεκτήματα</a:t>
            </a:r>
            <a:r>
              <a:rPr lang="el-GR" sz="1400" dirty="0"/>
              <a:t>: Οι τιμές κλίσης είναι σημαντικές για το εύρος -3 και 3, αλλά γίνονται πολύ πιο κοντά στο μηδέν πέρα από αυτό το εύρος, το οποίο σχεδόν σκοτώνει την επίδραση του νευρώνα στην τελική έξοδο. Επίσης, οι σιγμοειδείς έξοδοι δεν είναι μηδενικά κεντραρισμένες (είναι κεντραρισμένες γύρω στο 0,5), γεγονός που οδηγεί σε ανεπιθύμητη δυναμική ζιγκ-ζαγκ στις ενημερώσεις κλίσης για τα βάρη</a:t>
            </a:r>
            <a:endParaRPr lang="en-US" sz="1400" dirty="0"/>
          </a:p>
          <a:p>
            <a:endParaRPr lang="el-GR" dirty="0"/>
          </a:p>
        </p:txBody>
      </p:sp>
      <p:sp>
        <p:nvSpPr>
          <p:cNvPr id="5" name="Θέση αριθμού διαφάνειας 4">
            <a:extLst>
              <a:ext uri="{FF2B5EF4-FFF2-40B4-BE49-F238E27FC236}">
                <a16:creationId xmlns:a16="http://schemas.microsoft.com/office/drawing/2014/main" id="{7055088E-A757-7202-0863-79588DB07E26}"/>
              </a:ext>
            </a:extLst>
          </p:cNvPr>
          <p:cNvSpPr>
            <a:spLocks noGrp="1"/>
          </p:cNvSpPr>
          <p:nvPr>
            <p:ph type="sldNum" idx="12"/>
          </p:nvPr>
        </p:nvSpPr>
        <p:spPr/>
        <p:txBody>
          <a:bodyPr/>
          <a:lstStyle/>
          <a:p>
            <a:fld id="{00000000-1234-1234-1234-123412341234}" type="slidenum">
              <a:rPr lang="en" smtClean="0"/>
              <a:pPr/>
              <a:t>12</a:t>
            </a:fld>
            <a:endParaRPr lang="en"/>
          </a:p>
        </p:txBody>
      </p:sp>
    </p:spTree>
    <p:extLst>
      <p:ext uri="{BB962C8B-B14F-4D97-AF65-F5344CB8AC3E}">
        <p14:creationId xmlns:p14="http://schemas.microsoft.com/office/powerpoint/2010/main" val="2327357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381251" y="850241"/>
            <a:ext cx="3968962" cy="435600"/>
          </a:xfrm>
        </p:spPr>
        <p:txBody>
          <a:bodyPr/>
          <a:lstStyle/>
          <a:p>
            <a:r>
              <a:rPr lang="el-GR" dirty="0"/>
              <a:t>Κατασκευή των ΑΝΝ</a:t>
            </a:r>
            <a:br>
              <a:rPr lang="el-GR" dirty="0"/>
            </a:br>
            <a:r>
              <a:rPr lang="el-GR" dirty="0" err="1"/>
              <a:t>Βημα</a:t>
            </a:r>
            <a:r>
              <a:rPr lang="el-GR" dirty="0"/>
              <a:t> 1</a:t>
            </a:r>
            <a:r>
              <a:rPr lang="en-US" dirty="0"/>
              <a:t> Construction</a:t>
            </a:r>
            <a:r>
              <a:rPr lang="el-GR" dirty="0"/>
              <a:t> (</a:t>
            </a:r>
            <a:r>
              <a:rPr lang="en-US" dirty="0" err="1"/>
              <a:t>Tensorflow</a:t>
            </a:r>
            <a:r>
              <a:rPr lang="el-GR" dirty="0"/>
              <a:t>)</a:t>
            </a:r>
            <a:endParaRPr lang="en-US" dirty="0"/>
          </a:p>
        </p:txBody>
      </p:sp>
      <p:sp>
        <p:nvSpPr>
          <p:cNvPr id="5" name="Θέση αριθμού διαφάνειας 4"/>
          <p:cNvSpPr>
            <a:spLocks noGrp="1"/>
          </p:cNvSpPr>
          <p:nvPr>
            <p:ph type="sldNum" idx="12"/>
          </p:nvPr>
        </p:nvSpPr>
        <p:spPr/>
        <p:txBody>
          <a:bodyPr/>
          <a:lstStyle/>
          <a:p>
            <a:fld id="{00000000-1234-1234-1234-123412341234}" type="slidenum">
              <a:rPr lang="en" smtClean="0"/>
              <a:pPr/>
              <a:t>13</a:t>
            </a:fld>
            <a:endParaRPr lang="en"/>
          </a:p>
        </p:txBody>
      </p:sp>
      <p:sp>
        <p:nvSpPr>
          <p:cNvPr id="16" name="Rectangle 2">
            <a:extLst>
              <a:ext uri="{FF2B5EF4-FFF2-40B4-BE49-F238E27FC236}">
                <a16:creationId xmlns:a16="http://schemas.microsoft.com/office/drawing/2014/main" id="{CC5AA4BD-5DC0-ABB0-6379-9685EBBC8457}"/>
              </a:ext>
            </a:extLst>
          </p:cNvPr>
          <p:cNvSpPr>
            <a:spLocks noChangeArrowheads="1"/>
          </p:cNvSpPr>
          <p:nvPr/>
        </p:nvSpPr>
        <p:spPr bwMode="auto">
          <a:xfrm>
            <a:off x="-633994" y="2457575"/>
            <a:ext cx="7464014" cy="608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graphicFrame>
        <p:nvGraphicFramePr>
          <p:cNvPr id="17" name="Πίνακας 16">
            <a:extLst>
              <a:ext uri="{FF2B5EF4-FFF2-40B4-BE49-F238E27FC236}">
                <a16:creationId xmlns:a16="http://schemas.microsoft.com/office/drawing/2014/main" id="{5AC87BB9-1BFD-A461-EDE6-16F0A0A543B7}"/>
              </a:ext>
            </a:extLst>
          </p:cNvPr>
          <p:cNvGraphicFramePr>
            <a:graphicFrameLocks noGrp="1"/>
          </p:cNvGraphicFramePr>
          <p:nvPr>
            <p:extLst>
              <p:ext uri="{D42A27DB-BD31-4B8C-83A1-F6EECF244321}">
                <p14:modId xmlns:p14="http://schemas.microsoft.com/office/powerpoint/2010/main" val="2101744485"/>
              </p:ext>
            </p:extLst>
          </p:nvPr>
        </p:nvGraphicFramePr>
        <p:xfrm>
          <a:off x="115883" y="1525403"/>
          <a:ext cx="5964260" cy="3422376"/>
        </p:xfrm>
        <a:graphic>
          <a:graphicData uri="http://schemas.openxmlformats.org/drawingml/2006/table">
            <a:tbl>
              <a:tblPr/>
              <a:tblGrid>
                <a:gridCol w="5964260">
                  <a:extLst>
                    <a:ext uri="{9D8B030D-6E8A-4147-A177-3AD203B41FA5}">
                      <a16:colId xmlns:a16="http://schemas.microsoft.com/office/drawing/2014/main" val="1846525068"/>
                    </a:ext>
                  </a:extLst>
                </a:gridCol>
              </a:tblGrid>
              <a:tr h="3422376">
                <a:tc>
                  <a:txBody>
                    <a:bodyPr/>
                    <a:lstStyle/>
                    <a:p>
                      <a:pPr rtl="0" fontAlgn="t">
                        <a:spcBef>
                          <a:spcPts val="0"/>
                        </a:spcBef>
                        <a:spcAft>
                          <a:spcPts val="0"/>
                        </a:spcAft>
                      </a:pPr>
                      <a:r>
                        <a:rPr lang="el-GR" sz="1600" b="0" i="0" u="none" strike="noStrike" dirty="0">
                          <a:solidFill>
                            <a:srgbClr val="707880"/>
                          </a:solidFill>
                          <a:effectLst/>
                          <a:highlight>
                            <a:srgbClr val="1D1F21"/>
                          </a:highlight>
                          <a:latin typeface="Consolas" panose="020B0609020204030204" pitchFamily="49" charset="0"/>
                        </a:rPr>
                        <a:t># Ενεργοποίηση του </a:t>
                      </a:r>
                      <a:r>
                        <a:rPr lang="el-GR" sz="1600" b="0" i="0" u="none" strike="noStrike" dirty="0" err="1">
                          <a:solidFill>
                            <a:srgbClr val="707880"/>
                          </a:solidFill>
                          <a:effectLst/>
                          <a:highlight>
                            <a:srgbClr val="1D1F21"/>
                          </a:highlight>
                          <a:latin typeface="Consolas" panose="020B0609020204030204" pitchFamily="49" charset="0"/>
                        </a:rPr>
                        <a:t>νευρωνικού</a:t>
                      </a:r>
                      <a:r>
                        <a:rPr lang="el-GR" sz="1600" b="0" i="0" u="none" strike="noStrike" dirty="0">
                          <a:solidFill>
                            <a:srgbClr val="707880"/>
                          </a:solidFill>
                          <a:effectLst/>
                          <a:highlight>
                            <a:srgbClr val="1D1F21"/>
                          </a:highlight>
                          <a:latin typeface="Consolas" panose="020B0609020204030204" pitchFamily="49" charset="0"/>
                        </a:rPr>
                        <a:t> δικτύου</a:t>
                      </a:r>
                      <a:br>
                        <a:rPr lang="el-GR" sz="1600" b="0" i="0" u="none" strike="noStrike" dirty="0">
                          <a:solidFill>
                            <a:srgbClr val="C5C8C6"/>
                          </a:solidFill>
                          <a:effectLst/>
                          <a:highlight>
                            <a:srgbClr val="1D1F21"/>
                          </a:highlight>
                          <a:latin typeface="Consolas" panose="020B0609020204030204" pitchFamily="49" charset="0"/>
                        </a:rPr>
                      </a:br>
                      <a:r>
                        <a:rPr lang="en-US" sz="1600" b="0" i="0" u="none" strike="noStrike" dirty="0" err="1">
                          <a:solidFill>
                            <a:srgbClr val="C5C8C6"/>
                          </a:solidFill>
                          <a:effectLst/>
                          <a:highlight>
                            <a:srgbClr val="1D1F21"/>
                          </a:highlight>
                          <a:latin typeface="Consolas" panose="020B0609020204030204" pitchFamily="49" charset="0"/>
                        </a:rPr>
                        <a:t>ann</a:t>
                      </a:r>
                      <a:r>
                        <a:rPr lang="en-US" sz="1600" b="0" i="0" u="none" strike="noStrike" dirty="0">
                          <a:solidFill>
                            <a:srgbClr val="C5C8C6"/>
                          </a:solidFill>
                          <a:effectLst/>
                          <a:highlight>
                            <a:srgbClr val="1D1F21"/>
                          </a:highlight>
                          <a:latin typeface="Consolas" panose="020B0609020204030204" pitchFamily="49" charset="0"/>
                        </a:rPr>
                        <a:t> = </a:t>
                      </a:r>
                      <a:r>
                        <a:rPr lang="en-US" sz="1600" b="0" i="0" u="none" strike="noStrike" dirty="0" err="1">
                          <a:solidFill>
                            <a:srgbClr val="C5C8C6"/>
                          </a:solidFill>
                          <a:effectLst/>
                          <a:highlight>
                            <a:srgbClr val="1D1F21"/>
                          </a:highlight>
                          <a:latin typeface="Consolas" panose="020B0609020204030204" pitchFamily="49" charset="0"/>
                        </a:rPr>
                        <a:t>tf.keras.models.Sequential</a:t>
                      </a:r>
                      <a:r>
                        <a:rPr lang="en-US" sz="1600" b="0" i="0" u="none" strike="noStrike" dirty="0">
                          <a:solidFill>
                            <a:srgbClr val="C5C8C6"/>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707880"/>
                          </a:solidFill>
                          <a:effectLst/>
                          <a:highlight>
                            <a:srgbClr val="1D1F21"/>
                          </a:highlight>
                          <a:latin typeface="Consolas" panose="020B0609020204030204" pitchFamily="49" charset="0"/>
                        </a:rPr>
                        <a:t># </a:t>
                      </a:r>
                      <a:r>
                        <a:rPr lang="el-GR" sz="1600" b="0" i="0" u="none" strike="noStrike" dirty="0">
                          <a:solidFill>
                            <a:srgbClr val="707880"/>
                          </a:solidFill>
                          <a:effectLst/>
                          <a:highlight>
                            <a:srgbClr val="1D1F21"/>
                          </a:highlight>
                          <a:latin typeface="Consolas" panose="020B0609020204030204" pitchFamily="49" charset="0"/>
                        </a:rPr>
                        <a:t>Εισαγωγικό δίκτυο πρώτου επιπέδου και πρώτο κρυφού επιπέδου</a:t>
                      </a:r>
                      <a:br>
                        <a:rPr lang="el-GR" sz="1600" b="0" i="0" u="none" strike="noStrike" dirty="0">
                          <a:solidFill>
                            <a:srgbClr val="C5C8C6"/>
                          </a:solidFill>
                          <a:effectLst/>
                          <a:highlight>
                            <a:srgbClr val="1D1F21"/>
                          </a:highlight>
                          <a:latin typeface="Consolas" panose="020B0609020204030204" pitchFamily="49" charset="0"/>
                        </a:rPr>
                      </a:br>
                      <a:r>
                        <a:rPr lang="en-US" sz="1600" b="0" i="0" u="none" strike="noStrike" dirty="0" err="1">
                          <a:solidFill>
                            <a:srgbClr val="C5C8C6"/>
                          </a:solidFill>
                          <a:effectLst/>
                          <a:highlight>
                            <a:srgbClr val="1D1F21"/>
                          </a:highlight>
                          <a:latin typeface="Consolas" panose="020B0609020204030204" pitchFamily="49" charset="0"/>
                        </a:rPr>
                        <a:t>ann.add</a:t>
                      </a:r>
                      <a:r>
                        <a:rPr lang="en-US" sz="1600" b="0" i="0" u="none" strike="noStrike" dirty="0">
                          <a:solidFill>
                            <a:srgbClr val="C5C8C6"/>
                          </a:solidFill>
                          <a:effectLst/>
                          <a:highlight>
                            <a:srgbClr val="1D1F21"/>
                          </a:highlight>
                          <a:latin typeface="Consolas" panose="020B0609020204030204" pitchFamily="49" charset="0"/>
                        </a:rPr>
                        <a:t>(</a:t>
                      </a:r>
                      <a:r>
                        <a:rPr lang="en-US" sz="1600" b="0" i="0" u="none" strike="noStrike" dirty="0" err="1">
                          <a:solidFill>
                            <a:srgbClr val="C5C8C6"/>
                          </a:solidFill>
                          <a:effectLst/>
                          <a:highlight>
                            <a:srgbClr val="1D1F21"/>
                          </a:highlight>
                          <a:latin typeface="Consolas" panose="020B0609020204030204" pitchFamily="49" charset="0"/>
                        </a:rPr>
                        <a:t>tf.keras.layers.Dense</a:t>
                      </a:r>
                      <a:r>
                        <a:rPr lang="en-US" sz="1600" b="0" i="0" u="none" strike="noStrike" dirty="0">
                          <a:solidFill>
                            <a:srgbClr val="C5C8C6"/>
                          </a:solidFill>
                          <a:effectLst/>
                          <a:highlight>
                            <a:srgbClr val="1D1F21"/>
                          </a:highlight>
                          <a:latin typeface="Consolas" panose="020B0609020204030204" pitchFamily="49" charset="0"/>
                        </a:rPr>
                        <a:t>(</a:t>
                      </a:r>
                      <a:r>
                        <a:rPr lang="en-US" sz="1600" b="0" i="0" u="none" strike="noStrike" dirty="0">
                          <a:solidFill>
                            <a:srgbClr val="CC6666"/>
                          </a:solidFill>
                          <a:effectLst/>
                          <a:highlight>
                            <a:srgbClr val="1D1F21"/>
                          </a:highlight>
                          <a:latin typeface="Consolas" panose="020B0609020204030204" pitchFamily="49" charset="0"/>
                        </a:rPr>
                        <a:t>12</a:t>
                      </a: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err="1">
                          <a:solidFill>
                            <a:srgbClr val="C5C8C6"/>
                          </a:solidFill>
                          <a:effectLst/>
                          <a:highlight>
                            <a:srgbClr val="1D1F21"/>
                          </a:highlight>
                          <a:latin typeface="Consolas" panose="020B0609020204030204" pitchFamily="49" charset="0"/>
                        </a:rPr>
                        <a:t>input_shape</a:t>
                      </a:r>
                      <a:r>
                        <a:rPr lang="en-US" sz="1600" b="0" i="0" u="none" strike="noStrike" dirty="0">
                          <a:solidFill>
                            <a:srgbClr val="C5C8C6"/>
                          </a:solidFill>
                          <a:effectLst/>
                          <a:highlight>
                            <a:srgbClr val="1D1F21"/>
                          </a:highlight>
                          <a:latin typeface="Consolas" panose="020B0609020204030204" pitchFamily="49" charset="0"/>
                        </a:rPr>
                        <a:t>=(</a:t>
                      </a:r>
                      <a:r>
                        <a:rPr lang="en-US" sz="1600" b="0" i="0" u="none" strike="noStrike" dirty="0">
                          <a:solidFill>
                            <a:srgbClr val="CC6666"/>
                          </a:solidFill>
                          <a:effectLst/>
                          <a:highlight>
                            <a:srgbClr val="1D1F21"/>
                          </a:highlight>
                          <a:latin typeface="Consolas" panose="020B0609020204030204" pitchFamily="49" charset="0"/>
                        </a:rPr>
                        <a:t>8</a:t>
                      </a:r>
                      <a:r>
                        <a:rPr lang="en-US" sz="1600" b="0" i="0" u="none" strike="noStrike" dirty="0">
                          <a:solidFill>
                            <a:srgbClr val="C5C8C6"/>
                          </a:solidFill>
                          <a:effectLst/>
                          <a:highlight>
                            <a:srgbClr val="1D1F21"/>
                          </a:highlight>
                          <a:latin typeface="Consolas" panose="020B0609020204030204" pitchFamily="49" charset="0"/>
                        </a:rPr>
                        <a:t>,), activation=</a:t>
                      </a:r>
                      <a:r>
                        <a:rPr lang="en-US" sz="1600" b="0" i="0" u="none" strike="noStrike" dirty="0">
                          <a:solidFill>
                            <a:srgbClr val="B5BD68"/>
                          </a:solidFill>
                          <a:effectLst/>
                          <a:highlight>
                            <a:srgbClr val="1D1F21"/>
                          </a:highlight>
                          <a:latin typeface="Consolas" panose="020B0609020204030204" pitchFamily="49" charset="0"/>
                        </a:rPr>
                        <a:t>'</a:t>
                      </a:r>
                      <a:r>
                        <a:rPr lang="en-US" sz="1600" b="0" i="0" u="none" strike="noStrike" dirty="0" err="1">
                          <a:solidFill>
                            <a:srgbClr val="B5BD68"/>
                          </a:solidFill>
                          <a:effectLst/>
                          <a:highlight>
                            <a:srgbClr val="1D1F21"/>
                          </a:highlight>
                          <a:latin typeface="Consolas" panose="020B0609020204030204" pitchFamily="49" charset="0"/>
                        </a:rPr>
                        <a:t>relu</a:t>
                      </a:r>
                      <a:r>
                        <a:rPr lang="en-US" sz="1600" b="0" i="0" u="none" strike="noStrike" dirty="0">
                          <a:solidFill>
                            <a:srgbClr val="B5BD68"/>
                          </a:solidFill>
                          <a:effectLst/>
                          <a:highlight>
                            <a:srgbClr val="1D1F21"/>
                          </a:highlight>
                          <a:latin typeface="Consolas" panose="020B0609020204030204" pitchFamily="49" charset="0"/>
                        </a:rPr>
                        <a:t>'</a:t>
                      </a:r>
                      <a:r>
                        <a:rPr lang="en-US" sz="1600" b="0" i="0" u="none" strike="noStrike" dirty="0">
                          <a:solidFill>
                            <a:srgbClr val="C5C8C6"/>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707880"/>
                          </a:solidFill>
                          <a:effectLst/>
                          <a:highlight>
                            <a:srgbClr val="1D1F21"/>
                          </a:highlight>
                          <a:latin typeface="Consolas" panose="020B0609020204030204" pitchFamily="49" charset="0"/>
                        </a:rPr>
                        <a:t># </a:t>
                      </a:r>
                      <a:r>
                        <a:rPr lang="el-GR" sz="1600" b="0" i="0" u="none" strike="noStrike" dirty="0">
                          <a:solidFill>
                            <a:srgbClr val="707880"/>
                          </a:solidFill>
                          <a:effectLst/>
                          <a:highlight>
                            <a:srgbClr val="1D1F21"/>
                          </a:highlight>
                          <a:latin typeface="Consolas" panose="020B0609020204030204" pitchFamily="49" charset="0"/>
                        </a:rPr>
                        <a:t>Εισαγωγή δεύτερου κρυφού επιπέδου</a:t>
                      </a:r>
                      <a:br>
                        <a:rPr lang="el-GR" sz="1600" b="0" i="0" u="none" strike="noStrike" dirty="0">
                          <a:solidFill>
                            <a:srgbClr val="C5C8C6"/>
                          </a:solidFill>
                          <a:effectLst/>
                          <a:highlight>
                            <a:srgbClr val="1D1F21"/>
                          </a:highlight>
                          <a:latin typeface="Consolas" panose="020B0609020204030204" pitchFamily="49" charset="0"/>
                        </a:rPr>
                      </a:br>
                      <a:r>
                        <a:rPr lang="en-US" sz="1600" b="0" i="0" u="none" strike="noStrike" dirty="0" err="1">
                          <a:solidFill>
                            <a:srgbClr val="C5C8C6"/>
                          </a:solidFill>
                          <a:effectLst/>
                          <a:highlight>
                            <a:srgbClr val="1D1F21"/>
                          </a:highlight>
                          <a:latin typeface="Consolas" panose="020B0609020204030204" pitchFamily="49" charset="0"/>
                        </a:rPr>
                        <a:t>ann.add</a:t>
                      </a:r>
                      <a:r>
                        <a:rPr lang="en-US" sz="1600" b="0" i="0" u="none" strike="noStrike" dirty="0">
                          <a:solidFill>
                            <a:srgbClr val="C5C8C6"/>
                          </a:solidFill>
                          <a:effectLst/>
                          <a:highlight>
                            <a:srgbClr val="1D1F21"/>
                          </a:highlight>
                          <a:latin typeface="Consolas" panose="020B0609020204030204" pitchFamily="49" charset="0"/>
                        </a:rPr>
                        <a:t>(</a:t>
                      </a:r>
                      <a:r>
                        <a:rPr lang="en-US" sz="1600" b="0" i="0" u="none" strike="noStrike" dirty="0" err="1">
                          <a:solidFill>
                            <a:srgbClr val="C5C8C6"/>
                          </a:solidFill>
                          <a:effectLst/>
                          <a:highlight>
                            <a:srgbClr val="1D1F21"/>
                          </a:highlight>
                          <a:latin typeface="Consolas" panose="020B0609020204030204" pitchFamily="49" charset="0"/>
                        </a:rPr>
                        <a:t>tf.keras.layers.Dense</a:t>
                      </a:r>
                      <a:r>
                        <a:rPr lang="en-US" sz="1600" b="0" i="0" u="none" strike="noStrike" dirty="0">
                          <a:solidFill>
                            <a:srgbClr val="C5C8C6"/>
                          </a:solidFill>
                          <a:effectLst/>
                          <a:highlight>
                            <a:srgbClr val="1D1F21"/>
                          </a:highlight>
                          <a:latin typeface="Consolas" panose="020B0609020204030204" pitchFamily="49" charset="0"/>
                        </a:rPr>
                        <a:t>(</a:t>
                      </a:r>
                      <a:r>
                        <a:rPr lang="en-US" sz="1600" b="0" i="0" u="none" strike="noStrike" dirty="0">
                          <a:solidFill>
                            <a:srgbClr val="CC6666"/>
                          </a:solidFill>
                          <a:effectLst/>
                          <a:highlight>
                            <a:srgbClr val="1D1F21"/>
                          </a:highlight>
                          <a:latin typeface="Consolas" panose="020B0609020204030204" pitchFamily="49" charset="0"/>
                        </a:rPr>
                        <a:t>8</a:t>
                      </a:r>
                      <a:r>
                        <a:rPr lang="en-US" sz="1600" b="0" i="0" u="none" strike="noStrike" dirty="0">
                          <a:solidFill>
                            <a:srgbClr val="C5C8C6"/>
                          </a:solidFill>
                          <a:effectLst/>
                          <a:highlight>
                            <a:srgbClr val="1D1F21"/>
                          </a:highlight>
                          <a:latin typeface="Consolas" panose="020B0609020204030204" pitchFamily="49" charset="0"/>
                        </a:rPr>
                        <a:t>, activation=</a:t>
                      </a:r>
                      <a:r>
                        <a:rPr lang="en-US" sz="1600" b="0" i="0" u="none" strike="noStrike" dirty="0">
                          <a:solidFill>
                            <a:srgbClr val="B5BD68"/>
                          </a:solidFill>
                          <a:effectLst/>
                          <a:highlight>
                            <a:srgbClr val="1D1F21"/>
                          </a:highlight>
                          <a:latin typeface="Consolas" panose="020B0609020204030204" pitchFamily="49" charset="0"/>
                        </a:rPr>
                        <a:t>'</a:t>
                      </a:r>
                      <a:r>
                        <a:rPr lang="en-US" sz="1600" b="0" i="0" u="none" strike="noStrike" dirty="0" err="1">
                          <a:solidFill>
                            <a:srgbClr val="B5BD68"/>
                          </a:solidFill>
                          <a:effectLst/>
                          <a:highlight>
                            <a:srgbClr val="1D1F21"/>
                          </a:highlight>
                          <a:latin typeface="Consolas" panose="020B0609020204030204" pitchFamily="49" charset="0"/>
                        </a:rPr>
                        <a:t>relu</a:t>
                      </a:r>
                      <a:r>
                        <a:rPr lang="en-US" sz="1600" b="0" i="0" u="none" strike="noStrike" dirty="0">
                          <a:solidFill>
                            <a:srgbClr val="B5BD68"/>
                          </a:solidFill>
                          <a:effectLst/>
                          <a:highlight>
                            <a:srgbClr val="1D1F21"/>
                          </a:highlight>
                          <a:latin typeface="Consolas" panose="020B0609020204030204" pitchFamily="49" charset="0"/>
                        </a:rPr>
                        <a:t>'</a:t>
                      </a:r>
                      <a:r>
                        <a:rPr lang="en-US" sz="1600" b="0" i="0" u="none" strike="noStrike" dirty="0">
                          <a:solidFill>
                            <a:srgbClr val="C5C8C6"/>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707880"/>
                          </a:solidFill>
                          <a:effectLst/>
                          <a:highlight>
                            <a:srgbClr val="1D1F21"/>
                          </a:highlight>
                          <a:latin typeface="Consolas" panose="020B0609020204030204" pitchFamily="49" charset="0"/>
                        </a:rPr>
                        <a:t># </a:t>
                      </a:r>
                      <a:r>
                        <a:rPr lang="el-GR" sz="1600" b="0" i="0" u="none" strike="noStrike" dirty="0">
                          <a:solidFill>
                            <a:srgbClr val="707880"/>
                          </a:solidFill>
                          <a:effectLst/>
                          <a:highlight>
                            <a:srgbClr val="1D1F21"/>
                          </a:highlight>
                          <a:latin typeface="Consolas" panose="020B0609020204030204" pitchFamily="49" charset="0"/>
                        </a:rPr>
                        <a:t>Εισαγωγή εξωτερικού επιπέδου</a:t>
                      </a:r>
                      <a:br>
                        <a:rPr lang="el-GR" sz="1600" b="0" i="0" u="none" strike="noStrike" dirty="0">
                          <a:solidFill>
                            <a:srgbClr val="C5C8C6"/>
                          </a:solidFill>
                          <a:effectLst/>
                          <a:highlight>
                            <a:srgbClr val="1D1F21"/>
                          </a:highlight>
                          <a:latin typeface="Consolas" panose="020B0609020204030204" pitchFamily="49" charset="0"/>
                        </a:rPr>
                      </a:br>
                      <a:r>
                        <a:rPr lang="el-GR" sz="1600" b="0" i="0" u="none" strike="noStrike" dirty="0">
                          <a:solidFill>
                            <a:srgbClr val="707880"/>
                          </a:solidFill>
                          <a:effectLst/>
                          <a:highlight>
                            <a:srgbClr val="1D1F21"/>
                          </a:highlight>
                          <a:latin typeface="Consolas" panose="020B0609020204030204" pitchFamily="49" charset="0"/>
                        </a:rPr>
                        <a:t># Εδώ δυαδικό. Για μη δυαδικό χρησιμοποιούμε </a:t>
                      </a:r>
                      <a:r>
                        <a:rPr lang="en-US" sz="1600" b="0" i="0" u="none" strike="noStrike" dirty="0">
                          <a:solidFill>
                            <a:srgbClr val="707880"/>
                          </a:solidFill>
                          <a:effectLst/>
                          <a:highlight>
                            <a:srgbClr val="1D1F21"/>
                          </a:highlight>
                          <a:latin typeface="Consolas" panose="020B0609020204030204" pitchFamily="49" charset="0"/>
                        </a:rPr>
                        <a:t>activation='</a:t>
                      </a:r>
                      <a:r>
                        <a:rPr lang="en-US" sz="1600" b="0" i="0" u="none" strike="noStrike" dirty="0" err="1">
                          <a:solidFill>
                            <a:srgbClr val="707880"/>
                          </a:solidFill>
                          <a:effectLst/>
                          <a:highlight>
                            <a:srgbClr val="1D1F21"/>
                          </a:highlight>
                          <a:latin typeface="Consolas" panose="020B0609020204030204" pitchFamily="49" charset="0"/>
                        </a:rPr>
                        <a:t>softmax</a:t>
                      </a:r>
                      <a:r>
                        <a:rPr lang="en-US" sz="1600" b="0" i="0" u="none" strike="noStrike" dirty="0">
                          <a:solidFill>
                            <a:srgbClr val="707880"/>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err="1">
                          <a:solidFill>
                            <a:srgbClr val="C5C8C6"/>
                          </a:solidFill>
                          <a:effectLst/>
                          <a:highlight>
                            <a:srgbClr val="1D1F21"/>
                          </a:highlight>
                          <a:latin typeface="Consolas" panose="020B0609020204030204" pitchFamily="49" charset="0"/>
                        </a:rPr>
                        <a:t>ann.add</a:t>
                      </a:r>
                      <a:r>
                        <a:rPr lang="en-US" sz="1600" b="0" i="0" u="none" strike="noStrike" dirty="0">
                          <a:solidFill>
                            <a:srgbClr val="C5C8C6"/>
                          </a:solidFill>
                          <a:effectLst/>
                          <a:highlight>
                            <a:srgbClr val="1D1F21"/>
                          </a:highlight>
                          <a:latin typeface="Consolas" panose="020B0609020204030204" pitchFamily="49" charset="0"/>
                        </a:rPr>
                        <a:t>(</a:t>
                      </a:r>
                      <a:r>
                        <a:rPr lang="en-US" sz="1600" b="0" i="0" u="none" strike="noStrike" dirty="0" err="1">
                          <a:solidFill>
                            <a:srgbClr val="C5C8C6"/>
                          </a:solidFill>
                          <a:effectLst/>
                          <a:highlight>
                            <a:srgbClr val="1D1F21"/>
                          </a:highlight>
                          <a:latin typeface="Consolas" panose="020B0609020204030204" pitchFamily="49" charset="0"/>
                        </a:rPr>
                        <a:t>tf.keras.layers.Dense</a:t>
                      </a:r>
                      <a:r>
                        <a:rPr lang="en-US" sz="1600" b="0" i="0" u="none" strike="noStrike" dirty="0">
                          <a:solidFill>
                            <a:srgbClr val="C5C8C6"/>
                          </a:solidFill>
                          <a:effectLst/>
                          <a:highlight>
                            <a:srgbClr val="1D1F21"/>
                          </a:highlight>
                          <a:latin typeface="Consolas" panose="020B0609020204030204" pitchFamily="49" charset="0"/>
                        </a:rPr>
                        <a:t>(units=</a:t>
                      </a:r>
                      <a:r>
                        <a:rPr lang="en-US" sz="1600" b="0" i="0" u="none" strike="noStrike" dirty="0">
                          <a:solidFill>
                            <a:srgbClr val="CC6666"/>
                          </a:solidFill>
                          <a:effectLst/>
                          <a:highlight>
                            <a:srgbClr val="1D1F21"/>
                          </a:highlight>
                          <a:latin typeface="Consolas" panose="020B0609020204030204" pitchFamily="49" charset="0"/>
                        </a:rPr>
                        <a:t>1</a:t>
                      </a:r>
                      <a:r>
                        <a:rPr lang="en-US" sz="1600" b="0" i="0" u="none" strike="noStrike" dirty="0">
                          <a:solidFill>
                            <a:srgbClr val="C5C8C6"/>
                          </a:solidFill>
                          <a:effectLst/>
                          <a:highlight>
                            <a:srgbClr val="1D1F21"/>
                          </a:highlight>
                          <a:latin typeface="Consolas" panose="020B0609020204030204" pitchFamily="49" charset="0"/>
                        </a:rPr>
                        <a:t>, activation=</a:t>
                      </a:r>
                      <a:r>
                        <a:rPr lang="en-US" sz="1600" b="0" i="0" u="none" strike="noStrike" dirty="0">
                          <a:solidFill>
                            <a:srgbClr val="B5BD68"/>
                          </a:solidFill>
                          <a:effectLst/>
                          <a:highlight>
                            <a:srgbClr val="1D1F21"/>
                          </a:highlight>
                          <a:latin typeface="Consolas" panose="020B0609020204030204" pitchFamily="49" charset="0"/>
                        </a:rPr>
                        <a:t>'sigmoid'</a:t>
                      </a:r>
                      <a:r>
                        <a:rPr lang="en-US" sz="1600" b="0" i="0" u="none" strike="noStrike" dirty="0">
                          <a:solidFill>
                            <a:srgbClr val="C5C8C6"/>
                          </a:solidFill>
                          <a:effectLst/>
                          <a:highlight>
                            <a:srgbClr val="1D1F21"/>
                          </a:highlight>
                          <a:latin typeface="Consolas" panose="020B0609020204030204" pitchFamily="49" charset="0"/>
                        </a:rPr>
                        <a:t>))</a:t>
                      </a:r>
                      <a:endParaRPr lang="en-US" sz="1600" dirty="0">
                        <a:effectLst/>
                        <a:highlight>
                          <a:srgbClr val="1D1F21"/>
                        </a:highlight>
                      </a:endParaRPr>
                    </a:p>
                  </a:txBody>
                  <a:tcPr marL="63500" marR="63500" marT="63500" marB="63500">
                    <a:lnL>
                      <a:noFill/>
                    </a:lnL>
                    <a:lnR>
                      <a:noFill/>
                    </a:lnR>
                    <a:lnT>
                      <a:noFill/>
                    </a:lnT>
                    <a:lnB>
                      <a:noFill/>
                    </a:lnB>
                    <a:solidFill>
                      <a:srgbClr val="1D1F21"/>
                    </a:solidFill>
                  </a:tcPr>
                </a:tc>
                <a:extLst>
                  <a:ext uri="{0D108BD9-81ED-4DB2-BD59-A6C34878D82A}">
                    <a16:rowId xmlns:a16="http://schemas.microsoft.com/office/drawing/2014/main" val="3594404851"/>
                  </a:ext>
                </a:extLst>
              </a:tr>
            </a:tbl>
          </a:graphicData>
        </a:graphic>
      </p:graphicFrame>
      <p:sp>
        <p:nvSpPr>
          <p:cNvPr id="18" name="Rectangle 3">
            <a:extLst>
              <a:ext uri="{FF2B5EF4-FFF2-40B4-BE49-F238E27FC236}">
                <a16:creationId xmlns:a16="http://schemas.microsoft.com/office/drawing/2014/main" id="{1CE0EBB5-B3E1-4356-AE7C-72F4C54FC33B}"/>
              </a:ext>
            </a:extLst>
          </p:cNvPr>
          <p:cNvSpPr>
            <a:spLocks noChangeArrowheads="1"/>
          </p:cNvSpPr>
          <p:nvPr/>
        </p:nvSpPr>
        <p:spPr bwMode="auto">
          <a:xfrm>
            <a:off x="52075" y="1415051"/>
            <a:ext cx="795768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pic>
        <p:nvPicPr>
          <p:cNvPr id="19" name="Εικόνα 18" descr="Εικόνα που περιέχει σκίτσο/σχέδιο, σχεδίαση, τέχνη&#10;&#10;Περιγραφή που δημιουργήθηκε αυτόματα">
            <a:extLst>
              <a:ext uri="{FF2B5EF4-FFF2-40B4-BE49-F238E27FC236}">
                <a16:creationId xmlns:a16="http://schemas.microsoft.com/office/drawing/2014/main" id="{704AC701-C64A-E6AA-242D-4D1BC0A76710}"/>
              </a:ext>
            </a:extLst>
          </p:cNvPr>
          <p:cNvPicPr>
            <a:picLocks noChangeAspect="1"/>
          </p:cNvPicPr>
          <p:nvPr/>
        </p:nvPicPr>
        <p:blipFill>
          <a:blip r:embed="rId2"/>
          <a:stretch>
            <a:fillRect/>
          </a:stretch>
        </p:blipFill>
        <p:spPr>
          <a:xfrm>
            <a:off x="6174594" y="1525840"/>
            <a:ext cx="2917331" cy="3281286"/>
          </a:xfrm>
          <a:prstGeom prst="rect">
            <a:avLst/>
          </a:prstGeom>
        </p:spPr>
      </p:pic>
    </p:spTree>
    <p:extLst>
      <p:ext uri="{BB962C8B-B14F-4D97-AF65-F5344CB8AC3E}">
        <p14:creationId xmlns:p14="http://schemas.microsoft.com/office/powerpoint/2010/main" val="1506747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4F431F9-99DD-498A-9DE4-3EEDD42B16DB}"/>
              </a:ext>
            </a:extLst>
          </p:cNvPr>
          <p:cNvSpPr>
            <a:spLocks noGrp="1"/>
          </p:cNvSpPr>
          <p:nvPr>
            <p:ph type="title"/>
          </p:nvPr>
        </p:nvSpPr>
        <p:spPr>
          <a:xfrm>
            <a:off x="1381251" y="922668"/>
            <a:ext cx="4218038" cy="435600"/>
          </a:xfrm>
        </p:spPr>
        <p:txBody>
          <a:bodyPr/>
          <a:lstStyle/>
          <a:p>
            <a:r>
              <a:rPr lang="en-US" dirty="0"/>
              <a:t>Compiling</a:t>
            </a:r>
            <a:r>
              <a:rPr lang="el-GR" dirty="0"/>
              <a:t> 1 (</a:t>
            </a:r>
            <a:r>
              <a:rPr lang="en-US" dirty="0"/>
              <a:t>Loss functions</a:t>
            </a:r>
            <a:r>
              <a:rPr lang="el-GR" dirty="0"/>
              <a:t>)</a:t>
            </a:r>
          </a:p>
        </p:txBody>
      </p:sp>
      <p:sp>
        <p:nvSpPr>
          <p:cNvPr id="4" name="Θέση κειμένου 3">
            <a:extLst>
              <a:ext uri="{FF2B5EF4-FFF2-40B4-BE49-F238E27FC236}">
                <a16:creationId xmlns:a16="http://schemas.microsoft.com/office/drawing/2014/main" id="{7895C5C1-36AF-FA75-439D-B27BF8D348E9}"/>
              </a:ext>
            </a:extLst>
          </p:cNvPr>
          <p:cNvSpPr>
            <a:spLocks noGrp="1"/>
          </p:cNvSpPr>
          <p:nvPr>
            <p:ph type="body" idx="2"/>
          </p:nvPr>
        </p:nvSpPr>
        <p:spPr>
          <a:xfrm>
            <a:off x="623455" y="1358269"/>
            <a:ext cx="7814861" cy="3391582"/>
          </a:xfrm>
        </p:spPr>
        <p:txBody>
          <a:bodyPr/>
          <a:lstStyle/>
          <a:p>
            <a:pPr marL="101598" indent="0">
              <a:buNone/>
            </a:pPr>
            <a:r>
              <a:rPr lang="en-US" sz="1800" dirty="0"/>
              <a:t>Loss functions: </a:t>
            </a:r>
            <a:r>
              <a:rPr lang="el-GR" sz="1800" dirty="0"/>
              <a:t>Υπάρχουν πολλές και διάφορες. </a:t>
            </a:r>
            <a:endParaRPr lang="en-US" sz="1800" dirty="0"/>
          </a:p>
          <a:p>
            <a:pPr marL="101598" indent="0">
              <a:buNone/>
            </a:pPr>
            <a:r>
              <a:rPr lang="el-GR" sz="1800" dirty="0"/>
              <a:t>Η λίστα με το σύνολο αυτών </a:t>
            </a:r>
            <a:r>
              <a:rPr lang="el-GR" sz="1800" dirty="0" err="1"/>
              <a:t>στ</a:t>
            </a:r>
            <a:r>
              <a:rPr lang="en-US" sz="1800" dirty="0"/>
              <a:t>o </a:t>
            </a:r>
            <a:r>
              <a:rPr lang="en-US" sz="1800" dirty="0" err="1"/>
              <a:t>keras</a:t>
            </a:r>
            <a:r>
              <a:rPr lang="el-GR" sz="1800" dirty="0"/>
              <a:t>,</a:t>
            </a:r>
            <a:r>
              <a:rPr lang="en-US" sz="1800" dirty="0"/>
              <a:t> </a:t>
            </a:r>
            <a:r>
              <a:rPr lang="el-GR" sz="1800" dirty="0"/>
              <a:t>της </a:t>
            </a:r>
            <a:r>
              <a:rPr lang="en-US" sz="1800" dirty="0" err="1"/>
              <a:t>tensorflow</a:t>
            </a:r>
            <a:r>
              <a:rPr lang="el-GR" sz="1800" dirty="0"/>
              <a:t>:</a:t>
            </a:r>
            <a:endParaRPr lang="en-US" sz="1800" dirty="0"/>
          </a:p>
          <a:p>
            <a:pPr marL="101598" indent="0">
              <a:buNone/>
            </a:pPr>
            <a:r>
              <a:rPr lang="en-US" sz="1600" dirty="0">
                <a:hlinkClick r:id="rId2"/>
              </a:rPr>
              <a:t>Losses (keras.io)</a:t>
            </a:r>
            <a:endParaRPr lang="el-GR" sz="1800" dirty="0"/>
          </a:p>
          <a:p>
            <a:r>
              <a:rPr lang="el-GR" sz="1800" b="1" dirty="0"/>
              <a:t>Ορισμός: </a:t>
            </a:r>
            <a:r>
              <a:rPr lang="el-GR" sz="1800" dirty="0">
                <a:solidFill>
                  <a:srgbClr val="242424"/>
                </a:solidFill>
              </a:rPr>
              <a:t>Μια συνάρτηση απώλειας</a:t>
            </a:r>
            <a:r>
              <a:rPr lang="en-US" sz="1800" dirty="0">
                <a:solidFill>
                  <a:srgbClr val="242424"/>
                </a:solidFill>
              </a:rPr>
              <a:t> (loss function)</a:t>
            </a:r>
            <a:r>
              <a:rPr lang="el-GR" sz="1800" dirty="0">
                <a:solidFill>
                  <a:srgbClr val="242424"/>
                </a:solidFill>
              </a:rPr>
              <a:t> είναι αυτή που συγκρίνει τις τιμές-στόχους (αποτελέσματα) με τις προβλεπόμενες τιμές εξόδου του </a:t>
            </a:r>
            <a:r>
              <a:rPr lang="el-GR" sz="1800" dirty="0" err="1">
                <a:solidFill>
                  <a:srgbClr val="242424"/>
                </a:solidFill>
              </a:rPr>
              <a:t>νευρωνικού</a:t>
            </a:r>
            <a:r>
              <a:rPr lang="el-GR" sz="1800" dirty="0">
                <a:solidFill>
                  <a:srgbClr val="242424"/>
                </a:solidFill>
              </a:rPr>
              <a:t> δικτύου. </a:t>
            </a:r>
          </a:p>
          <a:p>
            <a:r>
              <a:rPr lang="el-GR" sz="1800" b="1" dirty="0">
                <a:solidFill>
                  <a:srgbClr val="242424"/>
                </a:solidFill>
              </a:rPr>
              <a:t>Τι μετρά</a:t>
            </a:r>
            <a:r>
              <a:rPr lang="el-GR" sz="1800" dirty="0">
                <a:solidFill>
                  <a:srgbClr val="242424"/>
                </a:solidFill>
              </a:rPr>
              <a:t>: Την ακρίβεια με την οποία το δίκτυο </a:t>
            </a:r>
            <a:r>
              <a:rPr lang="el-GR" sz="1800" dirty="0" err="1">
                <a:solidFill>
                  <a:srgbClr val="242424"/>
                </a:solidFill>
              </a:rPr>
              <a:t>μοντελοποιεί</a:t>
            </a:r>
            <a:r>
              <a:rPr lang="el-GR" sz="1800" dirty="0">
                <a:solidFill>
                  <a:srgbClr val="242424"/>
                </a:solidFill>
              </a:rPr>
              <a:t> τα δεδομένα εκπαίδευσης. </a:t>
            </a:r>
          </a:p>
          <a:p>
            <a:r>
              <a:rPr lang="el-GR" sz="1800" b="1" dirty="0">
                <a:solidFill>
                  <a:srgbClr val="242424"/>
                </a:solidFill>
              </a:rPr>
              <a:t>Στόχος: </a:t>
            </a:r>
            <a:r>
              <a:rPr lang="el-GR" sz="1800" dirty="0">
                <a:solidFill>
                  <a:srgbClr val="242424"/>
                </a:solidFill>
              </a:rPr>
              <a:t>Η ελαχιστοποίηση αυτής της απώλειας μεταξύ των προβλεπόμενων και των στοχευόντων αποτελεσμάτων.</a:t>
            </a:r>
            <a:r>
              <a:rPr lang="en-US" sz="1800" b="0" i="0" dirty="0">
                <a:solidFill>
                  <a:srgbClr val="242424"/>
                </a:solidFill>
                <a:effectLst/>
                <a:highlight>
                  <a:srgbClr val="FFFFFF"/>
                </a:highlight>
              </a:rPr>
              <a:t> </a:t>
            </a:r>
            <a:endParaRPr lang="en-US" sz="1800" dirty="0"/>
          </a:p>
          <a:p>
            <a:pPr marL="101598" indent="0">
              <a:buNone/>
            </a:pPr>
            <a:endParaRPr lang="el-GR" dirty="0"/>
          </a:p>
          <a:p>
            <a:pPr marL="101598" indent="0">
              <a:buNone/>
            </a:pPr>
            <a:endParaRPr lang="en-US" dirty="0"/>
          </a:p>
          <a:p>
            <a:endParaRPr lang="el-GR" dirty="0"/>
          </a:p>
        </p:txBody>
      </p:sp>
      <p:sp>
        <p:nvSpPr>
          <p:cNvPr id="5" name="Θέση αριθμού διαφάνειας 4">
            <a:extLst>
              <a:ext uri="{FF2B5EF4-FFF2-40B4-BE49-F238E27FC236}">
                <a16:creationId xmlns:a16="http://schemas.microsoft.com/office/drawing/2014/main" id="{7055088E-A757-7202-0863-79588DB07E26}"/>
              </a:ext>
            </a:extLst>
          </p:cNvPr>
          <p:cNvSpPr>
            <a:spLocks noGrp="1"/>
          </p:cNvSpPr>
          <p:nvPr>
            <p:ph type="sldNum" idx="12"/>
          </p:nvPr>
        </p:nvSpPr>
        <p:spPr/>
        <p:txBody>
          <a:bodyPr/>
          <a:lstStyle/>
          <a:p>
            <a:fld id="{00000000-1234-1234-1234-123412341234}" type="slidenum">
              <a:rPr lang="en" smtClean="0"/>
              <a:pPr/>
              <a:t>14</a:t>
            </a:fld>
            <a:endParaRPr lang="en"/>
          </a:p>
        </p:txBody>
      </p:sp>
    </p:spTree>
    <p:extLst>
      <p:ext uri="{BB962C8B-B14F-4D97-AF65-F5344CB8AC3E}">
        <p14:creationId xmlns:p14="http://schemas.microsoft.com/office/powerpoint/2010/main" val="1919236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4F431F9-99DD-498A-9DE4-3EEDD42B16DB}"/>
              </a:ext>
            </a:extLst>
          </p:cNvPr>
          <p:cNvSpPr>
            <a:spLocks noGrp="1"/>
          </p:cNvSpPr>
          <p:nvPr>
            <p:ph type="title"/>
          </p:nvPr>
        </p:nvSpPr>
        <p:spPr>
          <a:xfrm>
            <a:off x="1381251" y="922668"/>
            <a:ext cx="4218038" cy="435600"/>
          </a:xfrm>
        </p:spPr>
        <p:txBody>
          <a:bodyPr/>
          <a:lstStyle/>
          <a:p>
            <a:r>
              <a:rPr lang="en-US" dirty="0"/>
              <a:t>Compiling</a:t>
            </a:r>
            <a:r>
              <a:rPr lang="el-GR" dirty="0"/>
              <a:t> 1 (</a:t>
            </a:r>
            <a:r>
              <a:rPr lang="en-US" dirty="0"/>
              <a:t>Loss functions</a:t>
            </a:r>
            <a:r>
              <a:rPr lang="el-GR" dirty="0"/>
              <a:t>)</a:t>
            </a:r>
          </a:p>
        </p:txBody>
      </p:sp>
      <p:sp>
        <p:nvSpPr>
          <p:cNvPr id="4" name="Θέση κειμένου 3">
            <a:extLst>
              <a:ext uri="{FF2B5EF4-FFF2-40B4-BE49-F238E27FC236}">
                <a16:creationId xmlns:a16="http://schemas.microsoft.com/office/drawing/2014/main" id="{7895C5C1-36AF-FA75-439D-B27BF8D348E9}"/>
              </a:ext>
            </a:extLst>
          </p:cNvPr>
          <p:cNvSpPr>
            <a:spLocks noGrp="1"/>
          </p:cNvSpPr>
          <p:nvPr>
            <p:ph type="body" idx="2"/>
          </p:nvPr>
        </p:nvSpPr>
        <p:spPr>
          <a:xfrm>
            <a:off x="623455" y="1358269"/>
            <a:ext cx="7814861" cy="3391582"/>
          </a:xfrm>
        </p:spPr>
        <p:txBody>
          <a:bodyPr/>
          <a:lstStyle/>
          <a:p>
            <a:pPr marL="101598" indent="0">
              <a:buNone/>
            </a:pPr>
            <a:r>
              <a:rPr lang="el-GR" dirty="0"/>
              <a:t>Ενδεικτικά: </a:t>
            </a:r>
          </a:p>
          <a:p>
            <a:pPr marL="101598" indent="0">
              <a:buNone/>
            </a:pPr>
            <a:r>
              <a:rPr lang="el-GR" dirty="0"/>
              <a:t>Για διαδικασία </a:t>
            </a:r>
            <a:r>
              <a:rPr lang="en-US" dirty="0"/>
              <a:t>Classification:</a:t>
            </a:r>
          </a:p>
          <a:p>
            <a:pPr marL="101598" indent="0">
              <a:buNone/>
            </a:pPr>
            <a:r>
              <a:rPr lang="en-US" b="0" i="0" dirty="0">
                <a:solidFill>
                  <a:srgbClr val="FF0000"/>
                </a:solidFill>
                <a:effectLst/>
                <a:highlight>
                  <a:srgbClr val="FFFFFF"/>
                </a:highlight>
              </a:rPr>
              <a:t>Binary Cross-Entropy</a:t>
            </a:r>
            <a:r>
              <a:rPr lang="en-US" b="0" i="0" dirty="0">
                <a:solidFill>
                  <a:srgbClr val="242424"/>
                </a:solidFill>
                <a:effectLst/>
                <a:highlight>
                  <a:srgbClr val="FFFFFF"/>
                </a:highlight>
              </a:rPr>
              <a:t>: </a:t>
            </a:r>
            <a:r>
              <a:rPr lang="el-GR" b="0" i="0" dirty="0">
                <a:solidFill>
                  <a:srgbClr val="242424"/>
                </a:solidFill>
                <a:effectLst/>
                <a:highlight>
                  <a:srgbClr val="FFFFFF"/>
                </a:highlight>
              </a:rPr>
              <a:t>Δυαδικό αποτέλεσμα </a:t>
            </a:r>
            <a:endParaRPr lang="en-US" b="0" i="0" dirty="0">
              <a:solidFill>
                <a:srgbClr val="242424"/>
              </a:solidFill>
              <a:effectLst/>
              <a:highlight>
                <a:srgbClr val="FFFFFF"/>
              </a:highlight>
            </a:endParaRPr>
          </a:p>
          <a:p>
            <a:pPr marL="101598" indent="0">
              <a:buNone/>
            </a:pPr>
            <a:r>
              <a:rPr lang="en-US" b="0" i="0" dirty="0">
                <a:solidFill>
                  <a:srgbClr val="FF0000"/>
                </a:solidFill>
                <a:effectLst/>
                <a:highlight>
                  <a:srgbClr val="FFFFFF"/>
                </a:highlight>
              </a:rPr>
              <a:t>Categorical Cross-Entropy</a:t>
            </a:r>
            <a:r>
              <a:rPr lang="en-US" b="0" i="0" dirty="0">
                <a:solidFill>
                  <a:srgbClr val="242424"/>
                </a:solidFill>
                <a:effectLst/>
                <a:highlight>
                  <a:srgbClr val="FFFFFF"/>
                </a:highlight>
              </a:rPr>
              <a:t>:</a:t>
            </a:r>
            <a:r>
              <a:rPr lang="el-GR" b="0" i="0" dirty="0">
                <a:solidFill>
                  <a:srgbClr val="242424"/>
                </a:solidFill>
                <a:effectLst/>
                <a:highlight>
                  <a:srgbClr val="FFFFFF"/>
                </a:highlight>
              </a:rPr>
              <a:t> ΄Κατηγορικό επίσης, για καταστάσεις κ &gt; 2 </a:t>
            </a:r>
          </a:p>
          <a:p>
            <a:pPr marL="101598" indent="0">
              <a:buNone/>
            </a:pPr>
            <a:r>
              <a:rPr lang="el-GR" dirty="0"/>
              <a:t>Για Παλινδρόμηση (</a:t>
            </a:r>
            <a:r>
              <a:rPr lang="en-US" dirty="0"/>
              <a:t>Regression</a:t>
            </a:r>
            <a:r>
              <a:rPr lang="el-GR" dirty="0"/>
              <a:t>)</a:t>
            </a:r>
            <a:r>
              <a:rPr lang="en-US" dirty="0"/>
              <a:t>:</a:t>
            </a:r>
          </a:p>
          <a:p>
            <a:pPr marL="101598" indent="0">
              <a:buNone/>
            </a:pPr>
            <a:r>
              <a:rPr lang="en-US" b="0" i="0" dirty="0">
                <a:solidFill>
                  <a:srgbClr val="FF0000"/>
                </a:solidFill>
                <a:effectLst/>
                <a:highlight>
                  <a:srgbClr val="FFFFFF"/>
                </a:highlight>
              </a:rPr>
              <a:t>Mean Squared Error</a:t>
            </a:r>
          </a:p>
          <a:p>
            <a:pPr marL="101598" indent="0">
              <a:buNone/>
            </a:pPr>
            <a:r>
              <a:rPr lang="en-US" b="0" i="0" dirty="0">
                <a:solidFill>
                  <a:srgbClr val="FF0000"/>
                </a:solidFill>
                <a:effectLst/>
                <a:highlight>
                  <a:srgbClr val="FFFFFF"/>
                </a:highlight>
              </a:rPr>
              <a:t>Mean Absolute Error</a:t>
            </a:r>
            <a:endParaRPr lang="el-GR" dirty="0">
              <a:solidFill>
                <a:srgbClr val="FF0000"/>
              </a:solidFill>
            </a:endParaRPr>
          </a:p>
          <a:p>
            <a:pPr marL="101598" indent="0">
              <a:buNone/>
            </a:pPr>
            <a:endParaRPr lang="en-US" dirty="0"/>
          </a:p>
          <a:p>
            <a:endParaRPr lang="el-GR" dirty="0"/>
          </a:p>
        </p:txBody>
      </p:sp>
      <p:sp>
        <p:nvSpPr>
          <p:cNvPr id="5" name="Θέση αριθμού διαφάνειας 4">
            <a:extLst>
              <a:ext uri="{FF2B5EF4-FFF2-40B4-BE49-F238E27FC236}">
                <a16:creationId xmlns:a16="http://schemas.microsoft.com/office/drawing/2014/main" id="{7055088E-A757-7202-0863-79588DB07E26}"/>
              </a:ext>
            </a:extLst>
          </p:cNvPr>
          <p:cNvSpPr>
            <a:spLocks noGrp="1"/>
          </p:cNvSpPr>
          <p:nvPr>
            <p:ph type="sldNum" idx="12"/>
          </p:nvPr>
        </p:nvSpPr>
        <p:spPr/>
        <p:txBody>
          <a:bodyPr/>
          <a:lstStyle/>
          <a:p>
            <a:fld id="{00000000-1234-1234-1234-123412341234}" type="slidenum">
              <a:rPr lang="en" smtClean="0"/>
              <a:pPr/>
              <a:t>15</a:t>
            </a:fld>
            <a:endParaRPr lang="en"/>
          </a:p>
        </p:txBody>
      </p:sp>
    </p:spTree>
    <p:extLst>
      <p:ext uri="{BB962C8B-B14F-4D97-AF65-F5344CB8AC3E}">
        <p14:creationId xmlns:p14="http://schemas.microsoft.com/office/powerpoint/2010/main" val="573568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4F431F9-99DD-498A-9DE4-3EEDD42B16DB}"/>
              </a:ext>
            </a:extLst>
          </p:cNvPr>
          <p:cNvSpPr>
            <a:spLocks noGrp="1"/>
          </p:cNvSpPr>
          <p:nvPr>
            <p:ph type="title"/>
          </p:nvPr>
        </p:nvSpPr>
        <p:spPr>
          <a:xfrm>
            <a:off x="1381251" y="922668"/>
            <a:ext cx="4218038" cy="435600"/>
          </a:xfrm>
        </p:spPr>
        <p:txBody>
          <a:bodyPr/>
          <a:lstStyle/>
          <a:p>
            <a:r>
              <a:rPr lang="en-US" dirty="0"/>
              <a:t>Compiling</a:t>
            </a:r>
            <a:r>
              <a:rPr lang="el-GR" dirty="0"/>
              <a:t> </a:t>
            </a:r>
            <a:r>
              <a:rPr lang="en-US" dirty="0"/>
              <a:t>2</a:t>
            </a:r>
            <a:r>
              <a:rPr lang="el-GR" dirty="0"/>
              <a:t>α (</a:t>
            </a:r>
            <a:r>
              <a:rPr lang="en-US" dirty="0"/>
              <a:t>Optimizers</a:t>
            </a:r>
            <a:r>
              <a:rPr lang="el-GR" dirty="0"/>
              <a:t>)</a:t>
            </a:r>
          </a:p>
        </p:txBody>
      </p:sp>
      <p:sp>
        <p:nvSpPr>
          <p:cNvPr id="4" name="Θέση κειμένου 3">
            <a:extLst>
              <a:ext uri="{FF2B5EF4-FFF2-40B4-BE49-F238E27FC236}">
                <a16:creationId xmlns:a16="http://schemas.microsoft.com/office/drawing/2014/main" id="{7895C5C1-36AF-FA75-439D-B27BF8D348E9}"/>
              </a:ext>
            </a:extLst>
          </p:cNvPr>
          <p:cNvSpPr>
            <a:spLocks noGrp="1"/>
          </p:cNvSpPr>
          <p:nvPr>
            <p:ph type="body" idx="2"/>
          </p:nvPr>
        </p:nvSpPr>
        <p:spPr>
          <a:xfrm>
            <a:off x="623455" y="1358269"/>
            <a:ext cx="7814861" cy="3391582"/>
          </a:xfrm>
        </p:spPr>
        <p:txBody>
          <a:bodyPr/>
          <a:lstStyle/>
          <a:p>
            <a:pPr marL="101598" indent="0">
              <a:buNone/>
            </a:pPr>
            <a:r>
              <a:rPr lang="en-US" sz="1800" dirty="0"/>
              <a:t>Optimizers: </a:t>
            </a:r>
            <a:r>
              <a:rPr lang="el-GR" sz="1800" dirty="0"/>
              <a:t> </a:t>
            </a:r>
            <a:endParaRPr lang="en-US" sz="1800" dirty="0"/>
          </a:p>
          <a:p>
            <a:pPr marL="101598" indent="0">
              <a:buNone/>
            </a:pPr>
            <a:r>
              <a:rPr lang="el-GR" sz="1800" dirty="0"/>
              <a:t>Η λίστα με το σύνολο αυτών </a:t>
            </a:r>
            <a:r>
              <a:rPr lang="el-GR" sz="1800" dirty="0" err="1"/>
              <a:t>στ</a:t>
            </a:r>
            <a:r>
              <a:rPr lang="en-US" sz="1800" dirty="0"/>
              <a:t>o </a:t>
            </a:r>
            <a:r>
              <a:rPr lang="en-US" sz="1800" dirty="0" err="1"/>
              <a:t>keras</a:t>
            </a:r>
            <a:r>
              <a:rPr lang="el-GR" sz="1800" dirty="0"/>
              <a:t>,</a:t>
            </a:r>
            <a:r>
              <a:rPr lang="en-US" sz="1800" dirty="0"/>
              <a:t> </a:t>
            </a:r>
            <a:r>
              <a:rPr lang="el-GR" sz="1800" dirty="0"/>
              <a:t>της </a:t>
            </a:r>
            <a:r>
              <a:rPr lang="en-US" sz="1800" dirty="0" err="1"/>
              <a:t>tensorflow</a:t>
            </a:r>
            <a:r>
              <a:rPr lang="el-GR" sz="1800" dirty="0"/>
              <a:t>:</a:t>
            </a:r>
            <a:endParaRPr lang="en-US" sz="1800" dirty="0"/>
          </a:p>
          <a:p>
            <a:pPr marL="101598" indent="0">
              <a:buNone/>
            </a:pPr>
            <a:r>
              <a:rPr lang="en-US" sz="1800" dirty="0">
                <a:hlinkClick r:id="rId2"/>
              </a:rPr>
              <a:t>https://keras.io/api/optimizers/</a:t>
            </a:r>
            <a:endParaRPr lang="el-GR" sz="1800" dirty="0"/>
          </a:p>
          <a:p>
            <a:pPr marL="101598" indent="0">
              <a:buNone/>
            </a:pPr>
            <a:endParaRPr lang="el-GR" sz="1800" dirty="0"/>
          </a:p>
          <a:p>
            <a:r>
              <a:rPr lang="el-GR" sz="1800" b="1" dirty="0"/>
              <a:t>Ρόλος</a:t>
            </a:r>
            <a:r>
              <a:rPr lang="el-GR" sz="1800" dirty="0"/>
              <a:t>: Ενημέρωση των παραμέτρων (βάρη) του μοντέλου με σκοπό την ελαχιστοποίηση της συνάρτησης απώλειας.</a:t>
            </a:r>
            <a:endParaRPr lang="en-US" sz="1800" dirty="0"/>
          </a:p>
          <a:p>
            <a:pPr marL="101598" indent="0">
              <a:buNone/>
            </a:pPr>
            <a:endParaRPr lang="el-GR" sz="1800" dirty="0"/>
          </a:p>
          <a:p>
            <a:pPr marL="101598" indent="0">
              <a:buNone/>
            </a:pPr>
            <a:r>
              <a:rPr lang="el-GR" sz="1800" dirty="0"/>
              <a:t>Πιο γνωστοί: </a:t>
            </a:r>
            <a:r>
              <a:rPr lang="en-US" sz="1800" dirty="0"/>
              <a:t>Adam, SGD (Gradient Descent), </a:t>
            </a:r>
            <a:r>
              <a:rPr lang="en-US" sz="1800" dirty="0" err="1"/>
              <a:t>RMSProp</a:t>
            </a:r>
            <a:r>
              <a:rPr lang="en-US" sz="1800" dirty="0"/>
              <a:t>, </a:t>
            </a:r>
            <a:r>
              <a:rPr lang="en-US" sz="1800" dirty="0" err="1"/>
              <a:t>Adagrad</a:t>
            </a:r>
            <a:endParaRPr lang="el-GR" dirty="0"/>
          </a:p>
          <a:p>
            <a:pPr marL="101598" indent="0">
              <a:buNone/>
            </a:pPr>
            <a:endParaRPr lang="en-US" dirty="0"/>
          </a:p>
          <a:p>
            <a:endParaRPr lang="el-GR" dirty="0"/>
          </a:p>
        </p:txBody>
      </p:sp>
      <p:sp>
        <p:nvSpPr>
          <p:cNvPr id="5" name="Θέση αριθμού διαφάνειας 4">
            <a:extLst>
              <a:ext uri="{FF2B5EF4-FFF2-40B4-BE49-F238E27FC236}">
                <a16:creationId xmlns:a16="http://schemas.microsoft.com/office/drawing/2014/main" id="{7055088E-A757-7202-0863-79588DB07E26}"/>
              </a:ext>
            </a:extLst>
          </p:cNvPr>
          <p:cNvSpPr>
            <a:spLocks noGrp="1"/>
          </p:cNvSpPr>
          <p:nvPr>
            <p:ph type="sldNum" idx="12"/>
          </p:nvPr>
        </p:nvSpPr>
        <p:spPr/>
        <p:txBody>
          <a:bodyPr/>
          <a:lstStyle/>
          <a:p>
            <a:fld id="{00000000-1234-1234-1234-123412341234}" type="slidenum">
              <a:rPr lang="en" smtClean="0"/>
              <a:pPr/>
              <a:t>16</a:t>
            </a:fld>
            <a:endParaRPr lang="en"/>
          </a:p>
        </p:txBody>
      </p:sp>
    </p:spTree>
    <p:extLst>
      <p:ext uri="{BB962C8B-B14F-4D97-AF65-F5344CB8AC3E}">
        <p14:creationId xmlns:p14="http://schemas.microsoft.com/office/powerpoint/2010/main" val="689798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4F431F9-99DD-498A-9DE4-3EEDD42B16DB}"/>
              </a:ext>
            </a:extLst>
          </p:cNvPr>
          <p:cNvSpPr>
            <a:spLocks noGrp="1"/>
          </p:cNvSpPr>
          <p:nvPr>
            <p:ph type="title"/>
          </p:nvPr>
        </p:nvSpPr>
        <p:spPr>
          <a:xfrm>
            <a:off x="1381251" y="922668"/>
            <a:ext cx="4218038" cy="435600"/>
          </a:xfrm>
        </p:spPr>
        <p:txBody>
          <a:bodyPr/>
          <a:lstStyle/>
          <a:p>
            <a:r>
              <a:rPr lang="en-US" dirty="0"/>
              <a:t>Compiling</a:t>
            </a:r>
            <a:r>
              <a:rPr lang="el-GR" dirty="0"/>
              <a:t> </a:t>
            </a:r>
            <a:r>
              <a:rPr lang="en-US" dirty="0"/>
              <a:t>2</a:t>
            </a:r>
            <a:r>
              <a:rPr lang="el-GR" dirty="0"/>
              <a:t>β (</a:t>
            </a:r>
            <a:r>
              <a:rPr lang="en-US" dirty="0"/>
              <a:t>Optimizers</a:t>
            </a:r>
            <a:r>
              <a:rPr lang="el-GR" dirty="0"/>
              <a:t>)</a:t>
            </a:r>
          </a:p>
        </p:txBody>
      </p:sp>
      <p:sp>
        <p:nvSpPr>
          <p:cNvPr id="4" name="Θέση κειμένου 3">
            <a:extLst>
              <a:ext uri="{FF2B5EF4-FFF2-40B4-BE49-F238E27FC236}">
                <a16:creationId xmlns:a16="http://schemas.microsoft.com/office/drawing/2014/main" id="{7895C5C1-36AF-FA75-439D-B27BF8D348E9}"/>
              </a:ext>
            </a:extLst>
          </p:cNvPr>
          <p:cNvSpPr>
            <a:spLocks noGrp="1"/>
          </p:cNvSpPr>
          <p:nvPr>
            <p:ph type="body" idx="2"/>
          </p:nvPr>
        </p:nvSpPr>
        <p:spPr>
          <a:xfrm>
            <a:off x="883099" y="1429293"/>
            <a:ext cx="7814861" cy="3391582"/>
          </a:xfrm>
        </p:spPr>
        <p:txBody>
          <a:bodyPr/>
          <a:lstStyle/>
          <a:p>
            <a:pPr marL="101598" indent="0">
              <a:buNone/>
            </a:pPr>
            <a:r>
              <a:rPr lang="en-US" sz="1800" dirty="0"/>
              <a:t>Learning rate: </a:t>
            </a:r>
            <a:r>
              <a:rPr lang="el-GR" sz="1800" dirty="0"/>
              <a:t> </a:t>
            </a:r>
            <a:endParaRPr lang="en-US" sz="1800" dirty="0"/>
          </a:p>
          <a:p>
            <a:r>
              <a:rPr lang="en-US" sz="1800" dirty="0"/>
              <a:t>To learning rate </a:t>
            </a:r>
            <a:r>
              <a:rPr lang="el-GR" sz="1800" dirty="0"/>
              <a:t>ε</a:t>
            </a:r>
            <a:r>
              <a:rPr lang="el-GR" sz="1600" dirty="0">
                <a:effectLst/>
                <a:highlight>
                  <a:srgbClr val="FDFDFD"/>
                </a:highlight>
              </a:rPr>
              <a:t>ίναι μια παράμετρος που παρέχει στο μοντέλο μια κλίμακα για τον ποσοτικό τρόπο που τα βάρη του μοντέλου πρέπει να ενημερωθούν. Μέσα από τον </a:t>
            </a:r>
            <a:r>
              <a:rPr lang="en-US" sz="1600" dirty="0">
                <a:effectLst/>
                <a:highlight>
                  <a:srgbClr val="FDFDFD"/>
                </a:highlight>
              </a:rPr>
              <a:t>optimizer. </a:t>
            </a:r>
            <a:r>
              <a:rPr lang="el-GR" sz="1600" dirty="0">
                <a:effectLst/>
                <a:highlight>
                  <a:srgbClr val="FDFDFD"/>
                </a:highlight>
              </a:rPr>
              <a:t>Για να ορίσουμε μια διαφορετική τιμή από την </a:t>
            </a:r>
            <a:r>
              <a:rPr lang="en-US" sz="1600" dirty="0">
                <a:effectLst/>
                <a:highlight>
                  <a:srgbClr val="FDFDFD"/>
                </a:highlight>
              </a:rPr>
              <a:t>default </a:t>
            </a:r>
            <a:r>
              <a:rPr lang="el-GR" sz="1600" dirty="0">
                <a:effectLst/>
                <a:highlight>
                  <a:srgbClr val="FDFDFD"/>
                </a:highlight>
              </a:rPr>
              <a:t>μπορούμε να ορίσουμε τον </a:t>
            </a:r>
            <a:r>
              <a:rPr lang="en-US" sz="1600" dirty="0">
                <a:effectLst/>
                <a:highlight>
                  <a:srgbClr val="FDFDFD"/>
                </a:highlight>
              </a:rPr>
              <a:t>optimizer </a:t>
            </a:r>
            <a:r>
              <a:rPr lang="el-GR" sz="1600" dirty="0">
                <a:effectLst/>
                <a:highlight>
                  <a:srgbClr val="FDFDFD"/>
                </a:highlight>
              </a:rPr>
              <a:t>όχι με την εντολή </a:t>
            </a:r>
            <a:r>
              <a:rPr lang="en-US" sz="1600" dirty="0">
                <a:effectLst/>
                <a:highlight>
                  <a:srgbClr val="FDFDFD"/>
                </a:highlight>
              </a:rPr>
              <a:t>string </a:t>
            </a:r>
            <a:r>
              <a:rPr lang="el-GR" sz="1600" dirty="0">
                <a:highlight>
                  <a:srgbClr val="FDFDFD"/>
                </a:highlight>
              </a:rPr>
              <a:t>π.χ. </a:t>
            </a:r>
            <a:endParaRPr lang="en-US" sz="1600" dirty="0">
              <a:highlight>
                <a:srgbClr val="FDFDFD"/>
              </a:highlight>
            </a:endParaRPr>
          </a:p>
          <a:p>
            <a:pPr marL="101598" indent="0">
              <a:buNone/>
            </a:pPr>
            <a:r>
              <a:rPr lang="en-US" sz="1600" dirty="0">
                <a:highlight>
                  <a:srgbClr val="FDFDFD"/>
                </a:highlight>
              </a:rPr>
              <a:t>    optimizer=</a:t>
            </a:r>
            <a:r>
              <a:rPr lang="el-GR" sz="1600" dirty="0">
                <a:highlight>
                  <a:srgbClr val="FDFDFD"/>
                </a:highlight>
              </a:rPr>
              <a:t> </a:t>
            </a:r>
            <a:r>
              <a:rPr lang="en-US" sz="1600" dirty="0">
                <a:effectLst/>
                <a:highlight>
                  <a:srgbClr val="FDFDFD"/>
                </a:highlight>
              </a:rPr>
              <a:t>“</a:t>
            </a:r>
            <a:r>
              <a:rPr lang="en-US" sz="1600" dirty="0" err="1">
                <a:effectLst/>
                <a:highlight>
                  <a:srgbClr val="FDFDFD"/>
                </a:highlight>
              </a:rPr>
              <a:t>adam</a:t>
            </a:r>
            <a:r>
              <a:rPr lang="en-US" sz="1600" dirty="0">
                <a:effectLst/>
                <a:highlight>
                  <a:srgbClr val="FDFDFD"/>
                </a:highlight>
              </a:rPr>
              <a:t>”</a:t>
            </a:r>
            <a:r>
              <a:rPr lang="el-GR" sz="1600" dirty="0">
                <a:effectLst/>
                <a:highlight>
                  <a:srgbClr val="FDFDFD"/>
                </a:highlight>
              </a:rPr>
              <a:t> </a:t>
            </a:r>
            <a:r>
              <a:rPr lang="en-US" sz="1600" dirty="0">
                <a:highlight>
                  <a:srgbClr val="FDFDFD"/>
                </a:highlight>
              </a:rPr>
              <a:t>(</a:t>
            </a:r>
            <a:r>
              <a:rPr lang="el-GR" sz="1600" dirty="0">
                <a:highlight>
                  <a:srgbClr val="FDFDFD"/>
                </a:highlight>
              </a:rPr>
              <a:t>Βλ. Μεθεπόμενη σελίδα</a:t>
            </a:r>
            <a:r>
              <a:rPr lang="en-US" sz="1600" dirty="0">
                <a:highlight>
                  <a:srgbClr val="FDFDFD"/>
                </a:highlight>
              </a:rPr>
              <a:t>)</a:t>
            </a:r>
            <a:endParaRPr lang="en-US" sz="1600" dirty="0">
              <a:effectLst/>
              <a:highlight>
                <a:srgbClr val="FDFDFD"/>
              </a:highlight>
            </a:endParaRPr>
          </a:p>
          <a:p>
            <a:pPr marL="101598" indent="0">
              <a:buNone/>
            </a:pPr>
            <a:r>
              <a:rPr lang="el-GR" sz="1600" dirty="0">
                <a:highlight>
                  <a:srgbClr val="FDFDFD"/>
                </a:highlight>
              </a:rPr>
              <a:t>αλλά με δημιουργία παραμέτρου π.χ.</a:t>
            </a:r>
          </a:p>
          <a:p>
            <a:pPr marL="101598" indent="0">
              <a:buNone/>
            </a:pPr>
            <a:endParaRPr lang="en-US" sz="1600" dirty="0">
              <a:highlight>
                <a:srgbClr val="FDFDFD"/>
              </a:highlight>
            </a:endParaRPr>
          </a:p>
          <a:p>
            <a:pPr marL="101598" indent="0">
              <a:buNone/>
            </a:pPr>
            <a:endParaRPr lang="el-GR" sz="1600" dirty="0">
              <a:highlight>
                <a:srgbClr val="FDFDFD"/>
              </a:highlight>
            </a:endParaRPr>
          </a:p>
          <a:p>
            <a:endParaRPr lang="el-GR" sz="1600" dirty="0">
              <a:effectLst/>
              <a:highlight>
                <a:srgbClr val="FDFDFD"/>
              </a:highlight>
            </a:endParaRPr>
          </a:p>
          <a:p>
            <a:pPr marL="101598" indent="0">
              <a:buNone/>
            </a:pPr>
            <a:endParaRPr lang="el-GR" sz="1800" dirty="0"/>
          </a:p>
          <a:p>
            <a:pPr marL="101598" indent="0">
              <a:buNone/>
            </a:pPr>
            <a:endParaRPr lang="en-US" dirty="0"/>
          </a:p>
          <a:p>
            <a:endParaRPr lang="el-GR" dirty="0"/>
          </a:p>
        </p:txBody>
      </p:sp>
      <p:sp>
        <p:nvSpPr>
          <p:cNvPr id="5" name="Θέση αριθμού διαφάνειας 4">
            <a:extLst>
              <a:ext uri="{FF2B5EF4-FFF2-40B4-BE49-F238E27FC236}">
                <a16:creationId xmlns:a16="http://schemas.microsoft.com/office/drawing/2014/main" id="{7055088E-A757-7202-0863-79588DB07E26}"/>
              </a:ext>
            </a:extLst>
          </p:cNvPr>
          <p:cNvSpPr>
            <a:spLocks noGrp="1"/>
          </p:cNvSpPr>
          <p:nvPr>
            <p:ph type="sldNum" idx="12"/>
          </p:nvPr>
        </p:nvSpPr>
        <p:spPr/>
        <p:txBody>
          <a:bodyPr/>
          <a:lstStyle/>
          <a:p>
            <a:fld id="{00000000-1234-1234-1234-123412341234}" type="slidenum">
              <a:rPr lang="en" smtClean="0"/>
              <a:pPr/>
              <a:t>17</a:t>
            </a:fld>
            <a:endParaRPr lang="en"/>
          </a:p>
        </p:txBody>
      </p:sp>
      <p:graphicFrame>
        <p:nvGraphicFramePr>
          <p:cNvPr id="3" name="Πίνακας 2">
            <a:extLst>
              <a:ext uri="{FF2B5EF4-FFF2-40B4-BE49-F238E27FC236}">
                <a16:creationId xmlns:a16="http://schemas.microsoft.com/office/drawing/2014/main" id="{36F956DA-DD5D-880A-CC15-92202585E0E1}"/>
              </a:ext>
            </a:extLst>
          </p:cNvPr>
          <p:cNvGraphicFramePr>
            <a:graphicFrameLocks noGrp="1"/>
          </p:cNvGraphicFramePr>
          <p:nvPr>
            <p:extLst>
              <p:ext uri="{D42A27DB-BD31-4B8C-83A1-F6EECF244321}">
                <p14:modId xmlns:p14="http://schemas.microsoft.com/office/powerpoint/2010/main" val="1443555487"/>
              </p:ext>
            </p:extLst>
          </p:nvPr>
        </p:nvGraphicFramePr>
        <p:xfrm>
          <a:off x="1125697" y="4063728"/>
          <a:ext cx="6810375" cy="614680"/>
        </p:xfrm>
        <a:graphic>
          <a:graphicData uri="http://schemas.openxmlformats.org/drawingml/2006/table">
            <a:tbl>
              <a:tblPr/>
              <a:tblGrid>
                <a:gridCol w="6810375">
                  <a:extLst>
                    <a:ext uri="{9D8B030D-6E8A-4147-A177-3AD203B41FA5}">
                      <a16:colId xmlns:a16="http://schemas.microsoft.com/office/drawing/2014/main" val="2945857094"/>
                    </a:ext>
                  </a:extLst>
                </a:gridCol>
              </a:tblGrid>
              <a:tr h="0">
                <a:tc>
                  <a:txBody>
                    <a:bodyPr/>
                    <a:lstStyle/>
                    <a:p>
                      <a:pPr rtl="0" fontAlgn="t">
                        <a:spcBef>
                          <a:spcPts val="0"/>
                        </a:spcBef>
                        <a:spcAft>
                          <a:spcPts val="0"/>
                        </a:spcAft>
                      </a:pPr>
                      <a:r>
                        <a:rPr lang="en-US" sz="1600" b="0" i="0" u="none" strike="noStrike" dirty="0">
                          <a:solidFill>
                            <a:srgbClr val="C5C8C6"/>
                          </a:solidFill>
                          <a:effectLst/>
                          <a:highlight>
                            <a:srgbClr val="1D1F21"/>
                          </a:highlight>
                          <a:latin typeface="Consolas" panose="020B0609020204030204" pitchFamily="49" charset="0"/>
                        </a:rPr>
                        <a:t>opt = </a:t>
                      </a:r>
                      <a:r>
                        <a:rPr lang="en-US" sz="1600" b="0" i="0" u="none" strike="noStrike" dirty="0" err="1">
                          <a:solidFill>
                            <a:srgbClr val="C5C8C6"/>
                          </a:solidFill>
                          <a:effectLst/>
                          <a:highlight>
                            <a:srgbClr val="1D1F21"/>
                          </a:highlight>
                          <a:latin typeface="Consolas" panose="020B0609020204030204" pitchFamily="49" charset="0"/>
                        </a:rPr>
                        <a:t>keras.optimizers.Adam</a:t>
                      </a:r>
                      <a:r>
                        <a:rPr lang="en-US" sz="1600" b="0" i="0" u="none" strike="noStrike" dirty="0">
                          <a:solidFill>
                            <a:srgbClr val="C5C8C6"/>
                          </a:solidFill>
                          <a:effectLst/>
                          <a:highlight>
                            <a:srgbClr val="1D1F21"/>
                          </a:highlight>
                          <a:latin typeface="Consolas" panose="020B0609020204030204" pitchFamily="49" charset="0"/>
                        </a:rPr>
                        <a:t>(</a:t>
                      </a:r>
                      <a:r>
                        <a:rPr lang="en-US" sz="1600" b="0" i="0" u="none" strike="noStrike" dirty="0" err="1">
                          <a:solidFill>
                            <a:srgbClr val="C5C8C6"/>
                          </a:solidFill>
                          <a:effectLst/>
                          <a:highlight>
                            <a:srgbClr val="1D1F21"/>
                          </a:highlight>
                          <a:latin typeface="Consolas" panose="020B0609020204030204" pitchFamily="49" charset="0"/>
                        </a:rPr>
                        <a:t>learning_rate</a:t>
                      </a:r>
                      <a:r>
                        <a:rPr lang="en-US" sz="1600" b="0" i="0" u="none" strike="noStrike" dirty="0">
                          <a:solidFill>
                            <a:srgbClr val="C5C8C6"/>
                          </a:solidFill>
                          <a:effectLst/>
                          <a:highlight>
                            <a:srgbClr val="1D1F21"/>
                          </a:highlight>
                          <a:latin typeface="Consolas" panose="020B0609020204030204" pitchFamily="49" charset="0"/>
                        </a:rPr>
                        <a:t>=</a:t>
                      </a:r>
                      <a:r>
                        <a:rPr lang="en-US" sz="1600" b="0" i="0" u="none" strike="noStrike" dirty="0">
                          <a:solidFill>
                            <a:srgbClr val="CC6666"/>
                          </a:solidFill>
                          <a:effectLst/>
                          <a:highlight>
                            <a:srgbClr val="1D1F21"/>
                          </a:highlight>
                          <a:latin typeface="Consolas" panose="020B0609020204030204" pitchFamily="49" charset="0"/>
                        </a:rPr>
                        <a:t>0.01</a:t>
                      </a:r>
                      <a:r>
                        <a:rPr lang="en-US" sz="1600" b="0" i="0" u="none" strike="noStrike" dirty="0">
                          <a:solidFill>
                            <a:srgbClr val="C5C8C6"/>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err="1">
                          <a:solidFill>
                            <a:srgbClr val="C5C8C6"/>
                          </a:solidFill>
                          <a:effectLst/>
                          <a:highlight>
                            <a:srgbClr val="1D1F21"/>
                          </a:highlight>
                          <a:latin typeface="Consolas" panose="020B0609020204030204" pitchFamily="49" charset="0"/>
                        </a:rPr>
                        <a:t>ann.compile</a:t>
                      </a:r>
                      <a:r>
                        <a:rPr lang="en-US" sz="1600" b="0" i="0" u="none" strike="noStrike" dirty="0">
                          <a:solidFill>
                            <a:srgbClr val="C5C8C6"/>
                          </a:solidFill>
                          <a:effectLst/>
                          <a:highlight>
                            <a:srgbClr val="1D1F21"/>
                          </a:highlight>
                          <a:latin typeface="Consolas" panose="020B0609020204030204" pitchFamily="49" charset="0"/>
                        </a:rPr>
                        <a:t>(loss=</a:t>
                      </a:r>
                      <a:r>
                        <a:rPr lang="en-US" sz="1600" b="0" i="0" u="none" strike="noStrike" dirty="0">
                          <a:solidFill>
                            <a:srgbClr val="B5BD68"/>
                          </a:solidFill>
                          <a:effectLst/>
                          <a:highlight>
                            <a:srgbClr val="1D1F21"/>
                          </a:highlight>
                          <a:latin typeface="Consolas" panose="020B0609020204030204" pitchFamily="49" charset="0"/>
                        </a:rPr>
                        <a:t>‘</a:t>
                      </a:r>
                      <a:r>
                        <a:rPr lang="en-US" sz="1600" b="0" i="0" u="none" strike="noStrike">
                          <a:solidFill>
                            <a:srgbClr val="B5BD68"/>
                          </a:solidFill>
                          <a:effectLst/>
                          <a:highlight>
                            <a:srgbClr val="1D1F21"/>
                          </a:highlight>
                          <a:latin typeface="Consolas" panose="020B0609020204030204" pitchFamily="49" charset="0"/>
                        </a:rPr>
                        <a:t>binary_</a:t>
                      </a:r>
                      <a:r>
                        <a:rPr lang="en-US" sz="1600" b="0" i="0" u="none" strike="noStrike" dirty="0" err="1">
                          <a:solidFill>
                            <a:srgbClr val="B5BD68"/>
                          </a:solidFill>
                          <a:effectLst/>
                          <a:highlight>
                            <a:srgbClr val="1D1F21"/>
                          </a:highlight>
                          <a:latin typeface="Consolas" panose="020B0609020204030204" pitchFamily="49" charset="0"/>
                        </a:rPr>
                        <a:t>crossentropy</a:t>
                      </a:r>
                      <a:r>
                        <a:rPr lang="en-US" sz="1600" b="0" i="0" u="none" strike="noStrike" dirty="0">
                          <a:solidFill>
                            <a:srgbClr val="B5BD68"/>
                          </a:solidFill>
                          <a:effectLst/>
                          <a:highlight>
                            <a:srgbClr val="1D1F21"/>
                          </a:highlight>
                          <a:latin typeface="Consolas" panose="020B0609020204030204" pitchFamily="49" charset="0"/>
                        </a:rPr>
                        <a:t>'</a:t>
                      </a:r>
                      <a:r>
                        <a:rPr lang="en-US" sz="1600" b="0" i="0" u="none" strike="noStrike" dirty="0">
                          <a:solidFill>
                            <a:srgbClr val="C5C8C6"/>
                          </a:solidFill>
                          <a:effectLst/>
                          <a:highlight>
                            <a:srgbClr val="1D1F21"/>
                          </a:highlight>
                          <a:latin typeface="Consolas" panose="020B0609020204030204" pitchFamily="49" charset="0"/>
                        </a:rPr>
                        <a:t>, optimizer=opt)</a:t>
                      </a:r>
                      <a:endParaRPr lang="en-US" sz="1600" dirty="0">
                        <a:effectLst/>
                        <a:highlight>
                          <a:srgbClr val="1D1F21"/>
                        </a:highlight>
                      </a:endParaRPr>
                    </a:p>
                  </a:txBody>
                  <a:tcPr marL="63500" marR="63500" marT="63500" marB="63500">
                    <a:lnL>
                      <a:noFill/>
                    </a:lnL>
                    <a:lnR>
                      <a:noFill/>
                    </a:lnR>
                    <a:lnT>
                      <a:noFill/>
                    </a:lnT>
                    <a:lnB>
                      <a:noFill/>
                    </a:lnB>
                    <a:solidFill>
                      <a:srgbClr val="1D1F21"/>
                    </a:solidFill>
                  </a:tcPr>
                </a:tc>
                <a:extLst>
                  <a:ext uri="{0D108BD9-81ED-4DB2-BD59-A6C34878D82A}">
                    <a16:rowId xmlns:a16="http://schemas.microsoft.com/office/drawing/2014/main" val="3644772827"/>
                  </a:ext>
                </a:extLst>
              </a:tr>
            </a:tbl>
          </a:graphicData>
        </a:graphic>
      </p:graphicFrame>
      <p:sp>
        <p:nvSpPr>
          <p:cNvPr id="6" name="Rectangle 1">
            <a:extLst>
              <a:ext uri="{FF2B5EF4-FFF2-40B4-BE49-F238E27FC236}">
                <a16:creationId xmlns:a16="http://schemas.microsoft.com/office/drawing/2014/main" id="{43E65B2E-F123-7202-9E42-DB3308790687}"/>
              </a:ext>
            </a:extLst>
          </p:cNvPr>
          <p:cNvSpPr>
            <a:spLocks noChangeArrowheads="1"/>
          </p:cNvSpPr>
          <p:nvPr/>
        </p:nvSpPr>
        <p:spPr bwMode="auto">
          <a:xfrm>
            <a:off x="1053746" y="422162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Tree>
    <p:extLst>
      <p:ext uri="{BB962C8B-B14F-4D97-AF65-F5344CB8AC3E}">
        <p14:creationId xmlns:p14="http://schemas.microsoft.com/office/powerpoint/2010/main" val="4138568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4F431F9-99DD-498A-9DE4-3EEDD42B16DB}"/>
              </a:ext>
            </a:extLst>
          </p:cNvPr>
          <p:cNvSpPr>
            <a:spLocks noGrp="1"/>
          </p:cNvSpPr>
          <p:nvPr>
            <p:ph type="title"/>
          </p:nvPr>
        </p:nvSpPr>
        <p:spPr>
          <a:xfrm>
            <a:off x="1381251" y="922668"/>
            <a:ext cx="4218038" cy="435600"/>
          </a:xfrm>
        </p:spPr>
        <p:txBody>
          <a:bodyPr/>
          <a:lstStyle/>
          <a:p>
            <a:r>
              <a:rPr lang="en-US" dirty="0"/>
              <a:t>Compiling</a:t>
            </a:r>
            <a:r>
              <a:rPr lang="el-GR" dirty="0"/>
              <a:t> </a:t>
            </a:r>
            <a:r>
              <a:rPr lang="en-US" dirty="0"/>
              <a:t>3</a:t>
            </a:r>
            <a:r>
              <a:rPr lang="el-GR" dirty="0"/>
              <a:t> (</a:t>
            </a:r>
            <a:r>
              <a:rPr lang="en-US" dirty="0"/>
              <a:t>Metrics</a:t>
            </a:r>
            <a:r>
              <a:rPr lang="el-GR" dirty="0"/>
              <a:t>)</a:t>
            </a:r>
          </a:p>
        </p:txBody>
      </p:sp>
      <p:sp>
        <p:nvSpPr>
          <p:cNvPr id="4" name="Θέση κειμένου 3">
            <a:extLst>
              <a:ext uri="{FF2B5EF4-FFF2-40B4-BE49-F238E27FC236}">
                <a16:creationId xmlns:a16="http://schemas.microsoft.com/office/drawing/2014/main" id="{7895C5C1-36AF-FA75-439D-B27BF8D348E9}"/>
              </a:ext>
            </a:extLst>
          </p:cNvPr>
          <p:cNvSpPr>
            <a:spLocks noGrp="1"/>
          </p:cNvSpPr>
          <p:nvPr>
            <p:ph type="body" idx="2"/>
          </p:nvPr>
        </p:nvSpPr>
        <p:spPr>
          <a:xfrm>
            <a:off x="623455" y="1358269"/>
            <a:ext cx="7814861" cy="3391582"/>
          </a:xfrm>
        </p:spPr>
        <p:txBody>
          <a:bodyPr/>
          <a:lstStyle/>
          <a:p>
            <a:pPr marL="101598" indent="0">
              <a:buNone/>
            </a:pPr>
            <a:r>
              <a:rPr lang="en-US" sz="1800" dirty="0"/>
              <a:t>Metrics: </a:t>
            </a:r>
            <a:r>
              <a:rPr lang="el-GR" sz="1800" dirty="0"/>
              <a:t> </a:t>
            </a:r>
            <a:endParaRPr lang="en-US" sz="1800" dirty="0"/>
          </a:p>
          <a:p>
            <a:pPr marL="101598" indent="0">
              <a:buNone/>
            </a:pPr>
            <a:r>
              <a:rPr lang="el-GR" sz="1800" dirty="0"/>
              <a:t>Η λίστα με το σύνολο αυτών </a:t>
            </a:r>
            <a:r>
              <a:rPr lang="el-GR" sz="1800" dirty="0" err="1"/>
              <a:t>στ</a:t>
            </a:r>
            <a:r>
              <a:rPr lang="en-US" sz="1800" dirty="0"/>
              <a:t>o </a:t>
            </a:r>
            <a:r>
              <a:rPr lang="en-US" sz="1800" dirty="0" err="1"/>
              <a:t>keras</a:t>
            </a:r>
            <a:r>
              <a:rPr lang="el-GR" sz="1800" dirty="0"/>
              <a:t>,</a:t>
            </a:r>
            <a:r>
              <a:rPr lang="en-US" sz="1800" dirty="0"/>
              <a:t> </a:t>
            </a:r>
            <a:r>
              <a:rPr lang="el-GR" sz="1800" dirty="0"/>
              <a:t>της </a:t>
            </a:r>
            <a:r>
              <a:rPr lang="en-US" sz="1800" dirty="0" err="1"/>
              <a:t>tensorflow</a:t>
            </a:r>
            <a:r>
              <a:rPr lang="el-GR" sz="1800" dirty="0"/>
              <a:t>:</a:t>
            </a:r>
            <a:endParaRPr lang="en-US" sz="1800" dirty="0"/>
          </a:p>
          <a:p>
            <a:pPr marL="101598" indent="0">
              <a:buNone/>
            </a:pPr>
            <a:r>
              <a:rPr lang="en-US" sz="1600" dirty="0">
                <a:hlinkClick r:id="rId2"/>
              </a:rPr>
              <a:t>Metrics (keras.io)</a:t>
            </a:r>
            <a:endParaRPr lang="el-GR" sz="1800" dirty="0"/>
          </a:p>
          <a:p>
            <a:r>
              <a:rPr lang="el-GR" sz="1800" dirty="0"/>
              <a:t>Είναι οι διάφοροι τρόποι υπολογισμού ακρίβειας του μοντέλου, ανάλογοι της περίστασης. </a:t>
            </a:r>
          </a:p>
          <a:p>
            <a:pPr marL="101598" indent="0">
              <a:buNone/>
            </a:pPr>
            <a:r>
              <a:rPr lang="el-GR" sz="1800" dirty="0"/>
              <a:t>Π.χ. για </a:t>
            </a:r>
            <a:r>
              <a:rPr lang="en-US" sz="1800" dirty="0"/>
              <a:t>binary-classification binary-accuracy </a:t>
            </a:r>
            <a:r>
              <a:rPr lang="el-GR" sz="1800" dirty="0"/>
              <a:t>ή σκέτο </a:t>
            </a:r>
            <a:r>
              <a:rPr lang="en-US" sz="1800" dirty="0"/>
              <a:t>“accuracy” </a:t>
            </a:r>
            <a:r>
              <a:rPr lang="el-GR" sz="1800" dirty="0"/>
              <a:t>αν </a:t>
            </a:r>
            <a:r>
              <a:rPr lang="el-GR" sz="1800" dirty="0" err="1"/>
              <a:t>εχεις</a:t>
            </a:r>
            <a:r>
              <a:rPr lang="el-GR" sz="1800" dirty="0"/>
              <a:t> επιλέξει</a:t>
            </a:r>
            <a:r>
              <a:rPr lang="en-US" sz="1800" dirty="0"/>
              <a:t> </a:t>
            </a:r>
            <a:r>
              <a:rPr lang="el-GR" sz="1800" dirty="0"/>
              <a:t>για </a:t>
            </a:r>
            <a:r>
              <a:rPr lang="en-US" sz="1800" dirty="0"/>
              <a:t>loss=binary-</a:t>
            </a:r>
            <a:r>
              <a:rPr lang="en-US" sz="1800" dirty="0" err="1"/>
              <a:t>crossentropy</a:t>
            </a:r>
            <a:r>
              <a:rPr lang="en-US" sz="1800" dirty="0"/>
              <a:t>.</a:t>
            </a:r>
            <a:r>
              <a:rPr lang="el-GR" sz="1800" dirty="0"/>
              <a:t> Κατά αντιστοιχία το ίδιο και για </a:t>
            </a:r>
            <a:r>
              <a:rPr lang="en-US" sz="1800" dirty="0"/>
              <a:t>categorical-accuracy. </a:t>
            </a:r>
            <a:r>
              <a:rPr lang="el-GR" sz="1800" dirty="0"/>
              <a:t>Για </a:t>
            </a:r>
            <a:r>
              <a:rPr lang="en-US" sz="1800" dirty="0"/>
              <a:t>regression </a:t>
            </a:r>
            <a:r>
              <a:rPr lang="el-GR" sz="1800" dirty="0"/>
              <a:t>συνήθως το </a:t>
            </a:r>
            <a:r>
              <a:rPr lang="en-US" sz="1800" dirty="0" err="1"/>
              <a:t>mean_squared_error</a:t>
            </a:r>
            <a:r>
              <a:rPr lang="en-US" sz="1800" dirty="0"/>
              <a:t> </a:t>
            </a:r>
            <a:r>
              <a:rPr lang="el-GR" sz="1800" dirty="0"/>
              <a:t>ή το </a:t>
            </a:r>
            <a:r>
              <a:rPr lang="en-US" sz="1800" dirty="0" err="1"/>
              <a:t>root_mean_squared_error</a:t>
            </a:r>
            <a:r>
              <a:rPr lang="en-US" sz="1800" dirty="0"/>
              <a:t> </a:t>
            </a:r>
            <a:r>
              <a:rPr lang="el-GR" sz="1800" dirty="0"/>
              <a:t>κλπ.</a:t>
            </a:r>
            <a:r>
              <a:rPr lang="en-US" sz="1800" dirty="0"/>
              <a:t> </a:t>
            </a:r>
          </a:p>
          <a:p>
            <a:pPr marL="101598" indent="0">
              <a:buNone/>
            </a:pPr>
            <a:endParaRPr lang="en-US" sz="1800" dirty="0"/>
          </a:p>
          <a:p>
            <a:pPr marL="101598" indent="0">
              <a:buNone/>
            </a:pPr>
            <a:endParaRPr lang="el-GR" dirty="0"/>
          </a:p>
          <a:p>
            <a:pPr marL="101598" indent="0">
              <a:buNone/>
            </a:pPr>
            <a:endParaRPr lang="en-US" dirty="0"/>
          </a:p>
          <a:p>
            <a:endParaRPr lang="el-GR" dirty="0"/>
          </a:p>
        </p:txBody>
      </p:sp>
      <p:sp>
        <p:nvSpPr>
          <p:cNvPr id="5" name="Θέση αριθμού διαφάνειας 4">
            <a:extLst>
              <a:ext uri="{FF2B5EF4-FFF2-40B4-BE49-F238E27FC236}">
                <a16:creationId xmlns:a16="http://schemas.microsoft.com/office/drawing/2014/main" id="{7055088E-A757-7202-0863-79588DB07E26}"/>
              </a:ext>
            </a:extLst>
          </p:cNvPr>
          <p:cNvSpPr>
            <a:spLocks noGrp="1"/>
          </p:cNvSpPr>
          <p:nvPr>
            <p:ph type="sldNum" idx="12"/>
          </p:nvPr>
        </p:nvSpPr>
        <p:spPr/>
        <p:txBody>
          <a:bodyPr/>
          <a:lstStyle/>
          <a:p>
            <a:fld id="{00000000-1234-1234-1234-123412341234}" type="slidenum">
              <a:rPr lang="en" smtClean="0"/>
              <a:pPr/>
              <a:t>18</a:t>
            </a:fld>
            <a:endParaRPr lang="en"/>
          </a:p>
        </p:txBody>
      </p:sp>
    </p:spTree>
    <p:extLst>
      <p:ext uri="{BB962C8B-B14F-4D97-AF65-F5344CB8AC3E}">
        <p14:creationId xmlns:p14="http://schemas.microsoft.com/office/powerpoint/2010/main" val="557079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381251" y="850241"/>
            <a:ext cx="3968962" cy="435600"/>
          </a:xfrm>
        </p:spPr>
        <p:txBody>
          <a:bodyPr/>
          <a:lstStyle/>
          <a:p>
            <a:r>
              <a:rPr lang="el-GR" dirty="0"/>
              <a:t>Κατασκευή των ΑΝΝ</a:t>
            </a:r>
            <a:br>
              <a:rPr lang="el-GR" dirty="0"/>
            </a:br>
            <a:r>
              <a:rPr lang="el-GR" dirty="0" err="1"/>
              <a:t>Βημα</a:t>
            </a:r>
            <a:r>
              <a:rPr lang="el-GR" dirty="0"/>
              <a:t> 2</a:t>
            </a:r>
            <a:r>
              <a:rPr lang="en-US" dirty="0"/>
              <a:t> Compilation</a:t>
            </a:r>
            <a:r>
              <a:rPr lang="el-GR" dirty="0"/>
              <a:t> (</a:t>
            </a:r>
            <a:r>
              <a:rPr lang="en-US" dirty="0" err="1"/>
              <a:t>Tensorflow</a:t>
            </a:r>
            <a:r>
              <a:rPr lang="el-GR" dirty="0"/>
              <a:t>)</a:t>
            </a:r>
            <a:endParaRPr lang="en-US" dirty="0"/>
          </a:p>
        </p:txBody>
      </p:sp>
      <p:sp>
        <p:nvSpPr>
          <p:cNvPr id="5" name="Θέση αριθμού διαφάνειας 4"/>
          <p:cNvSpPr>
            <a:spLocks noGrp="1"/>
          </p:cNvSpPr>
          <p:nvPr>
            <p:ph type="sldNum" idx="12"/>
          </p:nvPr>
        </p:nvSpPr>
        <p:spPr/>
        <p:txBody>
          <a:bodyPr/>
          <a:lstStyle/>
          <a:p>
            <a:fld id="{00000000-1234-1234-1234-123412341234}" type="slidenum">
              <a:rPr lang="en" smtClean="0"/>
              <a:pPr/>
              <a:t>19</a:t>
            </a:fld>
            <a:endParaRPr lang="en"/>
          </a:p>
        </p:txBody>
      </p:sp>
      <p:sp>
        <p:nvSpPr>
          <p:cNvPr id="16" name="Rectangle 2">
            <a:extLst>
              <a:ext uri="{FF2B5EF4-FFF2-40B4-BE49-F238E27FC236}">
                <a16:creationId xmlns:a16="http://schemas.microsoft.com/office/drawing/2014/main" id="{CC5AA4BD-5DC0-ABB0-6379-9685EBBC8457}"/>
              </a:ext>
            </a:extLst>
          </p:cNvPr>
          <p:cNvSpPr>
            <a:spLocks noChangeArrowheads="1"/>
          </p:cNvSpPr>
          <p:nvPr/>
        </p:nvSpPr>
        <p:spPr bwMode="auto">
          <a:xfrm>
            <a:off x="-633994" y="2457575"/>
            <a:ext cx="7464014" cy="608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8" name="Rectangle 3">
            <a:extLst>
              <a:ext uri="{FF2B5EF4-FFF2-40B4-BE49-F238E27FC236}">
                <a16:creationId xmlns:a16="http://schemas.microsoft.com/office/drawing/2014/main" id="{1CE0EBB5-B3E1-4356-AE7C-72F4C54FC33B}"/>
              </a:ext>
            </a:extLst>
          </p:cNvPr>
          <p:cNvSpPr>
            <a:spLocks noChangeArrowheads="1"/>
          </p:cNvSpPr>
          <p:nvPr/>
        </p:nvSpPr>
        <p:spPr bwMode="auto">
          <a:xfrm>
            <a:off x="52075" y="1415051"/>
            <a:ext cx="795768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graphicFrame>
        <p:nvGraphicFramePr>
          <p:cNvPr id="6" name="Πίνακας 5">
            <a:extLst>
              <a:ext uri="{FF2B5EF4-FFF2-40B4-BE49-F238E27FC236}">
                <a16:creationId xmlns:a16="http://schemas.microsoft.com/office/drawing/2014/main" id="{B212AE3A-C3E7-D566-5595-B20AFC3E7417}"/>
              </a:ext>
            </a:extLst>
          </p:cNvPr>
          <p:cNvGraphicFramePr>
            <a:graphicFrameLocks noGrp="1"/>
          </p:cNvGraphicFramePr>
          <p:nvPr>
            <p:extLst>
              <p:ext uri="{D42A27DB-BD31-4B8C-83A1-F6EECF244321}">
                <p14:modId xmlns:p14="http://schemas.microsoft.com/office/powerpoint/2010/main" val="3185331168"/>
              </p:ext>
            </p:extLst>
          </p:nvPr>
        </p:nvGraphicFramePr>
        <p:xfrm>
          <a:off x="381541" y="2326261"/>
          <a:ext cx="8380918" cy="1168931"/>
        </p:xfrm>
        <a:graphic>
          <a:graphicData uri="http://schemas.openxmlformats.org/drawingml/2006/table">
            <a:tbl>
              <a:tblPr/>
              <a:tblGrid>
                <a:gridCol w="8380918">
                  <a:extLst>
                    <a:ext uri="{9D8B030D-6E8A-4147-A177-3AD203B41FA5}">
                      <a16:colId xmlns:a16="http://schemas.microsoft.com/office/drawing/2014/main" val="874635376"/>
                    </a:ext>
                  </a:extLst>
                </a:gridCol>
              </a:tblGrid>
              <a:tr h="1168931">
                <a:tc>
                  <a:txBody>
                    <a:bodyPr/>
                    <a:lstStyle/>
                    <a:p>
                      <a:pPr rtl="0" fontAlgn="t">
                        <a:spcBef>
                          <a:spcPts val="0"/>
                        </a:spcBef>
                        <a:spcAft>
                          <a:spcPts val="0"/>
                        </a:spcAft>
                      </a:pPr>
                      <a:r>
                        <a:rPr lang="en-US" sz="1600" b="0" i="0" u="none" strike="noStrike" dirty="0">
                          <a:solidFill>
                            <a:srgbClr val="707880"/>
                          </a:solidFill>
                          <a:effectLst/>
                          <a:highlight>
                            <a:srgbClr val="1D1F21"/>
                          </a:highlight>
                          <a:latin typeface="Consolas" panose="020B0609020204030204" pitchFamily="49" charset="0"/>
                        </a:rPr>
                        <a:t># </a:t>
                      </a:r>
                      <a:r>
                        <a:rPr lang="el-GR" sz="1600" b="0" i="0" u="none" strike="noStrike" dirty="0">
                          <a:solidFill>
                            <a:srgbClr val="707880"/>
                          </a:solidFill>
                          <a:effectLst/>
                          <a:highlight>
                            <a:srgbClr val="1D1F21"/>
                          </a:highlight>
                          <a:latin typeface="Consolas" panose="020B0609020204030204" pitchFamily="49" charset="0"/>
                        </a:rPr>
                        <a:t>Για μη δυαδική έξοδο (αποτέλεσμα) χρησιμοποιούμε:</a:t>
                      </a:r>
                      <a:endParaRPr lang="en-US" sz="1600" b="0" i="0" u="none" strike="noStrike" dirty="0">
                        <a:solidFill>
                          <a:srgbClr val="707880"/>
                        </a:solidFill>
                        <a:effectLst/>
                        <a:highlight>
                          <a:srgbClr val="1D1F21"/>
                        </a:highlight>
                        <a:latin typeface="Consolas" panose="020B0609020204030204" pitchFamily="49" charset="0"/>
                      </a:endParaRPr>
                    </a:p>
                    <a:p>
                      <a:pPr rtl="0" fontAlgn="t">
                        <a:spcBef>
                          <a:spcPts val="0"/>
                        </a:spcBef>
                        <a:spcAft>
                          <a:spcPts val="0"/>
                        </a:spcAft>
                      </a:pPr>
                      <a:r>
                        <a:rPr lang="en-US" sz="1600" b="0" i="0" u="none" strike="noStrike" dirty="0">
                          <a:solidFill>
                            <a:srgbClr val="707880"/>
                          </a:solidFill>
                          <a:effectLst/>
                          <a:highlight>
                            <a:srgbClr val="1D1F21"/>
                          </a:highlight>
                          <a:latin typeface="Consolas" panose="020B0609020204030204" pitchFamily="49" charset="0"/>
                        </a:rPr>
                        <a:t>#</a:t>
                      </a:r>
                      <a:r>
                        <a:rPr lang="el-GR" sz="1600" b="0" i="0" u="none" strike="noStrike" dirty="0">
                          <a:solidFill>
                            <a:srgbClr val="707880"/>
                          </a:solidFill>
                          <a:effectLst/>
                          <a:highlight>
                            <a:srgbClr val="1D1F21"/>
                          </a:highlight>
                          <a:latin typeface="Consolas" panose="020B0609020204030204" pitchFamily="49" charset="0"/>
                        </a:rPr>
                        <a:t> </a:t>
                      </a:r>
                      <a:r>
                        <a:rPr lang="en-US" sz="1600" b="0" i="0" u="none" strike="noStrike" dirty="0">
                          <a:solidFill>
                            <a:srgbClr val="707880"/>
                          </a:solidFill>
                          <a:effectLst/>
                          <a:highlight>
                            <a:srgbClr val="1D1F21"/>
                          </a:highlight>
                          <a:latin typeface="Consolas" panose="020B0609020204030204" pitchFamily="49" charset="0"/>
                        </a:rPr>
                        <a:t>classification loss ='</a:t>
                      </a:r>
                      <a:r>
                        <a:rPr lang="en-US" sz="1600" b="0" i="0" u="none" strike="noStrike" dirty="0" err="1">
                          <a:solidFill>
                            <a:srgbClr val="707880"/>
                          </a:solidFill>
                          <a:effectLst/>
                          <a:highlight>
                            <a:srgbClr val="1D1F21"/>
                          </a:highlight>
                          <a:latin typeface="Consolas" panose="020B0609020204030204" pitchFamily="49" charset="0"/>
                        </a:rPr>
                        <a:t>categorical_crossentropy</a:t>
                      </a:r>
                      <a:r>
                        <a:rPr lang="en-US" sz="1600" b="0" i="0" u="none" strike="noStrike" dirty="0">
                          <a:solidFill>
                            <a:srgbClr val="707880"/>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err="1">
                          <a:solidFill>
                            <a:srgbClr val="C5C8C6"/>
                          </a:solidFill>
                          <a:effectLst/>
                          <a:highlight>
                            <a:srgbClr val="1D1F21"/>
                          </a:highlight>
                          <a:latin typeface="Consolas" panose="020B0609020204030204" pitchFamily="49" charset="0"/>
                        </a:rPr>
                        <a:t>ann.compile</a:t>
                      </a:r>
                      <a:r>
                        <a:rPr lang="en-US" sz="1600" b="0" i="0" u="none" strike="noStrike" dirty="0">
                          <a:solidFill>
                            <a:srgbClr val="C5C8C6"/>
                          </a:solidFill>
                          <a:effectLst/>
                          <a:highlight>
                            <a:srgbClr val="1D1F21"/>
                          </a:highlight>
                          <a:latin typeface="Consolas" panose="020B0609020204030204" pitchFamily="49" charset="0"/>
                        </a:rPr>
                        <a:t>(optimizer = </a:t>
                      </a:r>
                      <a:r>
                        <a:rPr lang="en-US" sz="1600" b="0" i="0" u="none" strike="noStrike" dirty="0">
                          <a:solidFill>
                            <a:srgbClr val="B5BD68"/>
                          </a:solidFill>
                          <a:effectLst/>
                          <a:highlight>
                            <a:srgbClr val="1D1F21"/>
                          </a:highlight>
                          <a:latin typeface="Consolas" panose="020B0609020204030204" pitchFamily="49" charset="0"/>
                        </a:rPr>
                        <a:t>'</a:t>
                      </a:r>
                      <a:r>
                        <a:rPr lang="en-US" sz="1600" b="0" i="0" u="none" strike="noStrike" dirty="0" err="1">
                          <a:solidFill>
                            <a:srgbClr val="B5BD68"/>
                          </a:solidFill>
                          <a:effectLst/>
                          <a:highlight>
                            <a:srgbClr val="1D1F21"/>
                          </a:highlight>
                          <a:latin typeface="Consolas" panose="020B0609020204030204" pitchFamily="49" charset="0"/>
                        </a:rPr>
                        <a:t>adam</a:t>
                      </a:r>
                      <a:r>
                        <a:rPr lang="en-US" sz="1600" b="0" i="0" u="none" strike="noStrike" dirty="0">
                          <a:solidFill>
                            <a:srgbClr val="B5BD68"/>
                          </a:solidFill>
                          <a:effectLst/>
                          <a:highlight>
                            <a:srgbClr val="1D1F21"/>
                          </a:highlight>
                          <a:latin typeface="Consolas" panose="020B0609020204030204" pitchFamily="49" charset="0"/>
                        </a:rPr>
                        <a:t>'</a:t>
                      </a:r>
                      <a:r>
                        <a:rPr lang="en-US" sz="1600" b="0" i="0" u="none" strike="noStrike" dirty="0">
                          <a:solidFill>
                            <a:srgbClr val="C5C8C6"/>
                          </a:solidFill>
                          <a:effectLst/>
                          <a:highlight>
                            <a:srgbClr val="1D1F21"/>
                          </a:highlight>
                          <a:latin typeface="Consolas" panose="020B0609020204030204" pitchFamily="49" charset="0"/>
                        </a:rPr>
                        <a:t>, loss = </a:t>
                      </a:r>
                      <a:r>
                        <a:rPr lang="en-US" sz="1600" b="0" i="0" u="none" strike="noStrike" dirty="0">
                          <a:solidFill>
                            <a:srgbClr val="B5BD68"/>
                          </a:solidFill>
                          <a:effectLst/>
                          <a:highlight>
                            <a:srgbClr val="1D1F21"/>
                          </a:highlight>
                          <a:latin typeface="Consolas" panose="020B0609020204030204" pitchFamily="49" charset="0"/>
                        </a:rPr>
                        <a:t>'</a:t>
                      </a:r>
                      <a:r>
                        <a:rPr lang="en-US" sz="1600" b="0" i="0" u="none" strike="noStrike" dirty="0" err="1">
                          <a:solidFill>
                            <a:srgbClr val="B5BD68"/>
                          </a:solidFill>
                          <a:effectLst/>
                          <a:highlight>
                            <a:srgbClr val="1D1F21"/>
                          </a:highlight>
                          <a:latin typeface="Consolas" panose="020B0609020204030204" pitchFamily="49" charset="0"/>
                        </a:rPr>
                        <a:t>binary_crossentropy</a:t>
                      </a:r>
                      <a:r>
                        <a:rPr lang="en-US" sz="1600" b="0" i="0" u="none" strike="noStrike" dirty="0">
                          <a:solidFill>
                            <a:srgbClr val="B5BD68"/>
                          </a:solidFill>
                          <a:effectLst/>
                          <a:highlight>
                            <a:srgbClr val="1D1F21"/>
                          </a:highlight>
                          <a:latin typeface="Consolas" panose="020B0609020204030204" pitchFamily="49" charset="0"/>
                        </a:rPr>
                        <a:t>'</a:t>
                      </a:r>
                      <a:r>
                        <a:rPr lang="en-US" sz="1600" b="0" i="0" u="none" strike="noStrike" dirty="0">
                          <a:solidFill>
                            <a:srgbClr val="C5C8C6"/>
                          </a:solidFill>
                          <a:effectLst/>
                          <a:highlight>
                            <a:srgbClr val="1D1F21"/>
                          </a:highlight>
                          <a:latin typeface="Consolas" panose="020B0609020204030204" pitchFamily="49" charset="0"/>
                        </a:rPr>
                        <a:t>, metrics = [</a:t>
                      </a:r>
                      <a:r>
                        <a:rPr lang="en-US" sz="1600" b="0" i="0" u="none" strike="noStrike" dirty="0">
                          <a:solidFill>
                            <a:srgbClr val="B5BD68"/>
                          </a:solidFill>
                          <a:effectLst/>
                          <a:highlight>
                            <a:srgbClr val="1D1F21"/>
                          </a:highlight>
                          <a:latin typeface="Consolas" panose="020B0609020204030204" pitchFamily="49" charset="0"/>
                        </a:rPr>
                        <a:t>'accuracy'</a:t>
                      </a:r>
                      <a:r>
                        <a:rPr lang="en-US" sz="1600" b="0" i="0" u="none" strike="noStrike" dirty="0">
                          <a:solidFill>
                            <a:srgbClr val="C5C8C6"/>
                          </a:solidFill>
                          <a:effectLst/>
                          <a:highlight>
                            <a:srgbClr val="1D1F21"/>
                          </a:highlight>
                          <a:latin typeface="Consolas" panose="020B0609020204030204" pitchFamily="49" charset="0"/>
                        </a:rPr>
                        <a:t>])</a:t>
                      </a:r>
                      <a:endParaRPr lang="en-US" sz="1600" dirty="0">
                        <a:effectLst/>
                        <a:highlight>
                          <a:srgbClr val="1D1F21"/>
                        </a:highlight>
                      </a:endParaRPr>
                    </a:p>
                  </a:txBody>
                  <a:tcPr marL="63500" marR="63500" marT="63500" marB="63500">
                    <a:lnL>
                      <a:noFill/>
                    </a:lnL>
                    <a:lnR>
                      <a:noFill/>
                    </a:lnR>
                    <a:lnT>
                      <a:noFill/>
                    </a:lnT>
                    <a:lnB>
                      <a:noFill/>
                    </a:lnB>
                    <a:solidFill>
                      <a:srgbClr val="1D1F21"/>
                    </a:solidFill>
                  </a:tcPr>
                </a:tc>
                <a:extLst>
                  <a:ext uri="{0D108BD9-81ED-4DB2-BD59-A6C34878D82A}">
                    <a16:rowId xmlns:a16="http://schemas.microsoft.com/office/drawing/2014/main" val="1594436646"/>
                  </a:ext>
                </a:extLst>
              </a:tr>
            </a:tbl>
          </a:graphicData>
        </a:graphic>
      </p:graphicFrame>
      <p:sp>
        <p:nvSpPr>
          <p:cNvPr id="7" name="Rectangle 1">
            <a:extLst>
              <a:ext uri="{FF2B5EF4-FFF2-40B4-BE49-F238E27FC236}">
                <a16:creationId xmlns:a16="http://schemas.microsoft.com/office/drawing/2014/main" id="{6204500D-A968-8490-4780-C30C3C9535E4}"/>
              </a:ext>
            </a:extLst>
          </p:cNvPr>
          <p:cNvSpPr>
            <a:spLocks noChangeArrowheads="1"/>
          </p:cNvSpPr>
          <p:nvPr/>
        </p:nvSpPr>
        <p:spPr bwMode="auto">
          <a:xfrm>
            <a:off x="52075" y="200162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Tree>
    <p:extLst>
      <p:ext uri="{BB962C8B-B14F-4D97-AF65-F5344CB8AC3E}">
        <p14:creationId xmlns:p14="http://schemas.microsoft.com/office/powerpoint/2010/main" val="268382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3" name="Τίτλος 2">
            <a:extLst>
              <a:ext uri="{FF2B5EF4-FFF2-40B4-BE49-F238E27FC236}">
                <a16:creationId xmlns:a16="http://schemas.microsoft.com/office/drawing/2014/main" id="{8BA6A245-9B41-88B2-E44D-81227D3D5887}"/>
              </a:ext>
            </a:extLst>
          </p:cNvPr>
          <p:cNvSpPr>
            <a:spLocks noGrp="1"/>
          </p:cNvSpPr>
          <p:nvPr>
            <p:ph type="title"/>
          </p:nvPr>
        </p:nvSpPr>
        <p:spPr/>
        <p:txBody>
          <a:bodyPr/>
          <a:lstStyle/>
          <a:p>
            <a:r>
              <a:rPr lang="el-GR" dirty="0"/>
              <a:t>Από πού εμπνεύστηκαν</a:t>
            </a:r>
          </a:p>
        </p:txBody>
      </p:sp>
      <p:sp>
        <p:nvSpPr>
          <p:cNvPr id="4" name="Θέση κειμένου 3">
            <a:extLst>
              <a:ext uri="{FF2B5EF4-FFF2-40B4-BE49-F238E27FC236}">
                <a16:creationId xmlns:a16="http://schemas.microsoft.com/office/drawing/2014/main" id="{1E888C7D-9D00-12B9-D898-0702887C9E66}"/>
              </a:ext>
            </a:extLst>
          </p:cNvPr>
          <p:cNvSpPr>
            <a:spLocks noGrp="1"/>
          </p:cNvSpPr>
          <p:nvPr>
            <p:ph type="body" idx="2"/>
          </p:nvPr>
        </p:nvSpPr>
        <p:spPr>
          <a:xfrm>
            <a:off x="5054450" y="1465897"/>
            <a:ext cx="4037477" cy="3231000"/>
          </a:xfrm>
        </p:spPr>
        <p:txBody>
          <a:bodyPr/>
          <a:lstStyle/>
          <a:p>
            <a:pPr marL="101598" indent="0">
              <a:buNone/>
            </a:pPr>
            <a:r>
              <a:rPr lang="el-GR" b="1" dirty="0"/>
              <a:t>Λειτουργία του βιολογικού </a:t>
            </a:r>
            <a:r>
              <a:rPr lang="el-GR" b="1" dirty="0" err="1"/>
              <a:t>νευρωνικού</a:t>
            </a:r>
            <a:r>
              <a:rPr lang="el-GR" b="1" dirty="0"/>
              <a:t> δικτύου:</a:t>
            </a:r>
            <a:endParaRPr lang="en-US" b="1" dirty="0"/>
          </a:p>
          <a:p>
            <a:pPr marL="101598" indent="0">
              <a:buNone/>
            </a:pPr>
            <a:r>
              <a:rPr lang="el-GR" dirty="0"/>
              <a:t>
</a:t>
            </a:r>
            <a:r>
              <a:rPr lang="el-GR" sz="1800" dirty="0"/>
              <a:t>Αποτελείται από νευρικά κύτταρα (νευρώνες). Κάθε νευρώνας έχει εισόδους, συνάψεις (</a:t>
            </a:r>
            <a:r>
              <a:rPr lang="el-GR" sz="1800" dirty="0" err="1"/>
              <a:t>δενδρίτες</a:t>
            </a:r>
            <a:r>
              <a:rPr lang="el-GR" sz="1800" dirty="0"/>
              <a:t>) και εξόδους (</a:t>
            </a:r>
            <a:r>
              <a:rPr lang="en-US" sz="1800" dirty="0"/>
              <a:t>axons</a:t>
            </a:r>
            <a:r>
              <a:rPr lang="el-GR" sz="1800" dirty="0"/>
              <a:t>) που συνδέονται μεταξύ τους.</a:t>
            </a:r>
          </a:p>
        </p:txBody>
      </p:sp>
      <p:sp>
        <p:nvSpPr>
          <p:cNvPr id="105" name="Google Shape;105;p14"/>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2</a:t>
            </a:fld>
            <a:endParaRPr/>
          </a:p>
        </p:txBody>
      </p:sp>
      <p:sp>
        <p:nvSpPr>
          <p:cNvPr id="2" name="Rectangle 1">
            <a:extLst>
              <a:ext uri="{FF2B5EF4-FFF2-40B4-BE49-F238E27FC236}">
                <a16:creationId xmlns:a16="http://schemas.microsoft.com/office/drawing/2014/main" id="{4C6F3ABC-B098-2C4A-8EE4-4A969DDAC1CD}"/>
              </a:ext>
            </a:extLst>
          </p:cNvPr>
          <p:cNvSpPr/>
          <p:nvPr/>
        </p:nvSpPr>
        <p:spPr>
          <a:xfrm>
            <a:off x="396815" y="2031120"/>
            <a:ext cx="5094967" cy="523220"/>
          </a:xfrm>
          <a:prstGeom prst="rect">
            <a:avLst/>
          </a:prstGeom>
        </p:spPr>
        <p:txBody>
          <a:bodyPr wrap="square">
            <a:spAutoFit/>
          </a:bodyPr>
          <a:lstStyle/>
          <a:p>
            <a:pPr>
              <a:buClr>
                <a:schemeClr val="dk1"/>
              </a:buClr>
              <a:buSzPts val="1100"/>
            </a:pPr>
            <a:endParaRPr lang="en-US" dirty="0">
              <a:latin typeface="Cavolini" panose="03000502040302020204" pitchFamily="66" charset="0"/>
              <a:cs typeface="Cavolini" panose="03000502040302020204" pitchFamily="66" charset="0"/>
            </a:endParaRPr>
          </a:p>
          <a:p>
            <a:pPr marL="0" indent="0">
              <a:buClr>
                <a:schemeClr val="dk1"/>
              </a:buClr>
              <a:buSzPts val="1100"/>
              <a:buNone/>
            </a:pPr>
            <a:endParaRPr lang="el-GR" dirty="0">
              <a:latin typeface="Cavolini" panose="03000502040302020204" pitchFamily="66" charset="0"/>
              <a:cs typeface="Cavolini" panose="03000502040302020204" pitchFamily="66" charset="0"/>
            </a:endParaRPr>
          </a:p>
        </p:txBody>
      </p:sp>
      <p:pic>
        <p:nvPicPr>
          <p:cNvPr id="9" name="Picture 8">
            <a:extLst>
              <a:ext uri="{FF2B5EF4-FFF2-40B4-BE49-F238E27FC236}">
                <a16:creationId xmlns:a16="http://schemas.microsoft.com/office/drawing/2014/main" id="{76EDE960-B65C-064A-AB41-E9E1F120112C}"/>
              </a:ext>
            </a:extLst>
          </p:cNvPr>
          <p:cNvPicPr/>
          <p:nvPr/>
        </p:nvPicPr>
        <p:blipFill>
          <a:blip r:embed="rId3"/>
          <a:srcRect/>
          <a:stretch/>
        </p:blipFill>
        <p:spPr>
          <a:xfrm>
            <a:off x="6999953" y="60861"/>
            <a:ext cx="2143948" cy="1367885"/>
          </a:xfrm>
          <a:prstGeom prst="rect">
            <a:avLst/>
          </a:prstGeom>
        </p:spPr>
      </p:pic>
      <p:pic>
        <p:nvPicPr>
          <p:cNvPr id="6" name="Εικόνα 5" descr="Εικόνα που περιέχει κείμενο, διάγραμμα&#10;&#10;Περιγραφή που δημιουργήθηκε αυτόματα">
            <a:extLst>
              <a:ext uri="{FF2B5EF4-FFF2-40B4-BE49-F238E27FC236}">
                <a16:creationId xmlns:a16="http://schemas.microsoft.com/office/drawing/2014/main" id="{38D0FF5F-D580-1DA4-40DE-F9D315F601E1}"/>
              </a:ext>
            </a:extLst>
          </p:cNvPr>
          <p:cNvPicPr>
            <a:picLocks noChangeAspect="1"/>
          </p:cNvPicPr>
          <p:nvPr/>
        </p:nvPicPr>
        <p:blipFill>
          <a:blip r:embed="rId4"/>
          <a:stretch>
            <a:fillRect/>
          </a:stretch>
        </p:blipFill>
        <p:spPr>
          <a:xfrm>
            <a:off x="129970" y="1458396"/>
            <a:ext cx="4690385" cy="3517788"/>
          </a:xfrm>
          <a:prstGeom prst="rect">
            <a:avLst/>
          </a:prstGeom>
        </p:spPr>
      </p:pic>
    </p:spTree>
    <p:extLst>
      <p:ext uri="{BB962C8B-B14F-4D97-AF65-F5344CB8AC3E}">
        <p14:creationId xmlns:p14="http://schemas.microsoft.com/office/powerpoint/2010/main" val="1848318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4F431F9-99DD-498A-9DE4-3EEDD42B16DB}"/>
              </a:ext>
            </a:extLst>
          </p:cNvPr>
          <p:cNvSpPr>
            <a:spLocks noGrp="1"/>
          </p:cNvSpPr>
          <p:nvPr>
            <p:ph type="title"/>
          </p:nvPr>
        </p:nvSpPr>
        <p:spPr>
          <a:xfrm>
            <a:off x="1381251" y="922668"/>
            <a:ext cx="4218038" cy="435600"/>
          </a:xfrm>
        </p:spPr>
        <p:txBody>
          <a:bodyPr/>
          <a:lstStyle/>
          <a:p>
            <a:r>
              <a:rPr lang="el-GR" dirty="0"/>
              <a:t>Εκπαίδευση</a:t>
            </a:r>
          </a:p>
        </p:txBody>
      </p:sp>
      <p:sp>
        <p:nvSpPr>
          <p:cNvPr id="4" name="Θέση κειμένου 3">
            <a:extLst>
              <a:ext uri="{FF2B5EF4-FFF2-40B4-BE49-F238E27FC236}">
                <a16:creationId xmlns:a16="http://schemas.microsoft.com/office/drawing/2014/main" id="{7895C5C1-36AF-FA75-439D-B27BF8D348E9}"/>
              </a:ext>
            </a:extLst>
          </p:cNvPr>
          <p:cNvSpPr>
            <a:spLocks noGrp="1"/>
          </p:cNvSpPr>
          <p:nvPr>
            <p:ph type="body" idx="2"/>
          </p:nvPr>
        </p:nvSpPr>
        <p:spPr>
          <a:xfrm>
            <a:off x="623455" y="1358269"/>
            <a:ext cx="7814861" cy="3391582"/>
          </a:xfrm>
        </p:spPr>
        <p:txBody>
          <a:bodyPr/>
          <a:lstStyle/>
          <a:p>
            <a:pPr marL="101598" indent="0">
              <a:buNone/>
            </a:pPr>
            <a:r>
              <a:rPr lang="el-GR" sz="1800" dirty="0"/>
              <a:t>Δύο παράμετροι συναντώνται εδώ:</a:t>
            </a:r>
          </a:p>
          <a:p>
            <a:pPr marL="101598" indent="0">
              <a:buNone/>
            </a:pPr>
            <a:r>
              <a:rPr lang="en-US" sz="1600" b="1" dirty="0"/>
              <a:t>Epochs</a:t>
            </a:r>
            <a:r>
              <a:rPr lang="en-US" sz="1600" dirty="0"/>
              <a:t>: </a:t>
            </a:r>
            <a:r>
              <a:rPr lang="el-GR" sz="1600" dirty="0"/>
              <a:t>Ένα</a:t>
            </a:r>
            <a:r>
              <a:rPr lang="el-GR" sz="1600" dirty="0">
                <a:effectLst/>
                <a:highlight>
                  <a:srgbClr val="FDFDFD"/>
                </a:highlight>
              </a:rPr>
              <a:t> </a:t>
            </a:r>
            <a:r>
              <a:rPr lang="en-US" sz="1600" dirty="0">
                <a:effectLst/>
                <a:highlight>
                  <a:srgbClr val="FDFDFD"/>
                </a:highlight>
              </a:rPr>
              <a:t>epoch</a:t>
            </a:r>
            <a:r>
              <a:rPr lang="el-GR" sz="1600" dirty="0">
                <a:effectLst/>
                <a:highlight>
                  <a:srgbClr val="FDFDFD"/>
                </a:highlight>
              </a:rPr>
              <a:t> είναι ένα μόνο πέρασμα από </a:t>
            </a:r>
            <a:r>
              <a:rPr lang="el-GR" sz="1600" dirty="0">
                <a:effectLst/>
                <a:highlight>
                  <a:srgbClr val="D4D4D4"/>
                </a:highlight>
              </a:rPr>
              <a:t>ολόκληρο</a:t>
            </a:r>
            <a:r>
              <a:rPr lang="el-GR" sz="1600" dirty="0">
                <a:effectLst/>
                <a:highlight>
                  <a:srgbClr val="FDFDFD"/>
                </a:highlight>
              </a:rPr>
              <a:t> </a:t>
            </a:r>
            <a:r>
              <a:rPr lang="el-GR" sz="1600" dirty="0">
                <a:effectLst/>
                <a:highlight>
                  <a:srgbClr val="D4D4D4"/>
                </a:highlight>
              </a:rPr>
              <a:t>το</a:t>
            </a:r>
            <a:r>
              <a:rPr lang="el-GR" sz="1600" dirty="0">
                <a:effectLst/>
                <a:highlight>
                  <a:srgbClr val="FDFDFD"/>
                </a:highlight>
              </a:rPr>
              <a:t> σύνολο δεδομένων εκπαίδευσης. Χρησιμοποιείται για τη μέτρηση του αριθμού των φορών που το μοντέλο έχει δει ολόκληρο το σύνολο δεδομένων. </a:t>
            </a:r>
            <a:endParaRPr lang="en-US" sz="1600" dirty="0">
              <a:effectLst/>
              <a:highlight>
                <a:srgbClr val="FDFDFD"/>
              </a:highlight>
            </a:endParaRPr>
          </a:p>
          <a:p>
            <a:pPr marL="101598" indent="0">
              <a:buNone/>
            </a:pPr>
            <a:r>
              <a:rPr lang="en-US" sz="1600" b="1" dirty="0">
                <a:highlight>
                  <a:srgbClr val="FDFDFD"/>
                </a:highlight>
              </a:rPr>
              <a:t>Batches</a:t>
            </a:r>
            <a:r>
              <a:rPr lang="en-US" sz="1600" dirty="0">
                <a:highlight>
                  <a:srgbClr val="FDFDFD"/>
                </a:highlight>
              </a:rPr>
              <a:t>: </a:t>
            </a:r>
            <a:r>
              <a:rPr lang="el-GR" sz="1600" dirty="0"/>
              <a:t>Το </a:t>
            </a:r>
            <a:r>
              <a:rPr lang="en-US" sz="1600" dirty="0"/>
              <a:t>batch size </a:t>
            </a:r>
            <a:r>
              <a:rPr lang="el-GR" sz="1600" dirty="0"/>
              <a:t>είναι μια </a:t>
            </a:r>
            <a:r>
              <a:rPr lang="en-US" sz="1600" dirty="0"/>
              <a:t>hyperparameter</a:t>
            </a:r>
            <a:r>
              <a:rPr lang="el-GR" sz="1600" dirty="0"/>
              <a:t> που ελέγχει τον αριθμό των δειγμάτων εκπαίδευσης που πρέπει να επεξεργαστούν πριν ενημερωθούν οι εσωτερικές παράμετροι του μοντέλου</a:t>
            </a:r>
            <a:r>
              <a:rPr lang="el-GR" sz="1600" dirty="0">
                <a:highlight>
                  <a:srgbClr val="FDFDFD"/>
                </a:highlight>
              </a:rPr>
              <a:t>. </a:t>
            </a:r>
            <a:r>
              <a:rPr lang="el-GR" sz="1600" dirty="0">
                <a:effectLst/>
                <a:highlight>
                  <a:srgbClr val="FDFDFD"/>
                </a:highlight>
              </a:rPr>
              <a:t>Τα μεγάλα </a:t>
            </a:r>
            <a:r>
              <a:rPr lang="en-US" sz="1600" dirty="0">
                <a:effectLst/>
                <a:highlight>
                  <a:srgbClr val="FDFDFD"/>
                </a:highlight>
              </a:rPr>
              <a:t>batches</a:t>
            </a:r>
            <a:r>
              <a:rPr lang="el-GR" sz="1600" dirty="0">
                <a:effectLst/>
                <a:highlight>
                  <a:srgbClr val="FDFDFD"/>
                </a:highlight>
              </a:rPr>
              <a:t> μπορούν να οδηγήσουν σε </a:t>
            </a:r>
            <a:r>
              <a:rPr lang="el-GR" sz="1600" dirty="0">
                <a:effectLst/>
                <a:highlight>
                  <a:srgbClr val="D4D4D4"/>
                </a:highlight>
              </a:rPr>
              <a:t>ταχύτερους</a:t>
            </a:r>
            <a:r>
              <a:rPr lang="el-GR" sz="1600" dirty="0">
                <a:effectLst/>
                <a:highlight>
                  <a:srgbClr val="FDFDFD"/>
                </a:highlight>
              </a:rPr>
              <a:t> χρόνους εκπαίδευσης, αλλά μπορεί να οδηγήσουν σε χαμηλότερη ακρίβεια και </a:t>
            </a:r>
            <a:r>
              <a:rPr lang="en-US" sz="1600" dirty="0">
                <a:effectLst/>
                <a:highlight>
                  <a:srgbClr val="FDFDFD"/>
                </a:highlight>
              </a:rPr>
              <a:t>overfitting</a:t>
            </a:r>
            <a:r>
              <a:rPr lang="el-GR" sz="1600" dirty="0">
                <a:effectLst/>
                <a:highlight>
                  <a:srgbClr val="FDFDFD"/>
                </a:highlight>
              </a:rPr>
              <a:t>, ενώ τα μικρότερα μεγέθη παρτίδας μπορούν να παρέχουν καλύτερη ακρίβεια, αλλά μπορεί να είναι υπολογιστικά δαπανηρά και χρονοβόρα.</a:t>
            </a:r>
          </a:p>
          <a:p>
            <a:pPr marL="101598" indent="0">
              <a:buNone/>
            </a:pPr>
            <a:endParaRPr lang="en-US" sz="1800" dirty="0">
              <a:effectLst/>
              <a:highlight>
                <a:srgbClr val="FDFDFD"/>
              </a:highlight>
            </a:endParaRPr>
          </a:p>
          <a:p>
            <a:pPr marL="101598" indent="0">
              <a:buNone/>
            </a:pPr>
            <a:endParaRPr lang="el-GR" sz="1600" dirty="0">
              <a:effectLst/>
              <a:highlight>
                <a:srgbClr val="FDFDFD"/>
              </a:highlight>
              <a:latin typeface="Segoe UI Web (Greek)"/>
            </a:endParaRPr>
          </a:p>
          <a:p>
            <a:pPr marL="101598" indent="0">
              <a:buNone/>
            </a:pPr>
            <a:endParaRPr lang="en-US" sz="1800" dirty="0"/>
          </a:p>
          <a:p>
            <a:pPr marL="101598" indent="0">
              <a:buNone/>
            </a:pPr>
            <a:endParaRPr lang="en-US" sz="1800" dirty="0"/>
          </a:p>
          <a:p>
            <a:pPr marL="101598" indent="0">
              <a:buNone/>
            </a:pPr>
            <a:endParaRPr lang="el-GR" dirty="0"/>
          </a:p>
          <a:p>
            <a:pPr marL="101598" indent="0">
              <a:buNone/>
            </a:pPr>
            <a:endParaRPr lang="en-US" dirty="0"/>
          </a:p>
          <a:p>
            <a:endParaRPr lang="el-GR" dirty="0"/>
          </a:p>
        </p:txBody>
      </p:sp>
      <p:sp>
        <p:nvSpPr>
          <p:cNvPr id="5" name="Θέση αριθμού διαφάνειας 4">
            <a:extLst>
              <a:ext uri="{FF2B5EF4-FFF2-40B4-BE49-F238E27FC236}">
                <a16:creationId xmlns:a16="http://schemas.microsoft.com/office/drawing/2014/main" id="{7055088E-A757-7202-0863-79588DB07E26}"/>
              </a:ext>
            </a:extLst>
          </p:cNvPr>
          <p:cNvSpPr>
            <a:spLocks noGrp="1"/>
          </p:cNvSpPr>
          <p:nvPr>
            <p:ph type="sldNum" idx="12"/>
          </p:nvPr>
        </p:nvSpPr>
        <p:spPr/>
        <p:txBody>
          <a:bodyPr/>
          <a:lstStyle/>
          <a:p>
            <a:fld id="{00000000-1234-1234-1234-123412341234}" type="slidenum">
              <a:rPr lang="en" smtClean="0"/>
              <a:pPr/>
              <a:t>20</a:t>
            </a:fld>
            <a:endParaRPr lang="en"/>
          </a:p>
        </p:txBody>
      </p:sp>
    </p:spTree>
    <p:extLst>
      <p:ext uri="{BB962C8B-B14F-4D97-AF65-F5344CB8AC3E}">
        <p14:creationId xmlns:p14="http://schemas.microsoft.com/office/powerpoint/2010/main" val="211407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381251" y="850241"/>
            <a:ext cx="3968962" cy="435600"/>
          </a:xfrm>
        </p:spPr>
        <p:txBody>
          <a:bodyPr/>
          <a:lstStyle/>
          <a:p>
            <a:r>
              <a:rPr lang="el-GR" dirty="0"/>
              <a:t>Κατασκευή των ΑΝΝ</a:t>
            </a:r>
            <a:br>
              <a:rPr lang="el-GR" dirty="0"/>
            </a:br>
            <a:r>
              <a:rPr lang="el-GR" dirty="0" err="1"/>
              <a:t>Βημα</a:t>
            </a:r>
            <a:r>
              <a:rPr lang="el-GR" dirty="0"/>
              <a:t> 3</a:t>
            </a:r>
            <a:r>
              <a:rPr lang="en-US" dirty="0"/>
              <a:t> </a:t>
            </a:r>
            <a:r>
              <a:rPr lang="el-GR" dirty="0"/>
              <a:t>Εκπαίδευσης (</a:t>
            </a:r>
            <a:r>
              <a:rPr lang="en-US" dirty="0" err="1"/>
              <a:t>Tensorflow</a:t>
            </a:r>
            <a:r>
              <a:rPr lang="el-GR" dirty="0"/>
              <a:t>)</a:t>
            </a:r>
            <a:endParaRPr lang="en-US" dirty="0"/>
          </a:p>
        </p:txBody>
      </p:sp>
      <p:sp>
        <p:nvSpPr>
          <p:cNvPr id="5" name="Θέση αριθμού διαφάνειας 4"/>
          <p:cNvSpPr>
            <a:spLocks noGrp="1"/>
          </p:cNvSpPr>
          <p:nvPr>
            <p:ph type="sldNum" idx="12"/>
          </p:nvPr>
        </p:nvSpPr>
        <p:spPr/>
        <p:txBody>
          <a:bodyPr/>
          <a:lstStyle/>
          <a:p>
            <a:fld id="{00000000-1234-1234-1234-123412341234}" type="slidenum">
              <a:rPr lang="en" smtClean="0"/>
              <a:pPr/>
              <a:t>21</a:t>
            </a:fld>
            <a:endParaRPr lang="en"/>
          </a:p>
        </p:txBody>
      </p:sp>
      <p:sp>
        <p:nvSpPr>
          <p:cNvPr id="16" name="Rectangle 2">
            <a:extLst>
              <a:ext uri="{FF2B5EF4-FFF2-40B4-BE49-F238E27FC236}">
                <a16:creationId xmlns:a16="http://schemas.microsoft.com/office/drawing/2014/main" id="{CC5AA4BD-5DC0-ABB0-6379-9685EBBC8457}"/>
              </a:ext>
            </a:extLst>
          </p:cNvPr>
          <p:cNvSpPr>
            <a:spLocks noChangeArrowheads="1"/>
          </p:cNvSpPr>
          <p:nvPr/>
        </p:nvSpPr>
        <p:spPr bwMode="auto">
          <a:xfrm>
            <a:off x="-633994" y="2457575"/>
            <a:ext cx="7464014" cy="608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sp>
        <p:nvSpPr>
          <p:cNvPr id="18" name="Rectangle 3">
            <a:extLst>
              <a:ext uri="{FF2B5EF4-FFF2-40B4-BE49-F238E27FC236}">
                <a16:creationId xmlns:a16="http://schemas.microsoft.com/office/drawing/2014/main" id="{1CE0EBB5-B3E1-4356-AE7C-72F4C54FC33B}"/>
              </a:ext>
            </a:extLst>
          </p:cNvPr>
          <p:cNvSpPr>
            <a:spLocks noChangeArrowheads="1"/>
          </p:cNvSpPr>
          <p:nvPr/>
        </p:nvSpPr>
        <p:spPr bwMode="auto">
          <a:xfrm>
            <a:off x="52075" y="1415051"/>
            <a:ext cx="795768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graphicFrame>
        <p:nvGraphicFramePr>
          <p:cNvPr id="3" name="Πίνακας 2">
            <a:extLst>
              <a:ext uri="{FF2B5EF4-FFF2-40B4-BE49-F238E27FC236}">
                <a16:creationId xmlns:a16="http://schemas.microsoft.com/office/drawing/2014/main" id="{D941FBA9-AD43-BB16-DF7C-E3792F57AEC0}"/>
              </a:ext>
            </a:extLst>
          </p:cNvPr>
          <p:cNvGraphicFramePr>
            <a:graphicFrameLocks noGrp="1"/>
          </p:cNvGraphicFramePr>
          <p:nvPr>
            <p:extLst>
              <p:ext uri="{D42A27DB-BD31-4B8C-83A1-F6EECF244321}">
                <p14:modId xmlns:p14="http://schemas.microsoft.com/office/powerpoint/2010/main" val="4274148938"/>
              </p:ext>
            </p:extLst>
          </p:nvPr>
        </p:nvGraphicFramePr>
        <p:xfrm>
          <a:off x="1288959" y="2691615"/>
          <a:ext cx="6566082" cy="370840"/>
        </p:xfrm>
        <a:graphic>
          <a:graphicData uri="http://schemas.openxmlformats.org/drawingml/2006/table">
            <a:tbl>
              <a:tblPr/>
              <a:tblGrid>
                <a:gridCol w="6566082">
                  <a:extLst>
                    <a:ext uri="{9D8B030D-6E8A-4147-A177-3AD203B41FA5}">
                      <a16:colId xmlns:a16="http://schemas.microsoft.com/office/drawing/2014/main" val="443591917"/>
                    </a:ext>
                  </a:extLst>
                </a:gridCol>
              </a:tblGrid>
              <a:tr h="303410">
                <a:tc>
                  <a:txBody>
                    <a:bodyPr/>
                    <a:lstStyle/>
                    <a:p>
                      <a:pPr rtl="0" fontAlgn="t">
                        <a:spcBef>
                          <a:spcPts val="0"/>
                        </a:spcBef>
                        <a:spcAft>
                          <a:spcPts val="0"/>
                        </a:spcAft>
                      </a:pPr>
                      <a:r>
                        <a:rPr lang="en-US" sz="1600" b="0" i="0" u="none" strike="noStrike" dirty="0" err="1">
                          <a:solidFill>
                            <a:srgbClr val="C5C8C6"/>
                          </a:solidFill>
                          <a:effectLst/>
                          <a:highlight>
                            <a:srgbClr val="1D1F21"/>
                          </a:highlight>
                          <a:latin typeface="Consolas" panose="020B0609020204030204" pitchFamily="49" charset="0"/>
                        </a:rPr>
                        <a:t>ann.fit</a:t>
                      </a:r>
                      <a:r>
                        <a:rPr lang="en-US" sz="1600" b="0" i="0" u="none" strike="noStrike" dirty="0">
                          <a:solidFill>
                            <a:srgbClr val="C5C8C6"/>
                          </a:solidFill>
                          <a:effectLst/>
                          <a:highlight>
                            <a:srgbClr val="1D1F21"/>
                          </a:highlight>
                          <a:latin typeface="Consolas" panose="020B0609020204030204" pitchFamily="49" charset="0"/>
                        </a:rPr>
                        <a:t>(</a:t>
                      </a:r>
                      <a:r>
                        <a:rPr lang="en-US" sz="1600" b="0" i="0" u="none" strike="noStrike" dirty="0" err="1">
                          <a:solidFill>
                            <a:srgbClr val="C5C8C6"/>
                          </a:solidFill>
                          <a:effectLst/>
                          <a:highlight>
                            <a:srgbClr val="1D1F21"/>
                          </a:highlight>
                          <a:latin typeface="Consolas" panose="020B0609020204030204" pitchFamily="49" charset="0"/>
                        </a:rPr>
                        <a:t>X_train</a:t>
                      </a: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err="1">
                          <a:solidFill>
                            <a:srgbClr val="C5C8C6"/>
                          </a:solidFill>
                          <a:effectLst/>
                          <a:highlight>
                            <a:srgbClr val="1D1F21"/>
                          </a:highlight>
                          <a:latin typeface="Consolas" panose="020B0609020204030204" pitchFamily="49" charset="0"/>
                        </a:rPr>
                        <a:t>y_train</a:t>
                      </a: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err="1">
                          <a:solidFill>
                            <a:srgbClr val="C5C8C6"/>
                          </a:solidFill>
                          <a:effectLst/>
                          <a:highlight>
                            <a:srgbClr val="1D1F21"/>
                          </a:highlight>
                          <a:latin typeface="Consolas" panose="020B0609020204030204" pitchFamily="49" charset="0"/>
                        </a:rPr>
                        <a:t>batch_size</a:t>
                      </a:r>
                      <a:r>
                        <a:rPr lang="en-US" sz="1600" b="0" i="0" u="none" strike="noStrike" dirty="0">
                          <a:solidFill>
                            <a:srgbClr val="C5C8C6"/>
                          </a:solidFill>
                          <a:effectLst/>
                          <a:highlight>
                            <a:srgbClr val="1D1F21"/>
                          </a:highlight>
                          <a:latin typeface="Consolas" panose="020B0609020204030204" pitchFamily="49" charset="0"/>
                        </a:rPr>
                        <a:t> = </a:t>
                      </a:r>
                      <a:r>
                        <a:rPr lang="en-US" sz="1600" b="0" i="0" u="none" strike="noStrike" dirty="0">
                          <a:solidFill>
                            <a:srgbClr val="CC6666"/>
                          </a:solidFill>
                          <a:effectLst/>
                          <a:highlight>
                            <a:srgbClr val="1D1F21"/>
                          </a:highlight>
                          <a:latin typeface="Consolas" panose="020B0609020204030204" pitchFamily="49" charset="0"/>
                        </a:rPr>
                        <a:t>10</a:t>
                      </a:r>
                      <a:r>
                        <a:rPr lang="en-US" sz="1600" b="0" i="0" u="none" strike="noStrike" dirty="0">
                          <a:solidFill>
                            <a:srgbClr val="C5C8C6"/>
                          </a:solidFill>
                          <a:effectLst/>
                          <a:highlight>
                            <a:srgbClr val="1D1F21"/>
                          </a:highlight>
                          <a:latin typeface="Consolas" panose="020B0609020204030204" pitchFamily="49" charset="0"/>
                        </a:rPr>
                        <a:t>, epochs = </a:t>
                      </a:r>
                      <a:r>
                        <a:rPr lang="en-US" sz="1600" b="0" i="0" u="none" strike="noStrike" dirty="0">
                          <a:solidFill>
                            <a:srgbClr val="CC6666"/>
                          </a:solidFill>
                          <a:effectLst/>
                          <a:highlight>
                            <a:srgbClr val="1D1F21"/>
                          </a:highlight>
                          <a:latin typeface="Consolas" panose="020B0609020204030204" pitchFamily="49" charset="0"/>
                        </a:rPr>
                        <a:t>150</a:t>
                      </a:r>
                      <a:r>
                        <a:rPr lang="en-US" sz="1600" b="0" i="0" u="none" strike="noStrike" dirty="0">
                          <a:solidFill>
                            <a:srgbClr val="C5C8C6"/>
                          </a:solidFill>
                          <a:effectLst/>
                          <a:highlight>
                            <a:srgbClr val="1D1F21"/>
                          </a:highlight>
                          <a:latin typeface="Consolas" panose="020B0609020204030204" pitchFamily="49" charset="0"/>
                        </a:rPr>
                        <a:t>)</a:t>
                      </a:r>
                      <a:endParaRPr lang="en-US" sz="1600" dirty="0">
                        <a:effectLst/>
                        <a:highlight>
                          <a:srgbClr val="1D1F21"/>
                        </a:highlight>
                      </a:endParaRPr>
                    </a:p>
                  </a:txBody>
                  <a:tcPr marL="63500" marR="63500" marT="63500" marB="63500">
                    <a:lnL>
                      <a:noFill/>
                    </a:lnL>
                    <a:lnR>
                      <a:noFill/>
                    </a:lnR>
                    <a:lnT>
                      <a:noFill/>
                    </a:lnT>
                    <a:lnB>
                      <a:noFill/>
                    </a:lnB>
                    <a:solidFill>
                      <a:srgbClr val="1D1F21"/>
                    </a:solidFill>
                  </a:tcPr>
                </a:tc>
                <a:extLst>
                  <a:ext uri="{0D108BD9-81ED-4DB2-BD59-A6C34878D82A}">
                    <a16:rowId xmlns:a16="http://schemas.microsoft.com/office/drawing/2014/main" val="1588621824"/>
                  </a:ext>
                </a:extLst>
              </a:tr>
            </a:tbl>
          </a:graphicData>
        </a:graphic>
      </p:graphicFrame>
      <p:sp>
        <p:nvSpPr>
          <p:cNvPr id="4" name="Rectangle 1">
            <a:extLst>
              <a:ext uri="{FF2B5EF4-FFF2-40B4-BE49-F238E27FC236}">
                <a16:creationId xmlns:a16="http://schemas.microsoft.com/office/drawing/2014/main" id="{E15EA9EA-937A-CDEE-887D-676929E8FC56}"/>
              </a:ext>
            </a:extLst>
          </p:cNvPr>
          <p:cNvSpPr>
            <a:spLocks noChangeArrowheads="1"/>
          </p:cNvSpPr>
          <p:nvPr/>
        </p:nvSpPr>
        <p:spPr bwMode="auto">
          <a:xfrm>
            <a:off x="570635" y="157700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Tree>
    <p:extLst>
      <p:ext uri="{BB962C8B-B14F-4D97-AF65-F5344CB8AC3E}">
        <p14:creationId xmlns:p14="http://schemas.microsoft.com/office/powerpoint/2010/main" val="883156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381251" y="850241"/>
            <a:ext cx="3968962" cy="435600"/>
          </a:xfrm>
        </p:spPr>
        <p:txBody>
          <a:bodyPr/>
          <a:lstStyle/>
          <a:p>
            <a:r>
              <a:rPr lang="el-GR" dirty="0"/>
              <a:t>Κατασκευή των ΑΝΝ</a:t>
            </a:r>
            <a:br>
              <a:rPr lang="el-GR" dirty="0"/>
            </a:br>
            <a:r>
              <a:rPr lang="el-GR" dirty="0"/>
              <a:t>Βήμα 4</a:t>
            </a:r>
            <a:r>
              <a:rPr lang="en-US" dirty="0"/>
              <a:t> </a:t>
            </a:r>
            <a:r>
              <a:rPr lang="el-GR" dirty="0"/>
              <a:t>Πρόβλεψη-Αποτελέσματα (</a:t>
            </a:r>
            <a:r>
              <a:rPr lang="en-US" dirty="0" err="1"/>
              <a:t>Tensorflow</a:t>
            </a:r>
            <a:r>
              <a:rPr lang="el-GR" dirty="0"/>
              <a:t>)</a:t>
            </a:r>
            <a:endParaRPr lang="en-US" dirty="0"/>
          </a:p>
        </p:txBody>
      </p:sp>
      <p:sp>
        <p:nvSpPr>
          <p:cNvPr id="5" name="Θέση αριθμού διαφάνειας 4"/>
          <p:cNvSpPr>
            <a:spLocks noGrp="1"/>
          </p:cNvSpPr>
          <p:nvPr>
            <p:ph type="sldNum" idx="12"/>
          </p:nvPr>
        </p:nvSpPr>
        <p:spPr/>
        <p:txBody>
          <a:bodyPr/>
          <a:lstStyle/>
          <a:p>
            <a:fld id="{00000000-1234-1234-1234-123412341234}" type="slidenum">
              <a:rPr lang="en" smtClean="0"/>
              <a:pPr/>
              <a:t>22</a:t>
            </a:fld>
            <a:endParaRPr lang="en"/>
          </a:p>
        </p:txBody>
      </p:sp>
      <p:sp>
        <p:nvSpPr>
          <p:cNvPr id="18" name="Rectangle 3">
            <a:extLst>
              <a:ext uri="{FF2B5EF4-FFF2-40B4-BE49-F238E27FC236}">
                <a16:creationId xmlns:a16="http://schemas.microsoft.com/office/drawing/2014/main" id="{1CE0EBB5-B3E1-4356-AE7C-72F4C54FC33B}"/>
              </a:ext>
            </a:extLst>
          </p:cNvPr>
          <p:cNvSpPr>
            <a:spLocks noChangeArrowheads="1"/>
          </p:cNvSpPr>
          <p:nvPr/>
        </p:nvSpPr>
        <p:spPr bwMode="auto">
          <a:xfrm>
            <a:off x="52075" y="1415051"/>
            <a:ext cx="795768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graphicFrame>
        <p:nvGraphicFramePr>
          <p:cNvPr id="6" name="Πίνακας 5">
            <a:extLst>
              <a:ext uri="{FF2B5EF4-FFF2-40B4-BE49-F238E27FC236}">
                <a16:creationId xmlns:a16="http://schemas.microsoft.com/office/drawing/2014/main" id="{BC885FD5-67D1-DB8B-4840-AA13FAF07A04}"/>
              </a:ext>
            </a:extLst>
          </p:cNvPr>
          <p:cNvGraphicFramePr>
            <a:graphicFrameLocks noGrp="1"/>
          </p:cNvGraphicFramePr>
          <p:nvPr>
            <p:extLst>
              <p:ext uri="{D42A27DB-BD31-4B8C-83A1-F6EECF244321}">
                <p14:modId xmlns:p14="http://schemas.microsoft.com/office/powerpoint/2010/main" val="3523540600"/>
              </p:ext>
            </p:extLst>
          </p:nvPr>
        </p:nvGraphicFramePr>
        <p:xfrm>
          <a:off x="1151466" y="2001461"/>
          <a:ext cx="6841067" cy="2321560"/>
        </p:xfrm>
        <a:graphic>
          <a:graphicData uri="http://schemas.openxmlformats.org/drawingml/2006/table">
            <a:tbl>
              <a:tblPr/>
              <a:tblGrid>
                <a:gridCol w="6841067">
                  <a:extLst>
                    <a:ext uri="{9D8B030D-6E8A-4147-A177-3AD203B41FA5}">
                      <a16:colId xmlns:a16="http://schemas.microsoft.com/office/drawing/2014/main" val="4067922598"/>
                    </a:ext>
                  </a:extLst>
                </a:gridCol>
              </a:tblGrid>
              <a:tr h="1695358">
                <a:tc>
                  <a:txBody>
                    <a:bodyPr/>
                    <a:lstStyle/>
                    <a:p>
                      <a:pPr rtl="0" fontAlgn="t">
                        <a:spcBef>
                          <a:spcPts val="0"/>
                        </a:spcBef>
                        <a:spcAft>
                          <a:spcPts val="0"/>
                        </a:spcAft>
                      </a:pPr>
                      <a:r>
                        <a:rPr lang="en-US" sz="1600" b="0" i="0" u="none" strike="noStrike" dirty="0" err="1">
                          <a:solidFill>
                            <a:srgbClr val="C5C8C6"/>
                          </a:solidFill>
                          <a:effectLst/>
                          <a:highlight>
                            <a:srgbClr val="1D1F21"/>
                          </a:highlight>
                          <a:latin typeface="Consolas" panose="020B0609020204030204" pitchFamily="49" charset="0"/>
                        </a:rPr>
                        <a:t>y_pred</a:t>
                      </a:r>
                      <a:r>
                        <a:rPr lang="en-US" sz="1600" b="0" i="0" u="none" strike="noStrike" dirty="0">
                          <a:solidFill>
                            <a:srgbClr val="C5C8C6"/>
                          </a:solidFill>
                          <a:effectLst/>
                          <a:highlight>
                            <a:srgbClr val="1D1F21"/>
                          </a:highlight>
                          <a:latin typeface="Consolas" panose="020B0609020204030204" pitchFamily="49" charset="0"/>
                        </a:rPr>
                        <a:t> = </a:t>
                      </a:r>
                      <a:r>
                        <a:rPr lang="en-US" sz="1600" b="0" i="0" u="none" strike="noStrike" dirty="0" err="1">
                          <a:solidFill>
                            <a:srgbClr val="C5C8C6"/>
                          </a:solidFill>
                          <a:effectLst/>
                          <a:highlight>
                            <a:srgbClr val="1D1F21"/>
                          </a:highlight>
                          <a:latin typeface="Consolas" panose="020B0609020204030204" pitchFamily="49" charset="0"/>
                        </a:rPr>
                        <a:t>ann.predict</a:t>
                      </a:r>
                      <a:r>
                        <a:rPr lang="en-US" sz="1600" b="0" i="0" u="none" strike="noStrike" dirty="0">
                          <a:solidFill>
                            <a:srgbClr val="C5C8C6"/>
                          </a:solidFill>
                          <a:effectLst/>
                          <a:highlight>
                            <a:srgbClr val="1D1F21"/>
                          </a:highlight>
                          <a:latin typeface="Consolas" panose="020B0609020204030204" pitchFamily="49" charset="0"/>
                        </a:rPr>
                        <a:t>(</a:t>
                      </a:r>
                      <a:r>
                        <a:rPr lang="en-US" sz="1600" b="0" i="0" u="none" strike="noStrike" dirty="0" err="1">
                          <a:solidFill>
                            <a:srgbClr val="C5C8C6"/>
                          </a:solidFill>
                          <a:effectLst/>
                          <a:highlight>
                            <a:srgbClr val="1D1F21"/>
                          </a:highlight>
                          <a:latin typeface="Consolas" panose="020B0609020204030204" pitchFamily="49" charset="0"/>
                        </a:rPr>
                        <a:t>X_test</a:t>
                      </a:r>
                      <a:r>
                        <a:rPr lang="en-US" sz="1600" b="0" i="0" u="none" strike="noStrike" dirty="0">
                          <a:solidFill>
                            <a:srgbClr val="C5C8C6"/>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707880"/>
                          </a:solidFill>
                          <a:effectLst/>
                          <a:highlight>
                            <a:srgbClr val="1D1F21"/>
                          </a:highlight>
                          <a:latin typeface="Consolas" panose="020B0609020204030204" pitchFamily="49" charset="0"/>
                        </a:rPr>
                        <a:t># </a:t>
                      </a:r>
                      <a:r>
                        <a:rPr lang="el-GR" sz="1600" b="0" i="0" u="none" strike="noStrike" dirty="0">
                          <a:solidFill>
                            <a:srgbClr val="707880"/>
                          </a:solidFill>
                          <a:effectLst/>
                          <a:highlight>
                            <a:srgbClr val="1D1F21"/>
                          </a:highlight>
                          <a:latin typeface="Consolas" panose="020B0609020204030204" pitchFamily="49" charset="0"/>
                        </a:rPr>
                        <a:t>Όριο πάνω από 50% για την απόφαση </a:t>
                      </a:r>
                      <a:br>
                        <a:rPr lang="el-GR" sz="1600" b="0" i="0" u="none" strike="noStrike" dirty="0">
                          <a:solidFill>
                            <a:srgbClr val="C5C8C6"/>
                          </a:solidFill>
                          <a:effectLst/>
                          <a:highlight>
                            <a:srgbClr val="1D1F21"/>
                          </a:highlight>
                          <a:latin typeface="Consolas" panose="020B0609020204030204" pitchFamily="49" charset="0"/>
                        </a:rPr>
                      </a:br>
                      <a:r>
                        <a:rPr lang="en-US" sz="1600" b="0" i="0" u="none" strike="noStrike" dirty="0" err="1">
                          <a:solidFill>
                            <a:srgbClr val="C5C8C6"/>
                          </a:solidFill>
                          <a:effectLst/>
                          <a:highlight>
                            <a:srgbClr val="1D1F21"/>
                          </a:highlight>
                          <a:latin typeface="Consolas" panose="020B0609020204030204" pitchFamily="49" charset="0"/>
                        </a:rPr>
                        <a:t>y_pred</a:t>
                      </a:r>
                      <a:r>
                        <a:rPr lang="en-US" sz="1600" b="0" i="0" u="none" strike="noStrike" dirty="0">
                          <a:solidFill>
                            <a:srgbClr val="C5C8C6"/>
                          </a:solidFill>
                          <a:effectLst/>
                          <a:highlight>
                            <a:srgbClr val="1D1F21"/>
                          </a:highlight>
                          <a:latin typeface="Consolas" panose="020B0609020204030204" pitchFamily="49" charset="0"/>
                        </a:rPr>
                        <a:t> = (</a:t>
                      </a:r>
                      <a:r>
                        <a:rPr lang="en-US" sz="1600" b="0" i="0" u="none" strike="noStrike" dirty="0" err="1">
                          <a:solidFill>
                            <a:srgbClr val="C5C8C6"/>
                          </a:solidFill>
                          <a:effectLst/>
                          <a:highlight>
                            <a:srgbClr val="1D1F21"/>
                          </a:highlight>
                          <a:latin typeface="Consolas" panose="020B0609020204030204" pitchFamily="49" charset="0"/>
                        </a:rPr>
                        <a:t>y_pred</a:t>
                      </a:r>
                      <a:r>
                        <a:rPr lang="en-US" sz="1600" b="0" i="0" u="none" strike="noStrike" dirty="0">
                          <a:solidFill>
                            <a:srgbClr val="C5C8C6"/>
                          </a:solidFill>
                          <a:effectLst/>
                          <a:highlight>
                            <a:srgbClr val="1D1F21"/>
                          </a:highlight>
                          <a:latin typeface="Consolas" panose="020B0609020204030204" pitchFamily="49" charset="0"/>
                        </a:rPr>
                        <a:t> &gt; </a:t>
                      </a:r>
                      <a:r>
                        <a:rPr lang="en-US" sz="1600" b="0" i="0" u="none" strike="noStrike" dirty="0">
                          <a:solidFill>
                            <a:srgbClr val="CC6666"/>
                          </a:solidFill>
                          <a:effectLst/>
                          <a:highlight>
                            <a:srgbClr val="1D1F21"/>
                          </a:highlight>
                          <a:latin typeface="Consolas" panose="020B0609020204030204" pitchFamily="49" charset="0"/>
                        </a:rPr>
                        <a:t>0.5</a:t>
                      </a:r>
                      <a:r>
                        <a:rPr lang="en-US" sz="1600" b="0" i="0" u="none" strike="noStrike" dirty="0">
                          <a:solidFill>
                            <a:srgbClr val="C5C8C6"/>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707880"/>
                          </a:solidFill>
                          <a:effectLst/>
                          <a:highlight>
                            <a:srgbClr val="1D1F21"/>
                          </a:highlight>
                          <a:latin typeface="Consolas" panose="020B0609020204030204" pitchFamily="49" charset="0"/>
                        </a:rPr>
                        <a:t># </a:t>
                      </a:r>
                      <a:r>
                        <a:rPr lang="el-GR" sz="1600" b="0" i="0" u="none" strike="noStrike" dirty="0">
                          <a:solidFill>
                            <a:srgbClr val="707880"/>
                          </a:solidFill>
                          <a:effectLst/>
                          <a:highlight>
                            <a:srgbClr val="1D1F21"/>
                          </a:highlight>
                          <a:latin typeface="Consolas" panose="020B0609020204030204" pitchFamily="49" charset="0"/>
                        </a:rPr>
                        <a:t>Κατασκευή πίνακα σύγχυσης</a:t>
                      </a:r>
                      <a:br>
                        <a:rPr lang="el-GR"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81A2BE"/>
                          </a:solidFill>
                          <a:effectLst/>
                          <a:highlight>
                            <a:srgbClr val="1D1F21"/>
                          </a:highlight>
                          <a:latin typeface="Consolas" panose="020B0609020204030204" pitchFamily="49" charset="0"/>
                        </a:rPr>
                        <a:t>from</a:t>
                      </a: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err="1">
                          <a:solidFill>
                            <a:srgbClr val="C5C8C6"/>
                          </a:solidFill>
                          <a:effectLst/>
                          <a:highlight>
                            <a:srgbClr val="1D1F21"/>
                          </a:highlight>
                          <a:latin typeface="Consolas" panose="020B0609020204030204" pitchFamily="49" charset="0"/>
                        </a:rPr>
                        <a:t>sklearn.metrics</a:t>
                      </a: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a:solidFill>
                            <a:srgbClr val="81A2BE"/>
                          </a:solidFill>
                          <a:effectLst/>
                          <a:highlight>
                            <a:srgbClr val="1D1F21"/>
                          </a:highlight>
                          <a:latin typeface="Consolas" panose="020B0609020204030204" pitchFamily="49" charset="0"/>
                        </a:rPr>
                        <a:t>import</a:t>
                      </a: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err="1">
                          <a:solidFill>
                            <a:srgbClr val="C5C8C6"/>
                          </a:solidFill>
                          <a:effectLst/>
                          <a:highlight>
                            <a:srgbClr val="1D1F21"/>
                          </a:highlight>
                          <a:latin typeface="Consolas" panose="020B0609020204030204" pitchFamily="49" charset="0"/>
                        </a:rPr>
                        <a:t>confusion_matrix</a:t>
                      </a: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err="1">
                          <a:solidFill>
                            <a:srgbClr val="C5C8C6"/>
                          </a:solidFill>
                          <a:effectLst/>
                          <a:highlight>
                            <a:srgbClr val="1D1F21"/>
                          </a:highlight>
                          <a:latin typeface="Consolas" panose="020B0609020204030204" pitchFamily="49" charset="0"/>
                        </a:rPr>
                        <a:t>accuracy_score</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C5C8C6"/>
                          </a:solidFill>
                          <a:effectLst/>
                          <a:highlight>
                            <a:srgbClr val="1D1F21"/>
                          </a:highlight>
                          <a:latin typeface="Consolas" panose="020B0609020204030204" pitchFamily="49" charset="0"/>
                        </a:rPr>
                        <a:t>cm = </a:t>
                      </a:r>
                      <a:r>
                        <a:rPr lang="en-US" sz="1600" b="0" i="0" u="none" strike="noStrike" dirty="0" err="1">
                          <a:solidFill>
                            <a:srgbClr val="C5C8C6"/>
                          </a:solidFill>
                          <a:effectLst/>
                          <a:highlight>
                            <a:srgbClr val="1D1F21"/>
                          </a:highlight>
                          <a:latin typeface="Consolas" panose="020B0609020204030204" pitchFamily="49" charset="0"/>
                        </a:rPr>
                        <a:t>confusion_matrix</a:t>
                      </a:r>
                      <a:r>
                        <a:rPr lang="en-US" sz="1600" b="0" i="0" u="none" strike="noStrike" dirty="0">
                          <a:solidFill>
                            <a:srgbClr val="C5C8C6"/>
                          </a:solidFill>
                          <a:effectLst/>
                          <a:highlight>
                            <a:srgbClr val="1D1F21"/>
                          </a:highlight>
                          <a:latin typeface="Consolas" panose="020B0609020204030204" pitchFamily="49" charset="0"/>
                        </a:rPr>
                        <a:t>(</a:t>
                      </a:r>
                      <a:r>
                        <a:rPr lang="en-US" sz="1600" b="0" i="0" u="none" strike="noStrike" dirty="0" err="1">
                          <a:solidFill>
                            <a:srgbClr val="C5C8C6"/>
                          </a:solidFill>
                          <a:effectLst/>
                          <a:highlight>
                            <a:srgbClr val="1D1F21"/>
                          </a:highlight>
                          <a:latin typeface="Consolas" panose="020B0609020204030204" pitchFamily="49" charset="0"/>
                        </a:rPr>
                        <a:t>y_test</a:t>
                      </a: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err="1">
                          <a:solidFill>
                            <a:srgbClr val="C5C8C6"/>
                          </a:solidFill>
                          <a:effectLst/>
                          <a:highlight>
                            <a:srgbClr val="1D1F21"/>
                          </a:highlight>
                          <a:latin typeface="Consolas" panose="020B0609020204030204" pitchFamily="49" charset="0"/>
                        </a:rPr>
                        <a:t>y_pred</a:t>
                      </a:r>
                      <a:r>
                        <a:rPr lang="en-US" sz="1600" b="0" i="0" u="none" strike="noStrike" dirty="0">
                          <a:solidFill>
                            <a:srgbClr val="C5C8C6"/>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C5C8C6"/>
                          </a:solidFill>
                          <a:effectLst/>
                          <a:highlight>
                            <a:srgbClr val="1D1F21"/>
                          </a:highlight>
                          <a:latin typeface="Consolas" panose="020B0609020204030204" pitchFamily="49" charset="0"/>
                        </a:rPr>
                        <a:t>print(cm)</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707880"/>
                          </a:solidFill>
                          <a:effectLst/>
                          <a:highlight>
                            <a:srgbClr val="1D1F21"/>
                          </a:highlight>
                          <a:latin typeface="Consolas" panose="020B0609020204030204" pitchFamily="49" charset="0"/>
                        </a:rPr>
                        <a:t># </a:t>
                      </a:r>
                      <a:r>
                        <a:rPr lang="el-GR" sz="1600" b="0" i="0" u="none" strike="noStrike" dirty="0">
                          <a:solidFill>
                            <a:srgbClr val="707880"/>
                          </a:solidFill>
                          <a:effectLst/>
                          <a:highlight>
                            <a:srgbClr val="1D1F21"/>
                          </a:highlight>
                          <a:latin typeface="Consolas" panose="020B0609020204030204" pitchFamily="49" charset="0"/>
                        </a:rPr>
                        <a:t>Υπολογισμός ακρίβειας αλγορίθμου </a:t>
                      </a:r>
                      <a:br>
                        <a:rPr lang="el-GR" sz="1600" b="0" i="0" u="none" strike="noStrike" dirty="0">
                          <a:solidFill>
                            <a:srgbClr val="C5C8C6"/>
                          </a:solidFill>
                          <a:effectLst/>
                          <a:highlight>
                            <a:srgbClr val="1D1F21"/>
                          </a:highlight>
                          <a:latin typeface="Consolas" panose="020B0609020204030204" pitchFamily="49" charset="0"/>
                        </a:rPr>
                      </a:br>
                      <a:r>
                        <a:rPr lang="en-US" sz="1600" b="0" i="0" u="none" strike="noStrike" dirty="0" err="1">
                          <a:solidFill>
                            <a:srgbClr val="C5C8C6"/>
                          </a:solidFill>
                          <a:effectLst/>
                          <a:highlight>
                            <a:srgbClr val="1D1F21"/>
                          </a:highlight>
                          <a:latin typeface="Consolas" panose="020B0609020204030204" pitchFamily="49" charset="0"/>
                        </a:rPr>
                        <a:t>accuracy_score</a:t>
                      </a:r>
                      <a:r>
                        <a:rPr lang="en-US" sz="1600" b="0" i="0" u="none" strike="noStrike" dirty="0">
                          <a:solidFill>
                            <a:srgbClr val="C5C8C6"/>
                          </a:solidFill>
                          <a:effectLst/>
                          <a:highlight>
                            <a:srgbClr val="1D1F21"/>
                          </a:highlight>
                          <a:latin typeface="Consolas" panose="020B0609020204030204" pitchFamily="49" charset="0"/>
                        </a:rPr>
                        <a:t>(</a:t>
                      </a:r>
                      <a:r>
                        <a:rPr lang="en-US" sz="1600" b="0" i="0" u="none" strike="noStrike" dirty="0" err="1">
                          <a:solidFill>
                            <a:srgbClr val="C5C8C6"/>
                          </a:solidFill>
                          <a:effectLst/>
                          <a:highlight>
                            <a:srgbClr val="1D1F21"/>
                          </a:highlight>
                          <a:latin typeface="Consolas" panose="020B0609020204030204" pitchFamily="49" charset="0"/>
                        </a:rPr>
                        <a:t>y_test</a:t>
                      </a: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err="1">
                          <a:solidFill>
                            <a:srgbClr val="C5C8C6"/>
                          </a:solidFill>
                          <a:effectLst/>
                          <a:highlight>
                            <a:srgbClr val="1D1F21"/>
                          </a:highlight>
                          <a:latin typeface="Consolas" panose="020B0609020204030204" pitchFamily="49" charset="0"/>
                        </a:rPr>
                        <a:t>y_pred</a:t>
                      </a:r>
                      <a:r>
                        <a:rPr lang="en-US" sz="1600" b="0" i="0" u="none" strike="noStrike" dirty="0">
                          <a:solidFill>
                            <a:srgbClr val="C5C8C6"/>
                          </a:solidFill>
                          <a:effectLst/>
                          <a:highlight>
                            <a:srgbClr val="1D1F21"/>
                          </a:highlight>
                          <a:latin typeface="Consolas" panose="020B0609020204030204" pitchFamily="49" charset="0"/>
                        </a:rPr>
                        <a:t>)</a:t>
                      </a:r>
                      <a:endParaRPr lang="en-US" sz="1600" dirty="0">
                        <a:effectLst/>
                        <a:highlight>
                          <a:srgbClr val="1D1F21"/>
                        </a:highlight>
                      </a:endParaRPr>
                    </a:p>
                  </a:txBody>
                  <a:tcPr marL="63500" marR="63500" marT="63500" marB="63500" anchor="ctr">
                    <a:lnL>
                      <a:noFill/>
                    </a:lnL>
                    <a:lnR>
                      <a:noFill/>
                    </a:lnR>
                    <a:lnT>
                      <a:noFill/>
                    </a:lnT>
                    <a:lnB>
                      <a:noFill/>
                    </a:lnB>
                    <a:solidFill>
                      <a:srgbClr val="1D1F21"/>
                    </a:solidFill>
                  </a:tcPr>
                </a:tc>
                <a:extLst>
                  <a:ext uri="{0D108BD9-81ED-4DB2-BD59-A6C34878D82A}">
                    <a16:rowId xmlns:a16="http://schemas.microsoft.com/office/drawing/2014/main" val="621449977"/>
                  </a:ext>
                </a:extLst>
              </a:tr>
            </a:tbl>
          </a:graphicData>
        </a:graphic>
      </p:graphicFrame>
    </p:spTree>
    <p:extLst>
      <p:ext uri="{BB962C8B-B14F-4D97-AF65-F5344CB8AC3E}">
        <p14:creationId xmlns:p14="http://schemas.microsoft.com/office/powerpoint/2010/main" val="4155627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266951" y="829727"/>
            <a:ext cx="4364922" cy="435600"/>
          </a:xfrm>
        </p:spPr>
        <p:txBody>
          <a:bodyPr/>
          <a:lstStyle/>
          <a:p>
            <a:r>
              <a:rPr lang="el-GR" dirty="0"/>
              <a:t>Κατασκευή των ΑΝΝ</a:t>
            </a:r>
            <a:br>
              <a:rPr lang="el-GR" dirty="0"/>
            </a:br>
            <a:r>
              <a:rPr lang="el-GR" dirty="0" err="1"/>
              <a:t>Βημα</a:t>
            </a:r>
            <a:r>
              <a:rPr lang="el-GR" dirty="0"/>
              <a:t> 1</a:t>
            </a:r>
            <a:r>
              <a:rPr lang="en-US" dirty="0"/>
              <a:t> </a:t>
            </a:r>
            <a:r>
              <a:rPr lang="el-GR" dirty="0"/>
              <a:t>Μετατροπή</a:t>
            </a:r>
            <a:r>
              <a:rPr lang="en-US" dirty="0"/>
              <a:t> </a:t>
            </a:r>
            <a:r>
              <a:rPr lang="en-US" dirty="0" err="1"/>
              <a:t>np.arrays</a:t>
            </a:r>
            <a:r>
              <a:rPr lang="en-US" dirty="0"/>
              <a:t> </a:t>
            </a:r>
            <a:r>
              <a:rPr lang="el-GR" dirty="0"/>
              <a:t>σε </a:t>
            </a:r>
            <a:r>
              <a:rPr lang="en-US" dirty="0" err="1"/>
              <a:t>torch.tensors</a:t>
            </a:r>
            <a:r>
              <a:rPr lang="el-GR" dirty="0"/>
              <a:t> (</a:t>
            </a:r>
            <a:r>
              <a:rPr lang="en-US" dirty="0" err="1"/>
              <a:t>Pytorch</a:t>
            </a:r>
            <a:r>
              <a:rPr lang="el-GR" dirty="0"/>
              <a:t>)</a:t>
            </a:r>
            <a:endParaRPr lang="en-US" dirty="0"/>
          </a:p>
        </p:txBody>
      </p:sp>
      <p:sp>
        <p:nvSpPr>
          <p:cNvPr id="5" name="Θέση αριθμού διαφάνειας 4"/>
          <p:cNvSpPr>
            <a:spLocks noGrp="1"/>
          </p:cNvSpPr>
          <p:nvPr>
            <p:ph type="sldNum" idx="12"/>
          </p:nvPr>
        </p:nvSpPr>
        <p:spPr/>
        <p:txBody>
          <a:bodyPr/>
          <a:lstStyle/>
          <a:p>
            <a:fld id="{00000000-1234-1234-1234-123412341234}" type="slidenum">
              <a:rPr lang="en" smtClean="0"/>
              <a:pPr/>
              <a:t>23</a:t>
            </a:fld>
            <a:endParaRPr lang="en"/>
          </a:p>
        </p:txBody>
      </p:sp>
      <p:sp>
        <p:nvSpPr>
          <p:cNvPr id="16" name="Rectangle 2">
            <a:extLst>
              <a:ext uri="{FF2B5EF4-FFF2-40B4-BE49-F238E27FC236}">
                <a16:creationId xmlns:a16="http://schemas.microsoft.com/office/drawing/2014/main" id="{CC5AA4BD-5DC0-ABB0-6379-9685EBBC8457}"/>
              </a:ext>
            </a:extLst>
          </p:cNvPr>
          <p:cNvSpPr>
            <a:spLocks noChangeArrowheads="1"/>
          </p:cNvSpPr>
          <p:nvPr/>
        </p:nvSpPr>
        <p:spPr bwMode="auto">
          <a:xfrm>
            <a:off x="-633994" y="2457575"/>
            <a:ext cx="7464014" cy="608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l-GR"/>
          </a:p>
        </p:txBody>
      </p:sp>
      <p:graphicFrame>
        <p:nvGraphicFramePr>
          <p:cNvPr id="3" name="Πίνακας 2">
            <a:extLst>
              <a:ext uri="{FF2B5EF4-FFF2-40B4-BE49-F238E27FC236}">
                <a16:creationId xmlns:a16="http://schemas.microsoft.com/office/drawing/2014/main" id="{FE85A07C-433A-113F-38E7-7A110FE31937}"/>
              </a:ext>
            </a:extLst>
          </p:cNvPr>
          <p:cNvGraphicFramePr>
            <a:graphicFrameLocks noGrp="1"/>
          </p:cNvGraphicFramePr>
          <p:nvPr>
            <p:extLst>
              <p:ext uri="{D42A27DB-BD31-4B8C-83A1-F6EECF244321}">
                <p14:modId xmlns:p14="http://schemas.microsoft.com/office/powerpoint/2010/main" val="1935289661"/>
              </p:ext>
            </p:extLst>
          </p:nvPr>
        </p:nvGraphicFramePr>
        <p:xfrm>
          <a:off x="1166812" y="2506554"/>
          <a:ext cx="6810375" cy="1346200"/>
        </p:xfrm>
        <a:graphic>
          <a:graphicData uri="http://schemas.openxmlformats.org/drawingml/2006/table">
            <a:tbl>
              <a:tblPr/>
              <a:tblGrid>
                <a:gridCol w="6810375">
                  <a:extLst>
                    <a:ext uri="{9D8B030D-6E8A-4147-A177-3AD203B41FA5}">
                      <a16:colId xmlns:a16="http://schemas.microsoft.com/office/drawing/2014/main" val="3095038681"/>
                    </a:ext>
                  </a:extLst>
                </a:gridCol>
              </a:tblGrid>
              <a:tr h="302039">
                <a:tc>
                  <a:txBody>
                    <a:bodyPr/>
                    <a:lstStyle/>
                    <a:p>
                      <a:pPr rtl="0" fontAlgn="t">
                        <a:spcBef>
                          <a:spcPts val="0"/>
                        </a:spcBef>
                        <a:spcAft>
                          <a:spcPts val="0"/>
                        </a:spcAft>
                      </a:pPr>
                      <a:r>
                        <a:rPr lang="en-US" sz="1600" b="0" i="0" u="none" strike="noStrike" dirty="0">
                          <a:solidFill>
                            <a:srgbClr val="707880"/>
                          </a:solidFill>
                          <a:effectLst/>
                          <a:highlight>
                            <a:srgbClr val="1D1F21"/>
                          </a:highlight>
                          <a:latin typeface="Consolas" panose="020B0609020204030204" pitchFamily="49" charset="0"/>
                        </a:rPr>
                        <a:t># Convert data to </a:t>
                      </a:r>
                      <a:r>
                        <a:rPr lang="en-US" sz="1600" b="0" i="0" u="none" strike="noStrike" dirty="0" err="1">
                          <a:solidFill>
                            <a:srgbClr val="707880"/>
                          </a:solidFill>
                          <a:effectLst/>
                          <a:highlight>
                            <a:srgbClr val="1D1F21"/>
                          </a:highlight>
                          <a:latin typeface="Consolas" panose="020B0609020204030204" pitchFamily="49" charset="0"/>
                        </a:rPr>
                        <a:t>PyTorch</a:t>
                      </a:r>
                      <a:r>
                        <a:rPr lang="en-US" sz="1600" b="0" i="0" u="none" strike="noStrike" dirty="0">
                          <a:solidFill>
                            <a:srgbClr val="707880"/>
                          </a:solidFill>
                          <a:effectLst/>
                          <a:highlight>
                            <a:srgbClr val="1D1F21"/>
                          </a:highlight>
                          <a:latin typeface="Consolas" panose="020B0609020204030204" pitchFamily="49" charset="0"/>
                        </a:rPr>
                        <a:t> tensors</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err="1">
                          <a:solidFill>
                            <a:srgbClr val="C5C8C6"/>
                          </a:solidFill>
                          <a:effectLst/>
                          <a:highlight>
                            <a:srgbClr val="1D1F21"/>
                          </a:highlight>
                          <a:latin typeface="Consolas" panose="020B0609020204030204" pitchFamily="49" charset="0"/>
                        </a:rPr>
                        <a:t>x_train</a:t>
                      </a:r>
                      <a:r>
                        <a:rPr lang="en-US" sz="1600" b="0" i="0" u="none" strike="noStrike" dirty="0">
                          <a:solidFill>
                            <a:srgbClr val="C5C8C6"/>
                          </a:solidFill>
                          <a:effectLst/>
                          <a:highlight>
                            <a:srgbClr val="1D1F21"/>
                          </a:highlight>
                          <a:latin typeface="Consolas" panose="020B0609020204030204" pitchFamily="49" charset="0"/>
                        </a:rPr>
                        <a:t> = </a:t>
                      </a:r>
                      <a:r>
                        <a:rPr lang="en-US" sz="1600" b="0" i="0" u="none" strike="noStrike" dirty="0" err="1">
                          <a:solidFill>
                            <a:srgbClr val="C5C8C6"/>
                          </a:solidFill>
                          <a:effectLst/>
                          <a:highlight>
                            <a:srgbClr val="1D1F21"/>
                          </a:highlight>
                          <a:latin typeface="Consolas" panose="020B0609020204030204" pitchFamily="49" charset="0"/>
                        </a:rPr>
                        <a:t>torch.from_numpy</a:t>
                      </a:r>
                      <a:r>
                        <a:rPr lang="en-US" sz="1600" b="0" i="0" u="none" strike="noStrike" dirty="0">
                          <a:solidFill>
                            <a:srgbClr val="C5C8C6"/>
                          </a:solidFill>
                          <a:effectLst/>
                          <a:highlight>
                            <a:srgbClr val="1D1F21"/>
                          </a:highlight>
                          <a:latin typeface="Consolas" panose="020B0609020204030204" pitchFamily="49" charset="0"/>
                        </a:rPr>
                        <a:t>(</a:t>
                      </a:r>
                      <a:r>
                        <a:rPr lang="en-US" sz="1600" b="0" i="0" u="none" strike="noStrike" dirty="0" err="1">
                          <a:solidFill>
                            <a:srgbClr val="C5C8C6"/>
                          </a:solidFill>
                          <a:effectLst/>
                          <a:highlight>
                            <a:srgbClr val="1D1F21"/>
                          </a:highlight>
                          <a:latin typeface="Consolas" panose="020B0609020204030204" pitchFamily="49" charset="0"/>
                        </a:rPr>
                        <a:t>features_train</a:t>
                      </a:r>
                      <a:r>
                        <a:rPr lang="en-US" sz="1600" b="0" i="0" u="none" strike="noStrike" dirty="0">
                          <a:solidFill>
                            <a:srgbClr val="C5C8C6"/>
                          </a:solidFill>
                          <a:effectLst/>
                          <a:highlight>
                            <a:srgbClr val="1D1F21"/>
                          </a:highlight>
                          <a:latin typeface="Consolas" panose="020B0609020204030204" pitchFamily="49" charset="0"/>
                        </a:rPr>
                        <a:t>).float()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err="1">
                          <a:solidFill>
                            <a:srgbClr val="C5C8C6"/>
                          </a:solidFill>
                          <a:effectLst/>
                          <a:highlight>
                            <a:srgbClr val="1D1F21"/>
                          </a:highlight>
                          <a:latin typeface="Consolas" panose="020B0609020204030204" pitchFamily="49" charset="0"/>
                        </a:rPr>
                        <a:t>y_train</a:t>
                      </a:r>
                      <a:r>
                        <a:rPr lang="en-US" sz="1600" b="0" i="0" u="none" strike="noStrike" dirty="0">
                          <a:solidFill>
                            <a:srgbClr val="C5C8C6"/>
                          </a:solidFill>
                          <a:effectLst/>
                          <a:highlight>
                            <a:srgbClr val="1D1F21"/>
                          </a:highlight>
                          <a:latin typeface="Consolas" panose="020B0609020204030204" pitchFamily="49" charset="0"/>
                        </a:rPr>
                        <a:t> = </a:t>
                      </a:r>
                      <a:r>
                        <a:rPr lang="en-US" sz="1600" b="0" i="0" u="none" strike="noStrike" dirty="0" err="1">
                          <a:solidFill>
                            <a:srgbClr val="C5C8C6"/>
                          </a:solidFill>
                          <a:effectLst/>
                          <a:highlight>
                            <a:srgbClr val="1D1F21"/>
                          </a:highlight>
                          <a:latin typeface="Consolas" panose="020B0609020204030204" pitchFamily="49" charset="0"/>
                        </a:rPr>
                        <a:t>torch.from_numpy</a:t>
                      </a:r>
                      <a:r>
                        <a:rPr lang="en-US" sz="1600" b="0" i="0" u="none" strike="noStrike" dirty="0">
                          <a:solidFill>
                            <a:srgbClr val="C5C8C6"/>
                          </a:solidFill>
                          <a:effectLst/>
                          <a:highlight>
                            <a:srgbClr val="1D1F21"/>
                          </a:highlight>
                          <a:latin typeface="Consolas" panose="020B0609020204030204" pitchFamily="49" charset="0"/>
                        </a:rPr>
                        <a:t>(</a:t>
                      </a:r>
                      <a:r>
                        <a:rPr lang="en-US" sz="1600" b="0" i="0" u="none" strike="noStrike" dirty="0" err="1">
                          <a:solidFill>
                            <a:srgbClr val="C5C8C6"/>
                          </a:solidFill>
                          <a:effectLst/>
                          <a:highlight>
                            <a:srgbClr val="1D1F21"/>
                          </a:highlight>
                          <a:latin typeface="Consolas" panose="020B0609020204030204" pitchFamily="49" charset="0"/>
                        </a:rPr>
                        <a:t>target_train</a:t>
                      </a:r>
                      <a:r>
                        <a:rPr lang="en-US" sz="1600" b="0" i="0" u="none" strike="noStrike" dirty="0">
                          <a:solidFill>
                            <a:srgbClr val="C5C8C6"/>
                          </a:solidFill>
                          <a:effectLst/>
                          <a:highlight>
                            <a:srgbClr val="1D1F21"/>
                          </a:highlight>
                          <a:latin typeface="Consolas" panose="020B0609020204030204" pitchFamily="49" charset="0"/>
                        </a:rPr>
                        <a:t>).float().view(</a:t>
                      </a:r>
                      <a:r>
                        <a:rPr lang="en-US" sz="1600" b="0" i="0" u="none" strike="noStrike" dirty="0">
                          <a:solidFill>
                            <a:srgbClr val="CC6666"/>
                          </a:solidFill>
                          <a:effectLst/>
                          <a:highlight>
                            <a:srgbClr val="1D1F21"/>
                          </a:highlight>
                          <a:latin typeface="Consolas" panose="020B0609020204030204" pitchFamily="49" charset="0"/>
                        </a:rPr>
                        <a:t>-1</a:t>
                      </a: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a:solidFill>
                            <a:srgbClr val="CC6666"/>
                          </a:solidFill>
                          <a:effectLst/>
                          <a:highlight>
                            <a:srgbClr val="1D1F21"/>
                          </a:highlight>
                          <a:latin typeface="Consolas" panose="020B0609020204030204" pitchFamily="49" charset="0"/>
                        </a:rPr>
                        <a:t>1</a:t>
                      </a:r>
                      <a:r>
                        <a:rPr lang="en-US" sz="1600" b="0" i="0" u="none" strike="noStrike" dirty="0">
                          <a:solidFill>
                            <a:srgbClr val="C5C8C6"/>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err="1">
                          <a:solidFill>
                            <a:srgbClr val="C5C8C6"/>
                          </a:solidFill>
                          <a:effectLst/>
                          <a:highlight>
                            <a:srgbClr val="1D1F21"/>
                          </a:highlight>
                          <a:latin typeface="Consolas" panose="020B0609020204030204" pitchFamily="49" charset="0"/>
                        </a:rPr>
                        <a:t>x_test</a:t>
                      </a:r>
                      <a:r>
                        <a:rPr lang="en-US" sz="1600" b="0" i="0" u="none" strike="noStrike" dirty="0">
                          <a:solidFill>
                            <a:srgbClr val="C5C8C6"/>
                          </a:solidFill>
                          <a:effectLst/>
                          <a:highlight>
                            <a:srgbClr val="1D1F21"/>
                          </a:highlight>
                          <a:latin typeface="Consolas" panose="020B0609020204030204" pitchFamily="49" charset="0"/>
                        </a:rPr>
                        <a:t> = </a:t>
                      </a:r>
                      <a:r>
                        <a:rPr lang="en-US" sz="1600" b="0" i="0" u="none" strike="noStrike" dirty="0" err="1">
                          <a:solidFill>
                            <a:srgbClr val="C5C8C6"/>
                          </a:solidFill>
                          <a:effectLst/>
                          <a:highlight>
                            <a:srgbClr val="1D1F21"/>
                          </a:highlight>
                          <a:latin typeface="Consolas" panose="020B0609020204030204" pitchFamily="49" charset="0"/>
                        </a:rPr>
                        <a:t>torch.from_numpy</a:t>
                      </a:r>
                      <a:r>
                        <a:rPr lang="en-US" sz="1600" b="0" i="0" u="none" strike="noStrike" dirty="0">
                          <a:solidFill>
                            <a:srgbClr val="C5C8C6"/>
                          </a:solidFill>
                          <a:effectLst/>
                          <a:highlight>
                            <a:srgbClr val="1D1F21"/>
                          </a:highlight>
                          <a:latin typeface="Consolas" panose="020B0609020204030204" pitchFamily="49" charset="0"/>
                        </a:rPr>
                        <a:t>(</a:t>
                      </a:r>
                      <a:r>
                        <a:rPr lang="en-US" sz="1600" b="0" i="0" u="none" strike="noStrike" dirty="0" err="1">
                          <a:solidFill>
                            <a:srgbClr val="C5C8C6"/>
                          </a:solidFill>
                          <a:effectLst/>
                          <a:highlight>
                            <a:srgbClr val="1D1F21"/>
                          </a:highlight>
                          <a:latin typeface="Consolas" panose="020B0609020204030204" pitchFamily="49" charset="0"/>
                        </a:rPr>
                        <a:t>features_test</a:t>
                      </a:r>
                      <a:r>
                        <a:rPr lang="en-US" sz="1600" b="0" i="0" u="none" strike="noStrike" dirty="0">
                          <a:solidFill>
                            <a:srgbClr val="C5C8C6"/>
                          </a:solidFill>
                          <a:effectLst/>
                          <a:highlight>
                            <a:srgbClr val="1D1F21"/>
                          </a:highlight>
                          <a:latin typeface="Consolas" panose="020B0609020204030204" pitchFamily="49" charset="0"/>
                        </a:rPr>
                        <a:t>).float()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err="1">
                          <a:solidFill>
                            <a:srgbClr val="C5C8C6"/>
                          </a:solidFill>
                          <a:effectLst/>
                          <a:highlight>
                            <a:srgbClr val="1D1F21"/>
                          </a:highlight>
                          <a:latin typeface="Consolas" panose="020B0609020204030204" pitchFamily="49" charset="0"/>
                        </a:rPr>
                        <a:t>y_test</a:t>
                      </a:r>
                      <a:r>
                        <a:rPr lang="en-US" sz="1600" b="0" i="0" u="none" strike="noStrike" dirty="0">
                          <a:solidFill>
                            <a:srgbClr val="C5C8C6"/>
                          </a:solidFill>
                          <a:effectLst/>
                          <a:highlight>
                            <a:srgbClr val="1D1F21"/>
                          </a:highlight>
                          <a:latin typeface="Consolas" panose="020B0609020204030204" pitchFamily="49" charset="0"/>
                        </a:rPr>
                        <a:t> = </a:t>
                      </a:r>
                      <a:r>
                        <a:rPr lang="en-US" sz="1600" b="0" i="0" u="none" strike="noStrike" dirty="0" err="1">
                          <a:solidFill>
                            <a:srgbClr val="C5C8C6"/>
                          </a:solidFill>
                          <a:effectLst/>
                          <a:highlight>
                            <a:srgbClr val="1D1F21"/>
                          </a:highlight>
                          <a:latin typeface="Consolas" panose="020B0609020204030204" pitchFamily="49" charset="0"/>
                        </a:rPr>
                        <a:t>torch.from_numpy</a:t>
                      </a:r>
                      <a:r>
                        <a:rPr lang="en-US" sz="1600" b="0" i="0" u="none" strike="noStrike" dirty="0">
                          <a:solidFill>
                            <a:srgbClr val="C5C8C6"/>
                          </a:solidFill>
                          <a:effectLst/>
                          <a:highlight>
                            <a:srgbClr val="1D1F21"/>
                          </a:highlight>
                          <a:latin typeface="Consolas" panose="020B0609020204030204" pitchFamily="49" charset="0"/>
                        </a:rPr>
                        <a:t>(</a:t>
                      </a:r>
                      <a:r>
                        <a:rPr lang="en-US" sz="1600" b="0" i="0" u="none" strike="noStrike" dirty="0" err="1">
                          <a:solidFill>
                            <a:srgbClr val="C5C8C6"/>
                          </a:solidFill>
                          <a:effectLst/>
                          <a:highlight>
                            <a:srgbClr val="1D1F21"/>
                          </a:highlight>
                          <a:latin typeface="Consolas" panose="020B0609020204030204" pitchFamily="49" charset="0"/>
                        </a:rPr>
                        <a:t>target_test</a:t>
                      </a:r>
                      <a:r>
                        <a:rPr lang="en-US" sz="1600" b="0" i="0" u="none" strike="noStrike" dirty="0">
                          <a:solidFill>
                            <a:srgbClr val="C5C8C6"/>
                          </a:solidFill>
                          <a:effectLst/>
                          <a:highlight>
                            <a:srgbClr val="1D1F21"/>
                          </a:highlight>
                          <a:latin typeface="Consolas" panose="020B0609020204030204" pitchFamily="49" charset="0"/>
                        </a:rPr>
                        <a:t>).float().view(</a:t>
                      </a:r>
                      <a:r>
                        <a:rPr lang="en-US" sz="1600" b="0" i="0" u="none" strike="noStrike" dirty="0">
                          <a:solidFill>
                            <a:srgbClr val="CC6666"/>
                          </a:solidFill>
                          <a:effectLst/>
                          <a:highlight>
                            <a:srgbClr val="1D1F21"/>
                          </a:highlight>
                          <a:latin typeface="Consolas" panose="020B0609020204030204" pitchFamily="49" charset="0"/>
                        </a:rPr>
                        <a:t>-1</a:t>
                      </a: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a:solidFill>
                            <a:srgbClr val="CC6666"/>
                          </a:solidFill>
                          <a:effectLst/>
                          <a:highlight>
                            <a:srgbClr val="1D1F21"/>
                          </a:highlight>
                          <a:latin typeface="Consolas" panose="020B0609020204030204" pitchFamily="49" charset="0"/>
                        </a:rPr>
                        <a:t>1</a:t>
                      </a:r>
                      <a:r>
                        <a:rPr lang="en-US" sz="1600" b="0" i="0" u="none" strike="noStrike" dirty="0">
                          <a:solidFill>
                            <a:srgbClr val="C5C8C6"/>
                          </a:solidFill>
                          <a:effectLst/>
                          <a:highlight>
                            <a:srgbClr val="1D1F21"/>
                          </a:highlight>
                          <a:latin typeface="Consolas" panose="020B0609020204030204" pitchFamily="49" charset="0"/>
                        </a:rPr>
                        <a:t>)</a:t>
                      </a:r>
                      <a:endParaRPr lang="en-US" sz="1600" dirty="0">
                        <a:effectLst/>
                        <a:highlight>
                          <a:srgbClr val="1D1F21"/>
                        </a:highlight>
                      </a:endParaRPr>
                    </a:p>
                  </a:txBody>
                  <a:tcPr marL="63500" marR="63500" marT="63500" marB="63500">
                    <a:lnL>
                      <a:noFill/>
                    </a:lnL>
                    <a:lnR>
                      <a:noFill/>
                    </a:lnR>
                    <a:lnT>
                      <a:noFill/>
                    </a:lnT>
                    <a:lnB>
                      <a:noFill/>
                    </a:lnB>
                    <a:solidFill>
                      <a:srgbClr val="1D1F21"/>
                    </a:solidFill>
                  </a:tcPr>
                </a:tc>
                <a:extLst>
                  <a:ext uri="{0D108BD9-81ED-4DB2-BD59-A6C34878D82A}">
                    <a16:rowId xmlns:a16="http://schemas.microsoft.com/office/drawing/2014/main" val="1124075775"/>
                  </a:ext>
                </a:extLst>
              </a:tr>
            </a:tbl>
          </a:graphicData>
        </a:graphic>
      </p:graphicFrame>
    </p:spTree>
    <p:extLst>
      <p:ext uri="{BB962C8B-B14F-4D97-AF65-F5344CB8AC3E}">
        <p14:creationId xmlns:p14="http://schemas.microsoft.com/office/powerpoint/2010/main" val="2414873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381251" y="850241"/>
            <a:ext cx="3968962" cy="435600"/>
          </a:xfrm>
        </p:spPr>
        <p:txBody>
          <a:bodyPr/>
          <a:lstStyle/>
          <a:p>
            <a:r>
              <a:rPr lang="el-GR" dirty="0"/>
              <a:t>Κατασκευή των ΑΝΝ</a:t>
            </a:r>
            <a:br>
              <a:rPr lang="el-GR" dirty="0"/>
            </a:br>
            <a:r>
              <a:rPr lang="el-GR" dirty="0"/>
              <a:t>Βήμα </a:t>
            </a:r>
            <a:r>
              <a:rPr lang="en-US" dirty="0"/>
              <a:t>2 Construction</a:t>
            </a:r>
            <a:r>
              <a:rPr lang="el-GR" dirty="0"/>
              <a:t>  (</a:t>
            </a:r>
            <a:r>
              <a:rPr lang="en-US" dirty="0" err="1"/>
              <a:t>Pytorch</a:t>
            </a:r>
            <a:r>
              <a:rPr lang="el-GR" dirty="0"/>
              <a:t>)</a:t>
            </a:r>
            <a:endParaRPr lang="en-US" dirty="0"/>
          </a:p>
        </p:txBody>
      </p:sp>
      <p:sp>
        <p:nvSpPr>
          <p:cNvPr id="5" name="Θέση αριθμού διαφάνειας 4"/>
          <p:cNvSpPr>
            <a:spLocks noGrp="1"/>
          </p:cNvSpPr>
          <p:nvPr>
            <p:ph type="sldNum" idx="12"/>
          </p:nvPr>
        </p:nvSpPr>
        <p:spPr/>
        <p:txBody>
          <a:bodyPr/>
          <a:lstStyle/>
          <a:p>
            <a:fld id="{00000000-1234-1234-1234-123412341234}" type="slidenum">
              <a:rPr lang="en" smtClean="0"/>
              <a:pPr/>
              <a:t>24</a:t>
            </a:fld>
            <a:endParaRPr lang="en"/>
          </a:p>
        </p:txBody>
      </p:sp>
      <p:graphicFrame>
        <p:nvGraphicFramePr>
          <p:cNvPr id="3" name="Πίνακας 2">
            <a:extLst>
              <a:ext uri="{FF2B5EF4-FFF2-40B4-BE49-F238E27FC236}">
                <a16:creationId xmlns:a16="http://schemas.microsoft.com/office/drawing/2014/main" id="{1FF64E4C-929D-F681-2DE8-F75D418F4C92}"/>
              </a:ext>
            </a:extLst>
          </p:cNvPr>
          <p:cNvGraphicFramePr>
            <a:graphicFrameLocks noGrp="1"/>
          </p:cNvGraphicFramePr>
          <p:nvPr>
            <p:extLst>
              <p:ext uri="{D42A27DB-BD31-4B8C-83A1-F6EECF244321}">
                <p14:modId xmlns:p14="http://schemas.microsoft.com/office/powerpoint/2010/main" val="904165096"/>
              </p:ext>
            </p:extLst>
          </p:nvPr>
        </p:nvGraphicFramePr>
        <p:xfrm>
          <a:off x="487505" y="1671314"/>
          <a:ext cx="4624822" cy="3098800"/>
        </p:xfrm>
        <a:graphic>
          <a:graphicData uri="http://schemas.openxmlformats.org/drawingml/2006/table">
            <a:tbl>
              <a:tblPr/>
              <a:tblGrid>
                <a:gridCol w="4624822">
                  <a:extLst>
                    <a:ext uri="{9D8B030D-6E8A-4147-A177-3AD203B41FA5}">
                      <a16:colId xmlns:a16="http://schemas.microsoft.com/office/drawing/2014/main" val="2406594399"/>
                    </a:ext>
                  </a:extLst>
                </a:gridCol>
              </a:tblGrid>
              <a:tr h="0">
                <a:tc>
                  <a:txBody>
                    <a:bodyPr/>
                    <a:lstStyle/>
                    <a:p>
                      <a:pPr rtl="0" fontAlgn="t">
                        <a:spcBef>
                          <a:spcPts val="0"/>
                        </a:spcBef>
                        <a:spcAft>
                          <a:spcPts val="0"/>
                        </a:spcAft>
                      </a:pPr>
                      <a:r>
                        <a:rPr lang="en-US" sz="1300" b="0" i="0" u="none" strike="noStrike" dirty="0">
                          <a:solidFill>
                            <a:srgbClr val="707880"/>
                          </a:solidFill>
                          <a:effectLst/>
                          <a:highlight>
                            <a:srgbClr val="1D1F21"/>
                          </a:highlight>
                          <a:latin typeface="Consolas" panose="020B0609020204030204" pitchFamily="49" charset="0"/>
                        </a:rPr>
                        <a:t># </a:t>
                      </a:r>
                      <a:r>
                        <a:rPr lang="el-GR" sz="1300" b="0" i="0" u="none" strike="noStrike" dirty="0">
                          <a:solidFill>
                            <a:srgbClr val="707880"/>
                          </a:solidFill>
                          <a:effectLst/>
                          <a:highlight>
                            <a:srgbClr val="1D1F21"/>
                          </a:highlight>
                          <a:latin typeface="Consolas" panose="020B0609020204030204" pitchFamily="49" charset="0"/>
                        </a:rPr>
                        <a:t>Κατασκευή κλάσης </a:t>
                      </a:r>
                      <a:r>
                        <a:rPr lang="el-GR" sz="1300" b="0" i="0" u="none" strike="noStrike" dirty="0" err="1">
                          <a:solidFill>
                            <a:srgbClr val="707880"/>
                          </a:solidFill>
                          <a:effectLst/>
                          <a:highlight>
                            <a:srgbClr val="1D1F21"/>
                          </a:highlight>
                          <a:latin typeface="Consolas" panose="020B0609020204030204" pitchFamily="49" charset="0"/>
                        </a:rPr>
                        <a:t>Ν.Δικτύου</a:t>
                      </a:r>
                      <a:br>
                        <a:rPr lang="en-US" sz="1300" b="0" i="0" u="none" strike="noStrike" dirty="0">
                          <a:solidFill>
                            <a:srgbClr val="C5C8C6"/>
                          </a:solidFill>
                          <a:effectLst/>
                          <a:highlight>
                            <a:srgbClr val="1D1F21"/>
                          </a:highlight>
                          <a:latin typeface="Consolas" panose="020B0609020204030204" pitchFamily="49" charset="0"/>
                        </a:rPr>
                      </a:br>
                      <a:r>
                        <a:rPr lang="en-US" sz="1300" b="0" i="0" u="none" strike="noStrike" dirty="0">
                          <a:solidFill>
                            <a:srgbClr val="81A2BE"/>
                          </a:solidFill>
                          <a:effectLst/>
                          <a:highlight>
                            <a:srgbClr val="1D1F21"/>
                          </a:highlight>
                          <a:latin typeface="Consolas" panose="020B0609020204030204" pitchFamily="49" charset="0"/>
                        </a:rPr>
                        <a:t>class</a:t>
                      </a:r>
                      <a:r>
                        <a:rPr lang="en-US" sz="1300" b="0" i="0" u="none" strike="noStrike" dirty="0">
                          <a:solidFill>
                            <a:srgbClr val="C5C8C6"/>
                          </a:solidFill>
                          <a:effectLst/>
                          <a:highlight>
                            <a:srgbClr val="1D1F21"/>
                          </a:highlight>
                          <a:latin typeface="Consolas" panose="020B0609020204030204" pitchFamily="49" charset="0"/>
                        </a:rPr>
                        <a:t> </a:t>
                      </a:r>
                      <a:r>
                        <a:rPr lang="en-US" sz="1300" b="0" i="0" u="none" strike="noStrike" dirty="0" err="1">
                          <a:solidFill>
                            <a:srgbClr val="F0C674"/>
                          </a:solidFill>
                          <a:effectLst/>
                          <a:highlight>
                            <a:srgbClr val="1D1F21"/>
                          </a:highlight>
                          <a:latin typeface="Consolas" panose="020B0609020204030204" pitchFamily="49" charset="0"/>
                        </a:rPr>
                        <a:t>SimpleNeuralNet</a:t>
                      </a:r>
                      <a:r>
                        <a:rPr lang="en-US" sz="1300" b="0" i="0" u="none" strike="noStrike" dirty="0">
                          <a:solidFill>
                            <a:srgbClr val="C5C8C6"/>
                          </a:solidFill>
                          <a:effectLst/>
                          <a:highlight>
                            <a:srgbClr val="1D1F21"/>
                          </a:highlight>
                          <a:latin typeface="Consolas" panose="020B0609020204030204" pitchFamily="49" charset="0"/>
                        </a:rPr>
                        <a:t>(</a:t>
                      </a:r>
                      <a:r>
                        <a:rPr lang="en-US" sz="1300" b="0" i="0" u="none" strike="noStrike" dirty="0" err="1">
                          <a:solidFill>
                            <a:srgbClr val="C5C8C6"/>
                          </a:solidFill>
                          <a:effectLst/>
                          <a:highlight>
                            <a:srgbClr val="1D1F21"/>
                          </a:highlight>
                          <a:latin typeface="Consolas" panose="020B0609020204030204" pitchFamily="49" charset="0"/>
                        </a:rPr>
                        <a:t>nn.Module</a:t>
                      </a:r>
                      <a:r>
                        <a:rPr lang="en-US" sz="1300" b="0" i="0" u="none" strike="noStrike" dirty="0">
                          <a:solidFill>
                            <a:srgbClr val="C5C8C6"/>
                          </a:solidFill>
                          <a:effectLst/>
                          <a:highlight>
                            <a:srgbClr val="1D1F21"/>
                          </a:highlight>
                          <a:latin typeface="Consolas" panose="020B0609020204030204" pitchFamily="49" charset="0"/>
                        </a:rPr>
                        <a:t>):</a:t>
                      </a:r>
                      <a:br>
                        <a:rPr lang="en-US" sz="1300" b="0" i="0" u="none" strike="noStrike" dirty="0">
                          <a:solidFill>
                            <a:srgbClr val="C5C8C6"/>
                          </a:solidFill>
                          <a:effectLst/>
                          <a:highlight>
                            <a:srgbClr val="1D1F21"/>
                          </a:highlight>
                          <a:latin typeface="Consolas" panose="020B0609020204030204" pitchFamily="49" charset="0"/>
                        </a:rPr>
                      </a:br>
                      <a:r>
                        <a:rPr lang="en-US" sz="1300" b="0" i="0" u="none" strike="noStrike" dirty="0">
                          <a:solidFill>
                            <a:srgbClr val="C5C8C6"/>
                          </a:solidFill>
                          <a:effectLst/>
                          <a:highlight>
                            <a:srgbClr val="1D1F21"/>
                          </a:highlight>
                          <a:latin typeface="Consolas" panose="020B0609020204030204" pitchFamily="49" charset="0"/>
                        </a:rPr>
                        <a:t>    </a:t>
                      </a:r>
                      <a:r>
                        <a:rPr lang="en-US" sz="1300" b="0" i="0" u="none" strike="noStrike" dirty="0">
                          <a:solidFill>
                            <a:srgbClr val="81A2BE"/>
                          </a:solidFill>
                          <a:effectLst/>
                          <a:highlight>
                            <a:srgbClr val="1D1F21"/>
                          </a:highlight>
                          <a:latin typeface="Consolas" panose="020B0609020204030204" pitchFamily="49" charset="0"/>
                        </a:rPr>
                        <a:t>def</a:t>
                      </a:r>
                      <a:r>
                        <a:rPr lang="en-US" sz="1300" b="0" i="0" u="none" strike="noStrike" dirty="0">
                          <a:solidFill>
                            <a:srgbClr val="C5C8C6"/>
                          </a:solidFill>
                          <a:effectLst/>
                          <a:highlight>
                            <a:srgbClr val="1D1F21"/>
                          </a:highlight>
                          <a:latin typeface="Consolas" panose="020B0609020204030204" pitchFamily="49" charset="0"/>
                        </a:rPr>
                        <a:t> </a:t>
                      </a:r>
                      <a:r>
                        <a:rPr lang="en-US" sz="1300" b="0" i="0" u="none" strike="noStrike" dirty="0">
                          <a:solidFill>
                            <a:srgbClr val="F0C674"/>
                          </a:solidFill>
                          <a:effectLst/>
                          <a:highlight>
                            <a:srgbClr val="1D1F21"/>
                          </a:highlight>
                          <a:latin typeface="Consolas" panose="020B0609020204030204" pitchFamily="49" charset="0"/>
                        </a:rPr>
                        <a:t>__</a:t>
                      </a:r>
                      <a:r>
                        <a:rPr lang="en-US" sz="1300" b="0" i="0" u="none" strike="noStrike" dirty="0" err="1">
                          <a:solidFill>
                            <a:srgbClr val="F0C674"/>
                          </a:solidFill>
                          <a:effectLst/>
                          <a:highlight>
                            <a:srgbClr val="1D1F21"/>
                          </a:highlight>
                          <a:latin typeface="Consolas" panose="020B0609020204030204" pitchFamily="49" charset="0"/>
                        </a:rPr>
                        <a:t>init</a:t>
                      </a:r>
                      <a:r>
                        <a:rPr lang="en-US" sz="1300" b="0" i="0" u="none" strike="noStrike" dirty="0">
                          <a:solidFill>
                            <a:srgbClr val="F0C674"/>
                          </a:solidFill>
                          <a:effectLst/>
                          <a:highlight>
                            <a:srgbClr val="1D1F21"/>
                          </a:highlight>
                          <a:latin typeface="Consolas" panose="020B0609020204030204" pitchFamily="49" charset="0"/>
                        </a:rPr>
                        <a:t>__</a:t>
                      </a:r>
                      <a:r>
                        <a:rPr lang="en-US" sz="1300" b="0" i="0" u="none" strike="noStrike" dirty="0">
                          <a:solidFill>
                            <a:srgbClr val="C5C8C6"/>
                          </a:solidFill>
                          <a:effectLst/>
                          <a:highlight>
                            <a:srgbClr val="1D1F21"/>
                          </a:highlight>
                          <a:latin typeface="Consolas" panose="020B0609020204030204" pitchFamily="49" charset="0"/>
                        </a:rPr>
                        <a:t>(self):</a:t>
                      </a:r>
                      <a:br>
                        <a:rPr lang="en-US" sz="1300" b="0" i="0" u="none" strike="noStrike" dirty="0">
                          <a:solidFill>
                            <a:srgbClr val="C5C8C6"/>
                          </a:solidFill>
                          <a:effectLst/>
                          <a:highlight>
                            <a:srgbClr val="1D1F21"/>
                          </a:highlight>
                          <a:latin typeface="Consolas" panose="020B0609020204030204" pitchFamily="49" charset="0"/>
                        </a:rPr>
                      </a:br>
                      <a:r>
                        <a:rPr lang="en-US" sz="1300" b="0" i="0" u="none" strike="noStrike" dirty="0">
                          <a:solidFill>
                            <a:srgbClr val="C5C8C6"/>
                          </a:solidFill>
                          <a:effectLst/>
                          <a:highlight>
                            <a:srgbClr val="1D1F21"/>
                          </a:highlight>
                          <a:latin typeface="Consolas" panose="020B0609020204030204" pitchFamily="49" charset="0"/>
                        </a:rPr>
                        <a:t>        super(</a:t>
                      </a:r>
                      <a:r>
                        <a:rPr lang="en-US" sz="1300" b="0" i="0" u="none" strike="noStrike" dirty="0" err="1">
                          <a:solidFill>
                            <a:srgbClr val="C5C8C6"/>
                          </a:solidFill>
                          <a:effectLst/>
                          <a:highlight>
                            <a:srgbClr val="1D1F21"/>
                          </a:highlight>
                          <a:latin typeface="Consolas" panose="020B0609020204030204" pitchFamily="49" charset="0"/>
                        </a:rPr>
                        <a:t>SimpleNeuralNet</a:t>
                      </a:r>
                      <a:r>
                        <a:rPr lang="en-US" sz="1300" b="0" i="0" u="none" strike="noStrike" dirty="0">
                          <a:solidFill>
                            <a:srgbClr val="C5C8C6"/>
                          </a:solidFill>
                          <a:effectLst/>
                          <a:highlight>
                            <a:srgbClr val="1D1F21"/>
                          </a:highlight>
                          <a:latin typeface="Consolas" panose="020B0609020204030204" pitchFamily="49" charset="0"/>
                        </a:rPr>
                        <a:t>, self).__</a:t>
                      </a:r>
                      <a:r>
                        <a:rPr lang="en-US" sz="1300" b="0" i="0" u="none" strike="noStrike" dirty="0" err="1">
                          <a:solidFill>
                            <a:srgbClr val="C5C8C6"/>
                          </a:solidFill>
                          <a:effectLst/>
                          <a:highlight>
                            <a:srgbClr val="1D1F21"/>
                          </a:highlight>
                          <a:latin typeface="Consolas" panose="020B0609020204030204" pitchFamily="49" charset="0"/>
                        </a:rPr>
                        <a:t>init</a:t>
                      </a:r>
                      <a:r>
                        <a:rPr lang="en-US" sz="1300" b="0" i="0" u="none" strike="noStrike" dirty="0">
                          <a:solidFill>
                            <a:srgbClr val="C5C8C6"/>
                          </a:solidFill>
                          <a:effectLst/>
                          <a:highlight>
                            <a:srgbClr val="1D1F21"/>
                          </a:highlight>
                          <a:latin typeface="Consolas" panose="020B0609020204030204" pitchFamily="49" charset="0"/>
                        </a:rPr>
                        <a:t>__()</a:t>
                      </a:r>
                      <a:br>
                        <a:rPr lang="en-US" sz="1300" b="0" i="0" u="none" strike="noStrike" dirty="0">
                          <a:solidFill>
                            <a:srgbClr val="C5C8C6"/>
                          </a:solidFill>
                          <a:effectLst/>
                          <a:highlight>
                            <a:srgbClr val="1D1F21"/>
                          </a:highlight>
                          <a:latin typeface="Consolas" panose="020B0609020204030204" pitchFamily="49" charset="0"/>
                        </a:rPr>
                      </a:br>
                      <a:r>
                        <a:rPr lang="en-US" sz="1300" b="0" i="0" u="none" strike="noStrike" dirty="0">
                          <a:solidFill>
                            <a:srgbClr val="C5C8C6"/>
                          </a:solidFill>
                          <a:effectLst/>
                          <a:highlight>
                            <a:srgbClr val="1D1F21"/>
                          </a:highlight>
                          <a:latin typeface="Consolas" panose="020B0609020204030204" pitchFamily="49" charset="0"/>
                        </a:rPr>
                        <a:t>        </a:t>
                      </a:r>
                      <a:r>
                        <a:rPr lang="en-US" sz="1300" b="0" i="0" u="none" strike="noStrike" dirty="0" err="1">
                          <a:solidFill>
                            <a:srgbClr val="C5C8C6"/>
                          </a:solidFill>
                          <a:effectLst/>
                          <a:highlight>
                            <a:srgbClr val="1D1F21"/>
                          </a:highlight>
                          <a:latin typeface="Consolas" panose="020B0609020204030204" pitchFamily="49" charset="0"/>
                        </a:rPr>
                        <a:t>self.sequential</a:t>
                      </a:r>
                      <a:r>
                        <a:rPr lang="en-US" sz="1300" b="0" i="0" u="none" strike="noStrike" dirty="0">
                          <a:solidFill>
                            <a:srgbClr val="C5C8C6"/>
                          </a:solidFill>
                          <a:effectLst/>
                          <a:highlight>
                            <a:srgbClr val="1D1F21"/>
                          </a:highlight>
                          <a:latin typeface="Consolas" panose="020B0609020204030204" pitchFamily="49" charset="0"/>
                        </a:rPr>
                        <a:t> = </a:t>
                      </a:r>
                      <a:r>
                        <a:rPr lang="en-US" sz="1300" b="0" i="0" u="none" strike="noStrike" dirty="0" err="1">
                          <a:solidFill>
                            <a:srgbClr val="C5C8C6"/>
                          </a:solidFill>
                          <a:effectLst/>
                          <a:highlight>
                            <a:srgbClr val="1D1F21"/>
                          </a:highlight>
                          <a:latin typeface="Consolas" panose="020B0609020204030204" pitchFamily="49" charset="0"/>
                        </a:rPr>
                        <a:t>torch.nn.Sequential</a:t>
                      </a:r>
                      <a:r>
                        <a:rPr lang="en-US" sz="1300" b="0" i="0" u="none" strike="noStrike" dirty="0">
                          <a:solidFill>
                            <a:srgbClr val="C5C8C6"/>
                          </a:solidFill>
                          <a:effectLst/>
                          <a:highlight>
                            <a:srgbClr val="1D1F21"/>
                          </a:highlight>
                          <a:latin typeface="Consolas" panose="020B0609020204030204" pitchFamily="49" charset="0"/>
                        </a:rPr>
                        <a:t>(</a:t>
                      </a:r>
                      <a:br>
                        <a:rPr lang="en-US" sz="1300" b="0" i="0" u="none" strike="noStrike" dirty="0">
                          <a:solidFill>
                            <a:srgbClr val="C5C8C6"/>
                          </a:solidFill>
                          <a:effectLst/>
                          <a:highlight>
                            <a:srgbClr val="1D1F21"/>
                          </a:highlight>
                          <a:latin typeface="Consolas" panose="020B0609020204030204" pitchFamily="49" charset="0"/>
                        </a:rPr>
                      </a:br>
                      <a:r>
                        <a:rPr lang="en-US" sz="1300" b="0" i="0" u="none" strike="noStrike" dirty="0">
                          <a:solidFill>
                            <a:srgbClr val="C5C8C6"/>
                          </a:solidFill>
                          <a:effectLst/>
                          <a:highlight>
                            <a:srgbClr val="1D1F21"/>
                          </a:highlight>
                          <a:latin typeface="Consolas" panose="020B0609020204030204" pitchFamily="49" charset="0"/>
                        </a:rPr>
                        <a:t>        </a:t>
                      </a:r>
                      <a:r>
                        <a:rPr lang="en-US" sz="1300" b="0" i="0" u="none" strike="noStrike" dirty="0" err="1">
                          <a:solidFill>
                            <a:srgbClr val="C5C8C6"/>
                          </a:solidFill>
                          <a:effectLst/>
                          <a:highlight>
                            <a:srgbClr val="1D1F21"/>
                          </a:highlight>
                          <a:latin typeface="Consolas" panose="020B0609020204030204" pitchFamily="49" charset="0"/>
                        </a:rPr>
                        <a:t>torch.nn.Linear</a:t>
                      </a:r>
                      <a:r>
                        <a:rPr lang="en-US" sz="1300" b="0" i="0" u="none" strike="noStrike" dirty="0">
                          <a:solidFill>
                            <a:srgbClr val="C5C8C6"/>
                          </a:solidFill>
                          <a:effectLst/>
                          <a:highlight>
                            <a:srgbClr val="1D1F21"/>
                          </a:highlight>
                          <a:latin typeface="Consolas" panose="020B0609020204030204" pitchFamily="49" charset="0"/>
                        </a:rPr>
                        <a:t>(</a:t>
                      </a:r>
                      <a:r>
                        <a:rPr lang="en-US" sz="1300" b="0" i="0" u="none" strike="noStrike" dirty="0">
                          <a:solidFill>
                            <a:srgbClr val="CC6666"/>
                          </a:solidFill>
                          <a:effectLst/>
                          <a:highlight>
                            <a:srgbClr val="1D1F21"/>
                          </a:highlight>
                          <a:latin typeface="Consolas" panose="020B0609020204030204" pitchFamily="49" charset="0"/>
                        </a:rPr>
                        <a:t>8</a:t>
                      </a:r>
                      <a:r>
                        <a:rPr lang="en-US" sz="1300" b="0" i="0" u="none" strike="noStrike" dirty="0">
                          <a:solidFill>
                            <a:srgbClr val="C5C8C6"/>
                          </a:solidFill>
                          <a:effectLst/>
                          <a:highlight>
                            <a:srgbClr val="1D1F21"/>
                          </a:highlight>
                          <a:latin typeface="Consolas" panose="020B0609020204030204" pitchFamily="49" charset="0"/>
                        </a:rPr>
                        <a:t>, </a:t>
                      </a:r>
                      <a:r>
                        <a:rPr lang="en-US" sz="1300" b="0" i="0" u="none" strike="noStrike" dirty="0">
                          <a:solidFill>
                            <a:srgbClr val="CC6666"/>
                          </a:solidFill>
                          <a:effectLst/>
                          <a:highlight>
                            <a:srgbClr val="1D1F21"/>
                          </a:highlight>
                          <a:latin typeface="Consolas" panose="020B0609020204030204" pitchFamily="49" charset="0"/>
                        </a:rPr>
                        <a:t>12</a:t>
                      </a:r>
                      <a:r>
                        <a:rPr lang="en-US" sz="1300" b="0" i="0" u="none" strike="noStrike" dirty="0">
                          <a:solidFill>
                            <a:srgbClr val="C5C8C6"/>
                          </a:solidFill>
                          <a:effectLst/>
                          <a:highlight>
                            <a:srgbClr val="1D1F21"/>
                          </a:highlight>
                          <a:latin typeface="Consolas" panose="020B0609020204030204" pitchFamily="49" charset="0"/>
                        </a:rPr>
                        <a:t>),</a:t>
                      </a:r>
                      <a:br>
                        <a:rPr lang="en-US" sz="1300" b="0" i="0" u="none" strike="noStrike" dirty="0">
                          <a:solidFill>
                            <a:srgbClr val="C5C8C6"/>
                          </a:solidFill>
                          <a:effectLst/>
                          <a:highlight>
                            <a:srgbClr val="1D1F21"/>
                          </a:highlight>
                          <a:latin typeface="Consolas" panose="020B0609020204030204" pitchFamily="49" charset="0"/>
                        </a:rPr>
                      </a:br>
                      <a:r>
                        <a:rPr lang="en-US" sz="1300" b="0" i="0" u="none" strike="noStrike" dirty="0">
                          <a:solidFill>
                            <a:srgbClr val="C5C8C6"/>
                          </a:solidFill>
                          <a:effectLst/>
                          <a:highlight>
                            <a:srgbClr val="1D1F21"/>
                          </a:highlight>
                          <a:latin typeface="Consolas" panose="020B0609020204030204" pitchFamily="49" charset="0"/>
                        </a:rPr>
                        <a:t>        </a:t>
                      </a:r>
                      <a:r>
                        <a:rPr lang="en-US" sz="1300" b="0" i="0" u="none" strike="noStrike" dirty="0" err="1">
                          <a:solidFill>
                            <a:srgbClr val="C5C8C6"/>
                          </a:solidFill>
                          <a:effectLst/>
                          <a:highlight>
                            <a:srgbClr val="1D1F21"/>
                          </a:highlight>
                          <a:latin typeface="Consolas" panose="020B0609020204030204" pitchFamily="49" charset="0"/>
                        </a:rPr>
                        <a:t>torch.nn.ReLU</a:t>
                      </a:r>
                      <a:r>
                        <a:rPr lang="en-US" sz="1300" b="0" i="0" u="none" strike="noStrike" dirty="0">
                          <a:solidFill>
                            <a:srgbClr val="C5C8C6"/>
                          </a:solidFill>
                          <a:effectLst/>
                          <a:highlight>
                            <a:srgbClr val="1D1F21"/>
                          </a:highlight>
                          <a:latin typeface="Consolas" panose="020B0609020204030204" pitchFamily="49" charset="0"/>
                        </a:rPr>
                        <a:t>(),</a:t>
                      </a:r>
                      <a:br>
                        <a:rPr lang="en-US" sz="1300" b="0" i="0" u="none" strike="noStrike" dirty="0">
                          <a:solidFill>
                            <a:srgbClr val="C5C8C6"/>
                          </a:solidFill>
                          <a:effectLst/>
                          <a:highlight>
                            <a:srgbClr val="1D1F21"/>
                          </a:highlight>
                          <a:latin typeface="Consolas" panose="020B0609020204030204" pitchFamily="49" charset="0"/>
                        </a:rPr>
                      </a:br>
                      <a:r>
                        <a:rPr lang="en-US" sz="1300" b="0" i="0" u="none" strike="noStrike" dirty="0">
                          <a:solidFill>
                            <a:srgbClr val="C5C8C6"/>
                          </a:solidFill>
                          <a:effectLst/>
                          <a:highlight>
                            <a:srgbClr val="1D1F21"/>
                          </a:highlight>
                          <a:latin typeface="Consolas" panose="020B0609020204030204" pitchFamily="49" charset="0"/>
                        </a:rPr>
                        <a:t>        </a:t>
                      </a:r>
                      <a:r>
                        <a:rPr lang="en-US" sz="1300" b="0" i="0" u="none" strike="noStrike" dirty="0" err="1">
                          <a:solidFill>
                            <a:srgbClr val="C5C8C6"/>
                          </a:solidFill>
                          <a:effectLst/>
                          <a:highlight>
                            <a:srgbClr val="1D1F21"/>
                          </a:highlight>
                          <a:latin typeface="Consolas" panose="020B0609020204030204" pitchFamily="49" charset="0"/>
                        </a:rPr>
                        <a:t>torch.nn.Linear</a:t>
                      </a:r>
                      <a:r>
                        <a:rPr lang="en-US" sz="1300" b="0" i="0" u="none" strike="noStrike" dirty="0">
                          <a:solidFill>
                            <a:srgbClr val="C5C8C6"/>
                          </a:solidFill>
                          <a:effectLst/>
                          <a:highlight>
                            <a:srgbClr val="1D1F21"/>
                          </a:highlight>
                          <a:latin typeface="Consolas" panose="020B0609020204030204" pitchFamily="49" charset="0"/>
                        </a:rPr>
                        <a:t>(</a:t>
                      </a:r>
                      <a:r>
                        <a:rPr lang="en-US" sz="1300" b="0" i="0" u="none" strike="noStrike" dirty="0">
                          <a:solidFill>
                            <a:srgbClr val="CC6666"/>
                          </a:solidFill>
                          <a:effectLst/>
                          <a:highlight>
                            <a:srgbClr val="1D1F21"/>
                          </a:highlight>
                          <a:latin typeface="Consolas" panose="020B0609020204030204" pitchFamily="49" charset="0"/>
                        </a:rPr>
                        <a:t>12</a:t>
                      </a:r>
                      <a:r>
                        <a:rPr lang="en-US" sz="1300" b="0" i="0" u="none" strike="noStrike" dirty="0">
                          <a:solidFill>
                            <a:srgbClr val="C5C8C6"/>
                          </a:solidFill>
                          <a:effectLst/>
                          <a:highlight>
                            <a:srgbClr val="1D1F21"/>
                          </a:highlight>
                          <a:latin typeface="Consolas" panose="020B0609020204030204" pitchFamily="49" charset="0"/>
                        </a:rPr>
                        <a:t>,</a:t>
                      </a:r>
                      <a:r>
                        <a:rPr lang="en-US" sz="1300" b="0" i="0" u="none" strike="noStrike" dirty="0">
                          <a:solidFill>
                            <a:srgbClr val="CC6666"/>
                          </a:solidFill>
                          <a:effectLst/>
                          <a:highlight>
                            <a:srgbClr val="1D1F21"/>
                          </a:highlight>
                          <a:latin typeface="Consolas" panose="020B0609020204030204" pitchFamily="49" charset="0"/>
                        </a:rPr>
                        <a:t>8</a:t>
                      </a:r>
                      <a:r>
                        <a:rPr lang="en-US" sz="1300" b="0" i="0" u="none" strike="noStrike" dirty="0">
                          <a:solidFill>
                            <a:srgbClr val="C5C8C6"/>
                          </a:solidFill>
                          <a:effectLst/>
                          <a:highlight>
                            <a:srgbClr val="1D1F21"/>
                          </a:highlight>
                          <a:latin typeface="Consolas" panose="020B0609020204030204" pitchFamily="49" charset="0"/>
                        </a:rPr>
                        <a:t>),</a:t>
                      </a:r>
                      <a:br>
                        <a:rPr lang="en-US" sz="1300" b="0" i="0" u="none" strike="noStrike" dirty="0">
                          <a:solidFill>
                            <a:srgbClr val="C5C8C6"/>
                          </a:solidFill>
                          <a:effectLst/>
                          <a:highlight>
                            <a:srgbClr val="1D1F21"/>
                          </a:highlight>
                          <a:latin typeface="Consolas" panose="020B0609020204030204" pitchFamily="49" charset="0"/>
                        </a:rPr>
                      </a:br>
                      <a:r>
                        <a:rPr lang="en-US" sz="1300" b="0" i="0" u="none" strike="noStrike" dirty="0">
                          <a:solidFill>
                            <a:srgbClr val="C5C8C6"/>
                          </a:solidFill>
                          <a:effectLst/>
                          <a:highlight>
                            <a:srgbClr val="1D1F21"/>
                          </a:highlight>
                          <a:latin typeface="Consolas" panose="020B0609020204030204" pitchFamily="49" charset="0"/>
                        </a:rPr>
                        <a:t>        </a:t>
                      </a:r>
                      <a:r>
                        <a:rPr lang="en-US" sz="1300" b="0" i="0" u="none" strike="noStrike" dirty="0" err="1">
                          <a:solidFill>
                            <a:srgbClr val="C5C8C6"/>
                          </a:solidFill>
                          <a:effectLst/>
                          <a:highlight>
                            <a:srgbClr val="1D1F21"/>
                          </a:highlight>
                          <a:latin typeface="Consolas" panose="020B0609020204030204" pitchFamily="49" charset="0"/>
                        </a:rPr>
                        <a:t>torch.nn.ReLU</a:t>
                      </a:r>
                      <a:r>
                        <a:rPr lang="en-US" sz="1300" b="0" i="0" u="none" strike="noStrike" dirty="0">
                          <a:solidFill>
                            <a:srgbClr val="C5C8C6"/>
                          </a:solidFill>
                          <a:effectLst/>
                          <a:highlight>
                            <a:srgbClr val="1D1F21"/>
                          </a:highlight>
                          <a:latin typeface="Consolas" panose="020B0609020204030204" pitchFamily="49" charset="0"/>
                        </a:rPr>
                        <a:t>(),</a:t>
                      </a:r>
                      <a:br>
                        <a:rPr lang="en-US" sz="1300" b="0" i="0" u="none" strike="noStrike" dirty="0">
                          <a:solidFill>
                            <a:srgbClr val="C5C8C6"/>
                          </a:solidFill>
                          <a:effectLst/>
                          <a:highlight>
                            <a:srgbClr val="1D1F21"/>
                          </a:highlight>
                          <a:latin typeface="Consolas" panose="020B0609020204030204" pitchFamily="49" charset="0"/>
                        </a:rPr>
                      </a:br>
                      <a:r>
                        <a:rPr lang="en-US" sz="1300" b="0" i="0" u="none" strike="noStrike" dirty="0">
                          <a:solidFill>
                            <a:srgbClr val="C5C8C6"/>
                          </a:solidFill>
                          <a:effectLst/>
                          <a:highlight>
                            <a:srgbClr val="1D1F21"/>
                          </a:highlight>
                          <a:latin typeface="Consolas" panose="020B0609020204030204" pitchFamily="49" charset="0"/>
                        </a:rPr>
                        <a:t>        </a:t>
                      </a:r>
                      <a:r>
                        <a:rPr lang="en-US" sz="1300" b="0" i="0" u="none" strike="noStrike" dirty="0" err="1">
                          <a:solidFill>
                            <a:srgbClr val="C5C8C6"/>
                          </a:solidFill>
                          <a:effectLst/>
                          <a:highlight>
                            <a:srgbClr val="1D1F21"/>
                          </a:highlight>
                          <a:latin typeface="Consolas" panose="020B0609020204030204" pitchFamily="49" charset="0"/>
                        </a:rPr>
                        <a:t>torch.nn.Linear</a:t>
                      </a:r>
                      <a:r>
                        <a:rPr lang="en-US" sz="1300" b="0" i="0" u="none" strike="noStrike" dirty="0">
                          <a:solidFill>
                            <a:srgbClr val="C5C8C6"/>
                          </a:solidFill>
                          <a:effectLst/>
                          <a:highlight>
                            <a:srgbClr val="1D1F21"/>
                          </a:highlight>
                          <a:latin typeface="Consolas" panose="020B0609020204030204" pitchFamily="49" charset="0"/>
                        </a:rPr>
                        <a:t>(</a:t>
                      </a:r>
                      <a:r>
                        <a:rPr lang="en-US" sz="1300" b="0" i="0" u="none" strike="noStrike" dirty="0">
                          <a:solidFill>
                            <a:srgbClr val="CC6666"/>
                          </a:solidFill>
                          <a:effectLst/>
                          <a:highlight>
                            <a:srgbClr val="1D1F21"/>
                          </a:highlight>
                          <a:latin typeface="Consolas" panose="020B0609020204030204" pitchFamily="49" charset="0"/>
                        </a:rPr>
                        <a:t>8</a:t>
                      </a:r>
                      <a:r>
                        <a:rPr lang="en-US" sz="1300" b="0" i="0" u="none" strike="noStrike" dirty="0">
                          <a:solidFill>
                            <a:srgbClr val="C5C8C6"/>
                          </a:solidFill>
                          <a:effectLst/>
                          <a:highlight>
                            <a:srgbClr val="1D1F21"/>
                          </a:highlight>
                          <a:latin typeface="Consolas" panose="020B0609020204030204" pitchFamily="49" charset="0"/>
                        </a:rPr>
                        <a:t>, </a:t>
                      </a:r>
                      <a:r>
                        <a:rPr lang="en-US" sz="1300" b="0" i="0" u="none" strike="noStrike" dirty="0">
                          <a:solidFill>
                            <a:srgbClr val="CC6666"/>
                          </a:solidFill>
                          <a:effectLst/>
                          <a:highlight>
                            <a:srgbClr val="1D1F21"/>
                          </a:highlight>
                          <a:latin typeface="Consolas" panose="020B0609020204030204" pitchFamily="49" charset="0"/>
                        </a:rPr>
                        <a:t>1</a:t>
                      </a:r>
                      <a:r>
                        <a:rPr lang="en-US" sz="1300" b="0" i="0" u="none" strike="noStrike" dirty="0">
                          <a:solidFill>
                            <a:srgbClr val="C5C8C6"/>
                          </a:solidFill>
                          <a:effectLst/>
                          <a:highlight>
                            <a:srgbClr val="1D1F21"/>
                          </a:highlight>
                          <a:latin typeface="Consolas" panose="020B0609020204030204" pitchFamily="49" charset="0"/>
                        </a:rPr>
                        <a:t>),</a:t>
                      </a:r>
                      <a:br>
                        <a:rPr lang="en-US" sz="1300" b="0" i="0" u="none" strike="noStrike" dirty="0">
                          <a:solidFill>
                            <a:srgbClr val="C5C8C6"/>
                          </a:solidFill>
                          <a:effectLst/>
                          <a:highlight>
                            <a:srgbClr val="1D1F21"/>
                          </a:highlight>
                          <a:latin typeface="Consolas" panose="020B0609020204030204" pitchFamily="49" charset="0"/>
                        </a:rPr>
                      </a:br>
                      <a:r>
                        <a:rPr lang="en-US" sz="1300" b="0" i="0" u="none" strike="noStrike" dirty="0">
                          <a:solidFill>
                            <a:srgbClr val="C5C8C6"/>
                          </a:solidFill>
                          <a:effectLst/>
                          <a:highlight>
                            <a:srgbClr val="1D1F21"/>
                          </a:highlight>
                          <a:latin typeface="Consolas" panose="020B0609020204030204" pitchFamily="49" charset="0"/>
                        </a:rPr>
                        <a:t>        </a:t>
                      </a:r>
                      <a:r>
                        <a:rPr lang="en-US" sz="1300" b="0" i="0" u="none" strike="noStrike" dirty="0" err="1">
                          <a:solidFill>
                            <a:srgbClr val="C5C8C6"/>
                          </a:solidFill>
                          <a:effectLst/>
                          <a:highlight>
                            <a:srgbClr val="1D1F21"/>
                          </a:highlight>
                          <a:latin typeface="Consolas" panose="020B0609020204030204" pitchFamily="49" charset="0"/>
                        </a:rPr>
                        <a:t>torch.nn.Sigmoid</a:t>
                      </a:r>
                      <a:r>
                        <a:rPr lang="en-US" sz="1300" b="0" i="0" u="none" strike="noStrike" dirty="0">
                          <a:solidFill>
                            <a:srgbClr val="C5C8C6"/>
                          </a:solidFill>
                          <a:effectLst/>
                          <a:highlight>
                            <a:srgbClr val="1D1F21"/>
                          </a:highlight>
                          <a:latin typeface="Consolas" panose="020B0609020204030204" pitchFamily="49" charset="0"/>
                        </a:rPr>
                        <a:t>()</a:t>
                      </a:r>
                      <a:br>
                        <a:rPr lang="en-US" sz="1300" b="0" i="0" u="none" strike="noStrike" dirty="0">
                          <a:solidFill>
                            <a:srgbClr val="C5C8C6"/>
                          </a:solidFill>
                          <a:effectLst/>
                          <a:highlight>
                            <a:srgbClr val="1D1F21"/>
                          </a:highlight>
                          <a:latin typeface="Consolas" panose="020B0609020204030204" pitchFamily="49" charset="0"/>
                        </a:rPr>
                      </a:br>
                      <a:r>
                        <a:rPr lang="en-US" sz="1300" b="0" i="0" u="none" strike="noStrike" dirty="0">
                          <a:solidFill>
                            <a:srgbClr val="C5C8C6"/>
                          </a:solidFill>
                          <a:effectLst/>
                          <a:highlight>
                            <a:srgbClr val="1D1F21"/>
                          </a:highlight>
                          <a:latin typeface="Consolas" panose="020B0609020204030204" pitchFamily="49" charset="0"/>
                        </a:rPr>
                        <a:t>        )</a:t>
                      </a:r>
                      <a:br>
                        <a:rPr lang="en-US" sz="1300" b="0" i="0" u="none" strike="noStrike" dirty="0">
                          <a:solidFill>
                            <a:srgbClr val="C5C8C6"/>
                          </a:solidFill>
                          <a:effectLst/>
                          <a:highlight>
                            <a:srgbClr val="1D1F21"/>
                          </a:highlight>
                          <a:latin typeface="Consolas" panose="020B0609020204030204" pitchFamily="49" charset="0"/>
                        </a:rPr>
                      </a:br>
                      <a:r>
                        <a:rPr lang="en-US" sz="1300" b="0" i="0" u="none" strike="noStrike" dirty="0">
                          <a:solidFill>
                            <a:srgbClr val="C5C8C6"/>
                          </a:solidFill>
                          <a:effectLst/>
                          <a:highlight>
                            <a:srgbClr val="1D1F21"/>
                          </a:highlight>
                          <a:latin typeface="Consolas" panose="020B0609020204030204" pitchFamily="49" charset="0"/>
                        </a:rPr>
                        <a:t>    </a:t>
                      </a:r>
                      <a:r>
                        <a:rPr lang="en-US" sz="1300" b="0" i="0" u="none" strike="noStrike" dirty="0">
                          <a:solidFill>
                            <a:srgbClr val="81A2BE"/>
                          </a:solidFill>
                          <a:effectLst/>
                          <a:highlight>
                            <a:srgbClr val="1D1F21"/>
                          </a:highlight>
                          <a:latin typeface="Consolas" panose="020B0609020204030204" pitchFamily="49" charset="0"/>
                        </a:rPr>
                        <a:t>def</a:t>
                      </a:r>
                      <a:r>
                        <a:rPr lang="en-US" sz="1300" b="0" i="0" u="none" strike="noStrike" dirty="0">
                          <a:solidFill>
                            <a:srgbClr val="C5C8C6"/>
                          </a:solidFill>
                          <a:effectLst/>
                          <a:highlight>
                            <a:srgbClr val="1D1F21"/>
                          </a:highlight>
                          <a:latin typeface="Consolas" panose="020B0609020204030204" pitchFamily="49" charset="0"/>
                        </a:rPr>
                        <a:t> </a:t>
                      </a:r>
                      <a:r>
                        <a:rPr lang="en-US" sz="1300" b="0" i="0" u="none" strike="noStrike" dirty="0">
                          <a:solidFill>
                            <a:srgbClr val="F0C674"/>
                          </a:solidFill>
                          <a:effectLst/>
                          <a:highlight>
                            <a:srgbClr val="1D1F21"/>
                          </a:highlight>
                          <a:latin typeface="Consolas" panose="020B0609020204030204" pitchFamily="49" charset="0"/>
                        </a:rPr>
                        <a:t>forward</a:t>
                      </a:r>
                      <a:r>
                        <a:rPr lang="en-US" sz="1300" b="0" i="0" u="none" strike="noStrike" dirty="0">
                          <a:solidFill>
                            <a:srgbClr val="C5C8C6"/>
                          </a:solidFill>
                          <a:effectLst/>
                          <a:highlight>
                            <a:srgbClr val="1D1F21"/>
                          </a:highlight>
                          <a:latin typeface="Consolas" panose="020B0609020204030204" pitchFamily="49" charset="0"/>
                        </a:rPr>
                        <a:t>(self, x):</a:t>
                      </a:r>
                      <a:br>
                        <a:rPr lang="en-US" sz="1300" b="0" i="0" u="none" strike="noStrike" dirty="0">
                          <a:solidFill>
                            <a:srgbClr val="C5C8C6"/>
                          </a:solidFill>
                          <a:effectLst/>
                          <a:highlight>
                            <a:srgbClr val="1D1F21"/>
                          </a:highlight>
                          <a:latin typeface="Consolas" panose="020B0609020204030204" pitchFamily="49" charset="0"/>
                        </a:rPr>
                      </a:br>
                      <a:r>
                        <a:rPr lang="en-US" sz="1300" b="0" i="0" u="none" strike="noStrike" dirty="0">
                          <a:solidFill>
                            <a:srgbClr val="C5C8C6"/>
                          </a:solidFill>
                          <a:effectLst/>
                          <a:highlight>
                            <a:srgbClr val="1D1F21"/>
                          </a:highlight>
                          <a:latin typeface="Consolas" panose="020B0609020204030204" pitchFamily="49" charset="0"/>
                        </a:rPr>
                        <a:t>        x = </a:t>
                      </a:r>
                      <a:r>
                        <a:rPr lang="en-US" sz="1300" b="0" i="0" u="none" strike="noStrike" dirty="0" err="1">
                          <a:solidFill>
                            <a:srgbClr val="C5C8C6"/>
                          </a:solidFill>
                          <a:effectLst/>
                          <a:highlight>
                            <a:srgbClr val="1D1F21"/>
                          </a:highlight>
                          <a:latin typeface="Consolas" panose="020B0609020204030204" pitchFamily="49" charset="0"/>
                        </a:rPr>
                        <a:t>self.sequential</a:t>
                      </a:r>
                      <a:r>
                        <a:rPr lang="en-US" sz="1300" b="0" i="0" u="none" strike="noStrike" dirty="0">
                          <a:solidFill>
                            <a:srgbClr val="C5C8C6"/>
                          </a:solidFill>
                          <a:effectLst/>
                          <a:highlight>
                            <a:srgbClr val="1D1F21"/>
                          </a:highlight>
                          <a:latin typeface="Consolas" panose="020B0609020204030204" pitchFamily="49" charset="0"/>
                        </a:rPr>
                        <a:t>(x)</a:t>
                      </a:r>
                      <a:br>
                        <a:rPr lang="en-US" sz="1300" b="0" i="0" u="none" strike="noStrike" dirty="0">
                          <a:solidFill>
                            <a:srgbClr val="C5C8C6"/>
                          </a:solidFill>
                          <a:effectLst/>
                          <a:highlight>
                            <a:srgbClr val="1D1F21"/>
                          </a:highlight>
                          <a:latin typeface="Consolas" panose="020B0609020204030204" pitchFamily="49" charset="0"/>
                        </a:rPr>
                      </a:br>
                      <a:r>
                        <a:rPr lang="en-US" sz="1300" b="0" i="0" u="none" strike="noStrike" dirty="0">
                          <a:solidFill>
                            <a:srgbClr val="C5C8C6"/>
                          </a:solidFill>
                          <a:effectLst/>
                          <a:highlight>
                            <a:srgbClr val="1D1F21"/>
                          </a:highlight>
                          <a:latin typeface="Consolas" panose="020B0609020204030204" pitchFamily="49" charset="0"/>
                        </a:rPr>
                        <a:t>        </a:t>
                      </a:r>
                      <a:r>
                        <a:rPr lang="en-US" sz="1300" b="0" i="0" u="none" strike="noStrike" dirty="0">
                          <a:solidFill>
                            <a:srgbClr val="81A2BE"/>
                          </a:solidFill>
                          <a:effectLst/>
                          <a:highlight>
                            <a:srgbClr val="1D1F21"/>
                          </a:highlight>
                          <a:latin typeface="Consolas" panose="020B0609020204030204" pitchFamily="49" charset="0"/>
                        </a:rPr>
                        <a:t>return</a:t>
                      </a:r>
                      <a:r>
                        <a:rPr lang="en-US" sz="1300" b="0" i="0" u="none" strike="noStrike" dirty="0">
                          <a:solidFill>
                            <a:srgbClr val="C5C8C6"/>
                          </a:solidFill>
                          <a:effectLst/>
                          <a:highlight>
                            <a:srgbClr val="1D1F21"/>
                          </a:highlight>
                          <a:latin typeface="Consolas" panose="020B0609020204030204" pitchFamily="49" charset="0"/>
                        </a:rPr>
                        <a:t> x</a:t>
                      </a:r>
                      <a:endParaRPr lang="en-US" sz="1300" dirty="0">
                        <a:effectLst/>
                        <a:highlight>
                          <a:srgbClr val="1D1F21"/>
                        </a:highlight>
                      </a:endParaRPr>
                    </a:p>
                  </a:txBody>
                  <a:tcPr marL="63500" marR="63500" marT="63500" marB="63500">
                    <a:lnL>
                      <a:noFill/>
                    </a:lnL>
                    <a:lnR>
                      <a:noFill/>
                    </a:lnR>
                    <a:lnT>
                      <a:noFill/>
                    </a:lnT>
                    <a:lnB>
                      <a:noFill/>
                    </a:lnB>
                    <a:solidFill>
                      <a:srgbClr val="1D1F21"/>
                    </a:solidFill>
                  </a:tcPr>
                </a:tc>
                <a:extLst>
                  <a:ext uri="{0D108BD9-81ED-4DB2-BD59-A6C34878D82A}">
                    <a16:rowId xmlns:a16="http://schemas.microsoft.com/office/drawing/2014/main" val="1203702794"/>
                  </a:ext>
                </a:extLst>
              </a:tr>
            </a:tbl>
          </a:graphicData>
        </a:graphic>
      </p:graphicFrame>
      <p:pic>
        <p:nvPicPr>
          <p:cNvPr id="7" name="Εικόνα 6" descr="Εικόνα που περιέχει σκίτσο/σχέδιο, σχεδίαση, τέχνη&#10;&#10;Περιγραφή που δημιουργήθηκε αυτόματα">
            <a:extLst>
              <a:ext uri="{FF2B5EF4-FFF2-40B4-BE49-F238E27FC236}">
                <a16:creationId xmlns:a16="http://schemas.microsoft.com/office/drawing/2014/main" id="{3694BF31-ED2D-A40F-2D31-552848A1CA26}"/>
              </a:ext>
            </a:extLst>
          </p:cNvPr>
          <p:cNvPicPr>
            <a:picLocks noChangeAspect="1"/>
          </p:cNvPicPr>
          <p:nvPr/>
        </p:nvPicPr>
        <p:blipFill>
          <a:blip r:embed="rId2"/>
          <a:stretch>
            <a:fillRect/>
          </a:stretch>
        </p:blipFill>
        <p:spPr>
          <a:xfrm>
            <a:off x="5536564" y="1632717"/>
            <a:ext cx="2917331" cy="3281286"/>
          </a:xfrm>
          <a:prstGeom prst="rect">
            <a:avLst/>
          </a:prstGeom>
        </p:spPr>
      </p:pic>
    </p:spTree>
    <p:extLst>
      <p:ext uri="{BB962C8B-B14F-4D97-AF65-F5344CB8AC3E}">
        <p14:creationId xmlns:p14="http://schemas.microsoft.com/office/powerpoint/2010/main" val="3769954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381251" y="850241"/>
            <a:ext cx="3968962" cy="435600"/>
          </a:xfrm>
        </p:spPr>
        <p:txBody>
          <a:bodyPr/>
          <a:lstStyle/>
          <a:p>
            <a:r>
              <a:rPr lang="el-GR" dirty="0"/>
              <a:t>Κατασκευή των ΑΝΝ</a:t>
            </a:r>
            <a:br>
              <a:rPr lang="el-GR" dirty="0"/>
            </a:br>
            <a:r>
              <a:rPr lang="el-GR" dirty="0"/>
              <a:t>Βήμα 3</a:t>
            </a:r>
            <a:r>
              <a:rPr lang="en-US" dirty="0"/>
              <a:t> Compilation</a:t>
            </a:r>
            <a:r>
              <a:rPr lang="el-GR" dirty="0"/>
              <a:t>  (</a:t>
            </a:r>
            <a:r>
              <a:rPr lang="en-US" dirty="0" err="1"/>
              <a:t>Pytorch</a:t>
            </a:r>
            <a:r>
              <a:rPr lang="el-GR" dirty="0"/>
              <a:t>)</a:t>
            </a:r>
            <a:endParaRPr lang="en-US" dirty="0"/>
          </a:p>
        </p:txBody>
      </p:sp>
      <p:sp>
        <p:nvSpPr>
          <p:cNvPr id="5" name="Θέση αριθμού διαφάνειας 4"/>
          <p:cNvSpPr>
            <a:spLocks noGrp="1"/>
          </p:cNvSpPr>
          <p:nvPr>
            <p:ph type="sldNum" idx="12"/>
          </p:nvPr>
        </p:nvSpPr>
        <p:spPr/>
        <p:txBody>
          <a:bodyPr/>
          <a:lstStyle/>
          <a:p>
            <a:fld id="{00000000-1234-1234-1234-123412341234}" type="slidenum">
              <a:rPr lang="en" smtClean="0"/>
              <a:pPr/>
              <a:t>25</a:t>
            </a:fld>
            <a:endParaRPr lang="en"/>
          </a:p>
        </p:txBody>
      </p:sp>
      <p:graphicFrame>
        <p:nvGraphicFramePr>
          <p:cNvPr id="4" name="Πίνακας 3">
            <a:extLst>
              <a:ext uri="{FF2B5EF4-FFF2-40B4-BE49-F238E27FC236}">
                <a16:creationId xmlns:a16="http://schemas.microsoft.com/office/drawing/2014/main" id="{E0D0757E-6DC6-8E56-02B4-15B81D88E3F8}"/>
              </a:ext>
            </a:extLst>
          </p:cNvPr>
          <p:cNvGraphicFramePr>
            <a:graphicFrameLocks noGrp="1"/>
          </p:cNvGraphicFramePr>
          <p:nvPr>
            <p:extLst>
              <p:ext uri="{D42A27DB-BD31-4B8C-83A1-F6EECF244321}">
                <p14:modId xmlns:p14="http://schemas.microsoft.com/office/powerpoint/2010/main" val="997035339"/>
              </p:ext>
            </p:extLst>
          </p:nvPr>
        </p:nvGraphicFramePr>
        <p:xfrm>
          <a:off x="655605" y="1829026"/>
          <a:ext cx="7887622" cy="2672051"/>
        </p:xfrm>
        <a:graphic>
          <a:graphicData uri="http://schemas.openxmlformats.org/drawingml/2006/table">
            <a:tbl>
              <a:tblPr/>
              <a:tblGrid>
                <a:gridCol w="7887622">
                  <a:extLst>
                    <a:ext uri="{9D8B030D-6E8A-4147-A177-3AD203B41FA5}">
                      <a16:colId xmlns:a16="http://schemas.microsoft.com/office/drawing/2014/main" val="3122872912"/>
                    </a:ext>
                  </a:extLst>
                </a:gridCol>
              </a:tblGrid>
              <a:tr h="2672051">
                <a:tc>
                  <a:txBody>
                    <a:bodyPr/>
                    <a:lstStyle/>
                    <a:p>
                      <a:pPr rtl="0" fontAlgn="t">
                        <a:spcBef>
                          <a:spcPts val="0"/>
                        </a:spcBef>
                        <a:spcAft>
                          <a:spcPts val="0"/>
                        </a:spcAft>
                      </a:pPr>
                      <a:r>
                        <a:rPr lang="en-US" sz="1600" b="0" i="0" u="none" strike="noStrike" dirty="0">
                          <a:solidFill>
                            <a:srgbClr val="707880"/>
                          </a:solidFill>
                          <a:effectLst/>
                          <a:highlight>
                            <a:srgbClr val="1D1F21"/>
                          </a:highlight>
                          <a:latin typeface="Consolas" panose="020B0609020204030204" pitchFamily="49" charset="0"/>
                        </a:rPr>
                        <a:t># </a:t>
                      </a:r>
                      <a:r>
                        <a:rPr lang="el-GR" sz="1600" b="0" i="0" u="none" strike="noStrike" dirty="0">
                          <a:solidFill>
                            <a:srgbClr val="707880"/>
                          </a:solidFill>
                          <a:effectLst/>
                          <a:highlight>
                            <a:srgbClr val="1D1F21"/>
                          </a:highlight>
                          <a:latin typeface="Consolas" panose="020B0609020204030204" pitchFamily="49" charset="0"/>
                        </a:rPr>
                        <a:t>Αρχικοποίηση </a:t>
                      </a:r>
                      <a:r>
                        <a:rPr lang="el-GR" sz="1600" b="0" i="0" u="none" strike="noStrike" dirty="0" err="1">
                          <a:solidFill>
                            <a:srgbClr val="707880"/>
                          </a:solidFill>
                          <a:effectLst/>
                          <a:highlight>
                            <a:srgbClr val="1D1F21"/>
                          </a:highlight>
                          <a:latin typeface="Consolas" panose="020B0609020204030204" pitchFamily="49" charset="0"/>
                        </a:rPr>
                        <a:t>νευρωνικού</a:t>
                      </a:r>
                      <a:r>
                        <a:rPr lang="el-GR" sz="1600" b="0" i="0" u="none" strike="noStrike" dirty="0">
                          <a:solidFill>
                            <a:srgbClr val="707880"/>
                          </a:solidFill>
                          <a:effectLst/>
                          <a:highlight>
                            <a:srgbClr val="1D1F21"/>
                          </a:highlight>
                          <a:latin typeface="Consolas" panose="020B0609020204030204" pitchFamily="49" charset="0"/>
                        </a:rPr>
                        <a:t> δικτύου</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C5C8C6"/>
                          </a:solidFill>
                          <a:effectLst/>
                          <a:highlight>
                            <a:srgbClr val="1D1F21"/>
                          </a:highlight>
                          <a:latin typeface="Consolas" panose="020B0609020204030204" pitchFamily="49" charset="0"/>
                        </a:rPr>
                        <a:t>network = </a:t>
                      </a:r>
                      <a:r>
                        <a:rPr lang="en-US" sz="1600" b="0" i="0" u="none" strike="noStrike" dirty="0" err="1">
                          <a:solidFill>
                            <a:srgbClr val="C5C8C6"/>
                          </a:solidFill>
                          <a:effectLst/>
                          <a:highlight>
                            <a:srgbClr val="1D1F21"/>
                          </a:highlight>
                          <a:latin typeface="Consolas" panose="020B0609020204030204" pitchFamily="49" charset="0"/>
                        </a:rPr>
                        <a:t>SimpleNeuralNet</a:t>
                      </a:r>
                      <a:r>
                        <a:rPr lang="en-US" sz="1600" b="0" i="0" u="none" strike="noStrike" dirty="0">
                          <a:solidFill>
                            <a:srgbClr val="C5C8C6"/>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707880"/>
                          </a:solidFill>
                          <a:effectLst/>
                          <a:highlight>
                            <a:srgbClr val="1D1F21"/>
                          </a:highlight>
                          <a:latin typeface="Consolas" panose="020B0609020204030204" pitchFamily="49" charset="0"/>
                        </a:rPr>
                        <a:t># </a:t>
                      </a:r>
                      <a:r>
                        <a:rPr lang="el-GR" sz="1600" b="0" i="0" u="none" strike="noStrike" dirty="0">
                          <a:solidFill>
                            <a:srgbClr val="707880"/>
                          </a:solidFill>
                          <a:effectLst/>
                          <a:highlight>
                            <a:srgbClr val="1D1F21"/>
                          </a:highlight>
                          <a:latin typeface="Consolas" panose="020B0609020204030204" pitchFamily="49" charset="0"/>
                        </a:rPr>
                        <a:t>Ορισμός</a:t>
                      </a:r>
                      <a:r>
                        <a:rPr lang="en-US" sz="1600" b="0" i="0" u="none" strike="noStrike" dirty="0">
                          <a:solidFill>
                            <a:srgbClr val="707880"/>
                          </a:solidFill>
                          <a:effectLst/>
                          <a:highlight>
                            <a:srgbClr val="1D1F21"/>
                          </a:highlight>
                          <a:latin typeface="Consolas" panose="020B0609020204030204" pitchFamily="49" charset="0"/>
                        </a:rPr>
                        <a:t> loss function, optimizer</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C5C8C6"/>
                          </a:solidFill>
                          <a:effectLst/>
                          <a:highlight>
                            <a:srgbClr val="1D1F21"/>
                          </a:highlight>
                          <a:latin typeface="Consolas" panose="020B0609020204030204" pitchFamily="49" charset="0"/>
                        </a:rPr>
                        <a:t>criterion = </a:t>
                      </a:r>
                      <a:r>
                        <a:rPr lang="en-US" sz="1600" b="0" i="0" u="none" strike="noStrike" dirty="0" err="1">
                          <a:solidFill>
                            <a:srgbClr val="C5C8C6"/>
                          </a:solidFill>
                          <a:effectLst/>
                          <a:highlight>
                            <a:srgbClr val="1D1F21"/>
                          </a:highlight>
                          <a:latin typeface="Consolas" panose="020B0609020204030204" pitchFamily="49" charset="0"/>
                        </a:rPr>
                        <a:t>nn.BCELoss</a:t>
                      </a:r>
                      <a:r>
                        <a:rPr lang="en-US" sz="1600" b="0" i="0" u="none" strike="noStrike" dirty="0">
                          <a:solidFill>
                            <a:srgbClr val="C5C8C6"/>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C5C8C6"/>
                          </a:solidFill>
                          <a:effectLst/>
                          <a:highlight>
                            <a:srgbClr val="1D1F21"/>
                          </a:highlight>
                          <a:latin typeface="Consolas" panose="020B0609020204030204" pitchFamily="49" charset="0"/>
                        </a:rPr>
                        <a:t>optimizer = </a:t>
                      </a:r>
                      <a:r>
                        <a:rPr lang="en-US" sz="1600" b="0" i="0" u="none" strike="noStrike" dirty="0" err="1">
                          <a:solidFill>
                            <a:srgbClr val="C5C8C6"/>
                          </a:solidFill>
                          <a:effectLst/>
                          <a:highlight>
                            <a:srgbClr val="1D1F21"/>
                          </a:highlight>
                          <a:latin typeface="Consolas" panose="020B0609020204030204" pitchFamily="49" charset="0"/>
                        </a:rPr>
                        <a:t>torch.optim.Adam</a:t>
                      </a:r>
                      <a:r>
                        <a:rPr lang="en-US" sz="1600" b="0" i="0" u="none" strike="noStrike" dirty="0">
                          <a:solidFill>
                            <a:srgbClr val="C5C8C6"/>
                          </a:solidFill>
                          <a:effectLst/>
                          <a:highlight>
                            <a:srgbClr val="1D1F21"/>
                          </a:highlight>
                          <a:latin typeface="Consolas" panose="020B0609020204030204" pitchFamily="49" charset="0"/>
                        </a:rPr>
                        <a:t>(</a:t>
                      </a:r>
                      <a:r>
                        <a:rPr lang="en-US" sz="1600" b="0" i="0" u="none" strike="noStrike" dirty="0" err="1">
                          <a:solidFill>
                            <a:srgbClr val="C5C8C6"/>
                          </a:solidFill>
                          <a:effectLst/>
                          <a:highlight>
                            <a:srgbClr val="1D1F21"/>
                          </a:highlight>
                          <a:latin typeface="Consolas" panose="020B0609020204030204" pitchFamily="49" charset="0"/>
                        </a:rPr>
                        <a:t>network.parameters</a:t>
                      </a: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err="1">
                          <a:solidFill>
                            <a:srgbClr val="C5C8C6"/>
                          </a:solidFill>
                          <a:effectLst/>
                          <a:highlight>
                            <a:srgbClr val="1D1F21"/>
                          </a:highlight>
                          <a:latin typeface="Consolas" panose="020B0609020204030204" pitchFamily="49" charset="0"/>
                        </a:rPr>
                        <a:t>lr</a:t>
                      </a:r>
                      <a:r>
                        <a:rPr lang="en-US" sz="1600" b="0" i="0" u="none" strike="noStrike" dirty="0">
                          <a:solidFill>
                            <a:srgbClr val="C5C8C6"/>
                          </a:solidFill>
                          <a:effectLst/>
                          <a:highlight>
                            <a:srgbClr val="1D1F21"/>
                          </a:highlight>
                          <a:latin typeface="Consolas" panose="020B0609020204030204" pitchFamily="49" charset="0"/>
                        </a:rPr>
                        <a:t>=</a:t>
                      </a:r>
                      <a:r>
                        <a:rPr lang="en-US" sz="1600" b="0" i="0" u="none" strike="noStrike" dirty="0">
                          <a:solidFill>
                            <a:srgbClr val="CC6666"/>
                          </a:solidFill>
                          <a:effectLst/>
                          <a:highlight>
                            <a:srgbClr val="1D1F21"/>
                          </a:highlight>
                          <a:latin typeface="Consolas" panose="020B0609020204030204" pitchFamily="49" charset="0"/>
                        </a:rPr>
                        <a:t>0.001</a:t>
                      </a:r>
                      <a:r>
                        <a:rPr lang="en-US" sz="1600" b="0" i="0" u="none" strike="noStrike" dirty="0">
                          <a:solidFill>
                            <a:srgbClr val="C5C8C6"/>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707880"/>
                          </a:solidFill>
                          <a:effectLst/>
                          <a:highlight>
                            <a:srgbClr val="1D1F21"/>
                          </a:highlight>
                          <a:latin typeface="Consolas" panose="020B0609020204030204" pitchFamily="49" charset="0"/>
                        </a:rPr>
                        <a:t># </a:t>
                      </a:r>
                      <a:r>
                        <a:rPr lang="el-GR" sz="1600" b="0" i="0" u="none" strike="noStrike" dirty="0">
                          <a:solidFill>
                            <a:srgbClr val="707880"/>
                          </a:solidFill>
                          <a:effectLst/>
                          <a:highlight>
                            <a:srgbClr val="1D1F21"/>
                          </a:highlight>
                          <a:latin typeface="Consolas" panose="020B0609020204030204" pitchFamily="49" charset="0"/>
                        </a:rPr>
                        <a:t>Ορισμός</a:t>
                      </a:r>
                      <a:r>
                        <a:rPr lang="en-US" sz="1600" b="0" i="0" u="none" strike="noStrike" dirty="0">
                          <a:solidFill>
                            <a:srgbClr val="707880"/>
                          </a:solidFill>
                          <a:effectLst/>
                          <a:highlight>
                            <a:srgbClr val="1D1F21"/>
                          </a:highlight>
                          <a:latin typeface="Consolas" panose="020B0609020204030204" pitchFamily="49" charset="0"/>
                        </a:rPr>
                        <a:t> data loader</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err="1">
                          <a:solidFill>
                            <a:srgbClr val="C5C8C6"/>
                          </a:solidFill>
                          <a:effectLst/>
                          <a:highlight>
                            <a:srgbClr val="1D1F21"/>
                          </a:highlight>
                          <a:latin typeface="Consolas" panose="020B0609020204030204" pitchFamily="49" charset="0"/>
                        </a:rPr>
                        <a:t>train_data</a:t>
                      </a:r>
                      <a:r>
                        <a:rPr lang="en-US" sz="1600" b="0" i="0" u="none" strike="noStrike" dirty="0">
                          <a:solidFill>
                            <a:srgbClr val="C5C8C6"/>
                          </a:solidFill>
                          <a:effectLst/>
                          <a:highlight>
                            <a:srgbClr val="1D1F21"/>
                          </a:highlight>
                          <a:latin typeface="Consolas" panose="020B0609020204030204" pitchFamily="49" charset="0"/>
                        </a:rPr>
                        <a:t> = </a:t>
                      </a:r>
                      <a:r>
                        <a:rPr lang="en-US" sz="1600" b="0" i="0" u="none" strike="noStrike" dirty="0" err="1">
                          <a:solidFill>
                            <a:srgbClr val="C5C8C6"/>
                          </a:solidFill>
                          <a:effectLst/>
                          <a:highlight>
                            <a:srgbClr val="1D1F21"/>
                          </a:highlight>
                          <a:latin typeface="Consolas" panose="020B0609020204030204" pitchFamily="49" charset="0"/>
                        </a:rPr>
                        <a:t>TensorDataset</a:t>
                      </a:r>
                      <a:r>
                        <a:rPr lang="en-US" sz="1600" b="0" i="0" u="none" strike="noStrike" dirty="0">
                          <a:solidFill>
                            <a:srgbClr val="C5C8C6"/>
                          </a:solidFill>
                          <a:effectLst/>
                          <a:highlight>
                            <a:srgbClr val="1D1F21"/>
                          </a:highlight>
                          <a:latin typeface="Consolas" panose="020B0609020204030204" pitchFamily="49" charset="0"/>
                        </a:rPr>
                        <a:t>(</a:t>
                      </a:r>
                      <a:r>
                        <a:rPr lang="en-US" sz="1600" b="0" i="0" u="none" strike="noStrike" dirty="0" err="1">
                          <a:solidFill>
                            <a:srgbClr val="C5C8C6"/>
                          </a:solidFill>
                          <a:effectLst/>
                          <a:highlight>
                            <a:srgbClr val="1D1F21"/>
                          </a:highlight>
                          <a:latin typeface="Consolas" panose="020B0609020204030204" pitchFamily="49" charset="0"/>
                        </a:rPr>
                        <a:t>x_train</a:t>
                      </a: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err="1">
                          <a:solidFill>
                            <a:srgbClr val="C5C8C6"/>
                          </a:solidFill>
                          <a:effectLst/>
                          <a:highlight>
                            <a:srgbClr val="1D1F21"/>
                          </a:highlight>
                          <a:latin typeface="Consolas" panose="020B0609020204030204" pitchFamily="49" charset="0"/>
                        </a:rPr>
                        <a:t>y_train</a:t>
                      </a:r>
                      <a:r>
                        <a:rPr lang="en-US" sz="1600" b="0" i="0" u="none" strike="noStrike" dirty="0">
                          <a:solidFill>
                            <a:srgbClr val="C5C8C6"/>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err="1">
                          <a:solidFill>
                            <a:srgbClr val="C5C8C6"/>
                          </a:solidFill>
                          <a:effectLst/>
                          <a:highlight>
                            <a:srgbClr val="1D1F21"/>
                          </a:highlight>
                          <a:latin typeface="Consolas" panose="020B0609020204030204" pitchFamily="49" charset="0"/>
                        </a:rPr>
                        <a:t>train_loader</a:t>
                      </a:r>
                      <a:r>
                        <a:rPr lang="en-US" sz="1600" b="0" i="0" u="none" strike="noStrike" dirty="0">
                          <a:solidFill>
                            <a:srgbClr val="C5C8C6"/>
                          </a:solidFill>
                          <a:effectLst/>
                          <a:highlight>
                            <a:srgbClr val="1D1F21"/>
                          </a:highlight>
                          <a:latin typeface="Consolas" panose="020B0609020204030204" pitchFamily="49" charset="0"/>
                        </a:rPr>
                        <a:t> = </a:t>
                      </a:r>
                      <a:r>
                        <a:rPr lang="en-US" sz="1600" b="0" i="0" u="none" strike="noStrike" dirty="0" err="1">
                          <a:solidFill>
                            <a:srgbClr val="C5C8C6"/>
                          </a:solidFill>
                          <a:effectLst/>
                          <a:highlight>
                            <a:srgbClr val="1D1F21"/>
                          </a:highlight>
                          <a:latin typeface="Consolas" panose="020B0609020204030204" pitchFamily="49" charset="0"/>
                        </a:rPr>
                        <a:t>DataLoader</a:t>
                      </a:r>
                      <a:r>
                        <a:rPr lang="en-US" sz="1600" b="0" i="0" u="none" strike="noStrike" dirty="0">
                          <a:solidFill>
                            <a:srgbClr val="C5C8C6"/>
                          </a:solidFill>
                          <a:effectLst/>
                          <a:highlight>
                            <a:srgbClr val="1D1F21"/>
                          </a:highlight>
                          <a:latin typeface="Consolas" panose="020B0609020204030204" pitchFamily="49" charset="0"/>
                        </a:rPr>
                        <a:t>(</a:t>
                      </a:r>
                      <a:r>
                        <a:rPr lang="en-US" sz="1600" b="0" i="0" u="none" strike="noStrike" dirty="0" err="1">
                          <a:solidFill>
                            <a:srgbClr val="C5C8C6"/>
                          </a:solidFill>
                          <a:effectLst/>
                          <a:highlight>
                            <a:srgbClr val="1D1F21"/>
                          </a:highlight>
                          <a:latin typeface="Consolas" panose="020B0609020204030204" pitchFamily="49" charset="0"/>
                        </a:rPr>
                        <a:t>train_data</a:t>
                      </a: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err="1">
                          <a:solidFill>
                            <a:srgbClr val="C5C8C6"/>
                          </a:solidFill>
                          <a:effectLst/>
                          <a:highlight>
                            <a:srgbClr val="1D1F21"/>
                          </a:highlight>
                          <a:latin typeface="Consolas" panose="020B0609020204030204" pitchFamily="49" charset="0"/>
                        </a:rPr>
                        <a:t>batch_size</a:t>
                      </a:r>
                      <a:r>
                        <a:rPr lang="en-US" sz="1600" b="0" i="0" u="none" strike="noStrike" dirty="0">
                          <a:solidFill>
                            <a:srgbClr val="C5C8C6"/>
                          </a:solidFill>
                          <a:effectLst/>
                          <a:highlight>
                            <a:srgbClr val="1D1F21"/>
                          </a:highlight>
                          <a:latin typeface="Consolas" panose="020B0609020204030204" pitchFamily="49" charset="0"/>
                        </a:rPr>
                        <a:t>=</a:t>
                      </a:r>
                      <a:r>
                        <a:rPr lang="en-US" sz="1600" b="0" i="0" u="none" strike="noStrike" dirty="0">
                          <a:solidFill>
                            <a:srgbClr val="CC6666"/>
                          </a:solidFill>
                          <a:effectLst/>
                          <a:highlight>
                            <a:srgbClr val="1D1F21"/>
                          </a:highlight>
                          <a:latin typeface="Consolas" panose="020B0609020204030204" pitchFamily="49" charset="0"/>
                        </a:rPr>
                        <a:t>10</a:t>
                      </a:r>
                      <a:r>
                        <a:rPr lang="en-US" sz="1600" b="0" i="0" u="none" strike="noStrike" dirty="0">
                          <a:solidFill>
                            <a:srgbClr val="C5C8C6"/>
                          </a:solidFill>
                          <a:effectLst/>
                          <a:highlight>
                            <a:srgbClr val="1D1F21"/>
                          </a:highlight>
                          <a:latin typeface="Consolas" panose="020B0609020204030204" pitchFamily="49" charset="0"/>
                        </a:rPr>
                        <a:t>, shuffle=</a:t>
                      </a:r>
                      <a:r>
                        <a:rPr lang="en-US" sz="1600" b="0" i="0" u="none" strike="noStrike" dirty="0">
                          <a:solidFill>
                            <a:srgbClr val="81A2BE"/>
                          </a:solidFill>
                          <a:effectLst/>
                          <a:highlight>
                            <a:srgbClr val="1D1F21"/>
                          </a:highlight>
                          <a:latin typeface="Consolas" panose="020B0609020204030204" pitchFamily="49" charset="0"/>
                        </a:rPr>
                        <a:t>True</a:t>
                      </a:r>
                      <a:r>
                        <a:rPr lang="en-US" sz="1600" b="0" i="0" u="none" strike="noStrike" dirty="0">
                          <a:solidFill>
                            <a:srgbClr val="C5C8C6"/>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707880"/>
                          </a:solidFill>
                          <a:effectLst/>
                          <a:highlight>
                            <a:srgbClr val="1D1F21"/>
                          </a:highlight>
                          <a:latin typeface="Consolas" panose="020B0609020204030204" pitchFamily="49" charset="0"/>
                        </a:rPr>
                        <a:t># Compilation </a:t>
                      </a:r>
                      <a:r>
                        <a:rPr lang="el-GR" sz="1600" b="0" i="0" u="none" strike="noStrike" dirty="0">
                          <a:solidFill>
                            <a:srgbClr val="707880"/>
                          </a:solidFill>
                          <a:effectLst/>
                          <a:highlight>
                            <a:srgbClr val="1D1F21"/>
                          </a:highlight>
                          <a:latin typeface="Consolas" panose="020B0609020204030204" pitchFamily="49" charset="0"/>
                        </a:rPr>
                        <a:t>μοντέλου με</a:t>
                      </a:r>
                      <a:r>
                        <a:rPr lang="en-US" sz="1600" b="0" i="0" u="none" strike="noStrike" dirty="0">
                          <a:solidFill>
                            <a:srgbClr val="707880"/>
                          </a:solidFill>
                          <a:effectLst/>
                          <a:highlight>
                            <a:srgbClr val="1D1F21"/>
                          </a:highlight>
                          <a:latin typeface="Consolas" panose="020B0609020204030204" pitchFamily="49" charset="0"/>
                        </a:rPr>
                        <a:t> torch 2.0 optimizer</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C5C8C6"/>
                          </a:solidFill>
                          <a:effectLst/>
                          <a:highlight>
                            <a:srgbClr val="1D1F21"/>
                          </a:highlight>
                          <a:latin typeface="Consolas" panose="020B0609020204030204" pitchFamily="49" charset="0"/>
                        </a:rPr>
                        <a:t>network = </a:t>
                      </a:r>
                      <a:r>
                        <a:rPr lang="en-US" sz="1600" b="0" i="0" u="none" strike="noStrike" dirty="0" err="1">
                          <a:solidFill>
                            <a:srgbClr val="C5C8C6"/>
                          </a:solidFill>
                          <a:effectLst/>
                          <a:highlight>
                            <a:srgbClr val="1D1F21"/>
                          </a:highlight>
                          <a:latin typeface="Consolas" panose="020B0609020204030204" pitchFamily="49" charset="0"/>
                        </a:rPr>
                        <a:t>torch.compile</a:t>
                      </a:r>
                      <a:r>
                        <a:rPr lang="en-US" sz="1600" b="0" i="0" u="none" strike="noStrike" dirty="0">
                          <a:solidFill>
                            <a:srgbClr val="C5C8C6"/>
                          </a:solidFill>
                          <a:effectLst/>
                          <a:highlight>
                            <a:srgbClr val="1D1F21"/>
                          </a:highlight>
                          <a:latin typeface="Consolas" panose="020B0609020204030204" pitchFamily="49" charset="0"/>
                        </a:rPr>
                        <a:t>(network)</a:t>
                      </a:r>
                      <a:endParaRPr lang="en-US" sz="1600" dirty="0">
                        <a:effectLst/>
                        <a:highlight>
                          <a:srgbClr val="1D1F21"/>
                        </a:highlight>
                      </a:endParaRPr>
                    </a:p>
                  </a:txBody>
                  <a:tcPr marL="63500" marR="63500" marT="63500" marB="63500">
                    <a:lnL>
                      <a:noFill/>
                    </a:lnL>
                    <a:lnR>
                      <a:noFill/>
                    </a:lnR>
                    <a:lnT>
                      <a:noFill/>
                    </a:lnT>
                    <a:lnB>
                      <a:noFill/>
                    </a:lnB>
                    <a:solidFill>
                      <a:srgbClr val="1D1F21"/>
                    </a:solidFill>
                  </a:tcPr>
                </a:tc>
                <a:extLst>
                  <a:ext uri="{0D108BD9-81ED-4DB2-BD59-A6C34878D82A}">
                    <a16:rowId xmlns:a16="http://schemas.microsoft.com/office/drawing/2014/main" val="513156095"/>
                  </a:ext>
                </a:extLst>
              </a:tr>
            </a:tbl>
          </a:graphicData>
        </a:graphic>
      </p:graphicFrame>
    </p:spTree>
    <p:extLst>
      <p:ext uri="{BB962C8B-B14F-4D97-AF65-F5344CB8AC3E}">
        <p14:creationId xmlns:p14="http://schemas.microsoft.com/office/powerpoint/2010/main" val="3145124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381251" y="632441"/>
            <a:ext cx="3968962" cy="435600"/>
          </a:xfrm>
        </p:spPr>
        <p:txBody>
          <a:bodyPr/>
          <a:lstStyle/>
          <a:p>
            <a:r>
              <a:rPr lang="el-GR" dirty="0"/>
              <a:t>Κατασκευή των ΑΝΝ</a:t>
            </a:r>
            <a:br>
              <a:rPr lang="el-GR" dirty="0"/>
            </a:br>
            <a:r>
              <a:rPr lang="el-GR" dirty="0"/>
              <a:t>Βήμα 4</a:t>
            </a:r>
            <a:r>
              <a:rPr lang="en-US" dirty="0"/>
              <a:t> </a:t>
            </a:r>
            <a:r>
              <a:rPr lang="el-GR" dirty="0"/>
              <a:t>Εκπαίδευσης  (</a:t>
            </a:r>
            <a:r>
              <a:rPr lang="en-US" dirty="0" err="1"/>
              <a:t>Pytorch</a:t>
            </a:r>
            <a:r>
              <a:rPr lang="el-GR" dirty="0"/>
              <a:t>)</a:t>
            </a:r>
            <a:endParaRPr lang="en-US" dirty="0"/>
          </a:p>
        </p:txBody>
      </p:sp>
      <p:sp>
        <p:nvSpPr>
          <p:cNvPr id="5" name="Θέση αριθμού διαφάνειας 4"/>
          <p:cNvSpPr>
            <a:spLocks noGrp="1"/>
          </p:cNvSpPr>
          <p:nvPr>
            <p:ph type="sldNum" idx="12"/>
          </p:nvPr>
        </p:nvSpPr>
        <p:spPr/>
        <p:txBody>
          <a:bodyPr/>
          <a:lstStyle/>
          <a:p>
            <a:fld id="{00000000-1234-1234-1234-123412341234}" type="slidenum">
              <a:rPr lang="en" smtClean="0"/>
              <a:pPr/>
              <a:t>26</a:t>
            </a:fld>
            <a:endParaRPr lang="en"/>
          </a:p>
        </p:txBody>
      </p:sp>
      <p:graphicFrame>
        <p:nvGraphicFramePr>
          <p:cNvPr id="9" name="Πίνακας 8">
            <a:extLst>
              <a:ext uri="{FF2B5EF4-FFF2-40B4-BE49-F238E27FC236}">
                <a16:creationId xmlns:a16="http://schemas.microsoft.com/office/drawing/2014/main" id="{2265C2E2-21A4-39E1-24CA-046DA39B2A4B}"/>
              </a:ext>
            </a:extLst>
          </p:cNvPr>
          <p:cNvGraphicFramePr>
            <a:graphicFrameLocks noGrp="1"/>
          </p:cNvGraphicFramePr>
          <p:nvPr>
            <p:extLst>
              <p:ext uri="{D42A27DB-BD31-4B8C-83A1-F6EECF244321}">
                <p14:modId xmlns:p14="http://schemas.microsoft.com/office/powerpoint/2010/main" val="1056511634"/>
              </p:ext>
            </p:extLst>
          </p:nvPr>
        </p:nvGraphicFramePr>
        <p:xfrm>
          <a:off x="595682" y="1388227"/>
          <a:ext cx="7952635" cy="3296920"/>
        </p:xfrm>
        <a:graphic>
          <a:graphicData uri="http://schemas.openxmlformats.org/drawingml/2006/table">
            <a:tbl>
              <a:tblPr/>
              <a:tblGrid>
                <a:gridCol w="7952635">
                  <a:extLst>
                    <a:ext uri="{9D8B030D-6E8A-4147-A177-3AD203B41FA5}">
                      <a16:colId xmlns:a16="http://schemas.microsoft.com/office/drawing/2014/main" val="457185863"/>
                    </a:ext>
                  </a:extLst>
                </a:gridCol>
              </a:tblGrid>
              <a:tr h="0">
                <a:tc>
                  <a:txBody>
                    <a:bodyPr/>
                    <a:lstStyle/>
                    <a:p>
                      <a:pPr rtl="0" fontAlgn="t">
                        <a:spcBef>
                          <a:spcPts val="0"/>
                        </a:spcBef>
                        <a:spcAft>
                          <a:spcPts val="0"/>
                        </a:spcAft>
                      </a:pPr>
                      <a:r>
                        <a:rPr lang="en-US" sz="1600" b="0" i="0" u="none" strike="noStrike" dirty="0">
                          <a:solidFill>
                            <a:srgbClr val="707880"/>
                          </a:solidFill>
                          <a:effectLst/>
                          <a:highlight>
                            <a:srgbClr val="1D1F21"/>
                          </a:highlight>
                          <a:latin typeface="Consolas" panose="020B0609020204030204" pitchFamily="49" charset="0"/>
                        </a:rPr>
                        <a:t># Train neural network</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C5C8C6"/>
                          </a:solidFill>
                          <a:effectLst/>
                          <a:highlight>
                            <a:srgbClr val="1D1F21"/>
                          </a:highlight>
                          <a:latin typeface="Consolas" panose="020B0609020204030204" pitchFamily="49" charset="0"/>
                        </a:rPr>
                        <a:t>epochs = </a:t>
                      </a:r>
                      <a:r>
                        <a:rPr lang="en-US" sz="1600" b="0" i="0" u="none" strike="noStrike" dirty="0">
                          <a:solidFill>
                            <a:srgbClr val="CC6666"/>
                          </a:solidFill>
                          <a:effectLst/>
                          <a:highlight>
                            <a:srgbClr val="1D1F21"/>
                          </a:highlight>
                          <a:latin typeface="Consolas" panose="020B0609020204030204" pitchFamily="49" charset="0"/>
                        </a:rPr>
                        <a:t>150</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81A2BE"/>
                          </a:solidFill>
                          <a:effectLst/>
                          <a:highlight>
                            <a:srgbClr val="1D1F21"/>
                          </a:highlight>
                          <a:latin typeface="Consolas" panose="020B0609020204030204" pitchFamily="49" charset="0"/>
                        </a:rPr>
                        <a:t>for</a:t>
                      </a:r>
                      <a:r>
                        <a:rPr lang="en-US" sz="1600" b="0" i="0" u="none" strike="noStrike" dirty="0">
                          <a:solidFill>
                            <a:srgbClr val="C5C8C6"/>
                          </a:solidFill>
                          <a:effectLst/>
                          <a:highlight>
                            <a:srgbClr val="1D1F21"/>
                          </a:highlight>
                          <a:latin typeface="Consolas" panose="020B0609020204030204" pitchFamily="49" charset="0"/>
                        </a:rPr>
                        <a:t> epoch </a:t>
                      </a:r>
                      <a:r>
                        <a:rPr lang="en-US" sz="1600" b="0" i="0" u="none" strike="noStrike" dirty="0">
                          <a:solidFill>
                            <a:srgbClr val="81A2BE"/>
                          </a:solidFill>
                          <a:effectLst/>
                          <a:highlight>
                            <a:srgbClr val="1D1F21"/>
                          </a:highlight>
                          <a:latin typeface="Consolas" panose="020B0609020204030204" pitchFamily="49" charset="0"/>
                        </a:rPr>
                        <a:t>in</a:t>
                      </a:r>
                      <a:r>
                        <a:rPr lang="en-US" sz="1600" b="0" i="0" u="none" strike="noStrike" dirty="0">
                          <a:solidFill>
                            <a:srgbClr val="C5C8C6"/>
                          </a:solidFill>
                          <a:effectLst/>
                          <a:highlight>
                            <a:srgbClr val="1D1F21"/>
                          </a:highlight>
                          <a:latin typeface="Consolas" panose="020B0609020204030204" pitchFamily="49" charset="0"/>
                        </a:rPr>
                        <a:t> range(epochs):</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a:solidFill>
                            <a:srgbClr val="81A2BE"/>
                          </a:solidFill>
                          <a:effectLst/>
                          <a:highlight>
                            <a:srgbClr val="1D1F21"/>
                          </a:highlight>
                          <a:latin typeface="Consolas" panose="020B0609020204030204" pitchFamily="49" charset="0"/>
                        </a:rPr>
                        <a:t>for</a:t>
                      </a: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err="1">
                          <a:solidFill>
                            <a:srgbClr val="C5C8C6"/>
                          </a:solidFill>
                          <a:effectLst/>
                          <a:highlight>
                            <a:srgbClr val="1D1F21"/>
                          </a:highlight>
                          <a:latin typeface="Consolas" panose="020B0609020204030204" pitchFamily="49" charset="0"/>
                        </a:rPr>
                        <a:t>batch_idx</a:t>
                      </a:r>
                      <a:r>
                        <a:rPr lang="en-US" sz="1600" b="0" i="0" u="none" strike="noStrike" dirty="0">
                          <a:solidFill>
                            <a:srgbClr val="C5C8C6"/>
                          </a:solidFill>
                          <a:effectLst/>
                          <a:highlight>
                            <a:srgbClr val="1D1F21"/>
                          </a:highlight>
                          <a:latin typeface="Consolas" panose="020B0609020204030204" pitchFamily="49" charset="0"/>
                        </a:rPr>
                        <a:t>, (data, target) </a:t>
                      </a:r>
                      <a:r>
                        <a:rPr lang="en-US" sz="1600" b="0" i="0" u="none" strike="noStrike" dirty="0">
                          <a:solidFill>
                            <a:srgbClr val="81A2BE"/>
                          </a:solidFill>
                          <a:effectLst/>
                          <a:highlight>
                            <a:srgbClr val="1D1F21"/>
                          </a:highlight>
                          <a:latin typeface="Consolas" panose="020B0609020204030204" pitchFamily="49" charset="0"/>
                        </a:rPr>
                        <a:t>in</a:t>
                      </a:r>
                      <a:r>
                        <a:rPr lang="en-US" sz="1600" b="0" i="0" u="none" strike="noStrike" dirty="0">
                          <a:solidFill>
                            <a:srgbClr val="C5C8C6"/>
                          </a:solidFill>
                          <a:effectLst/>
                          <a:highlight>
                            <a:srgbClr val="1D1F21"/>
                          </a:highlight>
                          <a:latin typeface="Consolas" panose="020B0609020204030204" pitchFamily="49" charset="0"/>
                        </a:rPr>
                        <a:t> enumerate(</a:t>
                      </a:r>
                      <a:r>
                        <a:rPr lang="en-US" sz="1600" b="0" i="0" u="none" strike="noStrike" dirty="0" err="1">
                          <a:solidFill>
                            <a:srgbClr val="C5C8C6"/>
                          </a:solidFill>
                          <a:effectLst/>
                          <a:highlight>
                            <a:srgbClr val="1D1F21"/>
                          </a:highlight>
                          <a:latin typeface="Consolas" panose="020B0609020204030204" pitchFamily="49" charset="0"/>
                        </a:rPr>
                        <a:t>train_loader</a:t>
                      </a:r>
                      <a:r>
                        <a:rPr lang="en-US" sz="1600" b="0" i="0" u="none" strike="noStrike" dirty="0">
                          <a:solidFill>
                            <a:srgbClr val="C5C8C6"/>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a:solidFill>
                            <a:srgbClr val="707880"/>
                          </a:solidFill>
                          <a:effectLst/>
                          <a:highlight>
                            <a:srgbClr val="1D1F21"/>
                          </a:highlight>
                          <a:latin typeface="Consolas" panose="020B0609020204030204" pitchFamily="49" charset="0"/>
                        </a:rPr>
                        <a:t>#Optimization</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err="1">
                          <a:solidFill>
                            <a:srgbClr val="C5C8C6"/>
                          </a:solidFill>
                          <a:effectLst/>
                          <a:highlight>
                            <a:srgbClr val="1D1F21"/>
                          </a:highlight>
                          <a:latin typeface="Consolas" panose="020B0609020204030204" pitchFamily="49" charset="0"/>
                        </a:rPr>
                        <a:t>optimizer.zero_grad</a:t>
                      </a:r>
                      <a:r>
                        <a:rPr lang="en-US" sz="1600" b="0" i="0" u="none" strike="noStrike" dirty="0">
                          <a:solidFill>
                            <a:srgbClr val="C5C8C6"/>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a:solidFill>
                            <a:srgbClr val="707880"/>
                          </a:solidFill>
                          <a:effectLst/>
                          <a:highlight>
                            <a:srgbClr val="1D1F21"/>
                          </a:highlight>
                          <a:latin typeface="Consolas" panose="020B0609020204030204" pitchFamily="49" charset="0"/>
                        </a:rPr>
                        <a:t>#Forward Pass</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C5C8C6"/>
                          </a:solidFill>
                          <a:effectLst/>
                          <a:highlight>
                            <a:srgbClr val="1D1F21"/>
                          </a:highlight>
                          <a:latin typeface="Consolas" panose="020B0609020204030204" pitchFamily="49" charset="0"/>
                        </a:rPr>
                        <a:t>        output = network(data)</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C5C8C6"/>
                          </a:solidFill>
                          <a:effectLst/>
                          <a:highlight>
                            <a:srgbClr val="1D1F21"/>
                          </a:highlight>
                          <a:latin typeface="Consolas" panose="020B0609020204030204" pitchFamily="49" charset="0"/>
                        </a:rPr>
                        <a:t>        loss = criterion(output, target)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a:solidFill>
                            <a:srgbClr val="707880"/>
                          </a:solidFill>
                          <a:effectLst/>
                          <a:highlight>
                            <a:srgbClr val="1D1F21"/>
                          </a:highlight>
                          <a:latin typeface="Consolas" panose="020B0609020204030204" pitchFamily="49" charset="0"/>
                        </a:rPr>
                        <a:t>#Backward pass and optimization</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err="1">
                          <a:solidFill>
                            <a:srgbClr val="C5C8C6"/>
                          </a:solidFill>
                          <a:effectLst/>
                          <a:highlight>
                            <a:srgbClr val="1D1F21"/>
                          </a:highlight>
                          <a:latin typeface="Consolas" panose="020B0609020204030204" pitchFamily="49" charset="0"/>
                        </a:rPr>
                        <a:t>loss.backward</a:t>
                      </a:r>
                      <a:r>
                        <a:rPr lang="en-US" sz="1600" b="0" i="0" u="none" strike="noStrike" dirty="0">
                          <a:solidFill>
                            <a:srgbClr val="C5C8C6"/>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err="1">
                          <a:solidFill>
                            <a:srgbClr val="C5C8C6"/>
                          </a:solidFill>
                          <a:effectLst/>
                          <a:highlight>
                            <a:srgbClr val="1D1F21"/>
                          </a:highlight>
                          <a:latin typeface="Consolas" panose="020B0609020204030204" pitchFamily="49" charset="0"/>
                        </a:rPr>
                        <a:t>optimizer.step</a:t>
                      </a:r>
                      <a:r>
                        <a:rPr lang="en-US" sz="1600" b="0" i="0" u="none" strike="noStrike" dirty="0">
                          <a:solidFill>
                            <a:srgbClr val="C5C8C6"/>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C5C8C6"/>
                          </a:solidFill>
                          <a:effectLst/>
                          <a:highlight>
                            <a:srgbClr val="1D1F21"/>
                          </a:highlight>
                          <a:latin typeface="Consolas" panose="020B0609020204030204" pitchFamily="49" charset="0"/>
                        </a:rPr>
                        <a:t>    print(</a:t>
                      </a:r>
                      <a:r>
                        <a:rPr lang="en-US" sz="1600" b="0" i="0" u="none" strike="noStrike" dirty="0">
                          <a:solidFill>
                            <a:srgbClr val="B5BD68"/>
                          </a:solidFill>
                          <a:effectLst/>
                          <a:highlight>
                            <a:srgbClr val="1D1F21"/>
                          </a:highlight>
                          <a:latin typeface="Consolas" panose="020B0609020204030204" pitchFamily="49" charset="0"/>
                        </a:rPr>
                        <a:t>"Epoch:"</a:t>
                      </a:r>
                      <a:r>
                        <a:rPr lang="en-US" sz="1600" b="0" i="0" u="none" strike="noStrike" dirty="0">
                          <a:solidFill>
                            <a:srgbClr val="C5C8C6"/>
                          </a:solidFill>
                          <a:effectLst/>
                          <a:highlight>
                            <a:srgbClr val="1D1F21"/>
                          </a:highlight>
                          <a:latin typeface="Consolas" panose="020B0609020204030204" pitchFamily="49" charset="0"/>
                        </a:rPr>
                        <a:t>, epoch+</a:t>
                      </a:r>
                      <a:r>
                        <a:rPr lang="en-US" sz="1600" b="0" i="0" u="none" strike="noStrike" dirty="0">
                          <a:solidFill>
                            <a:srgbClr val="CC6666"/>
                          </a:solidFill>
                          <a:effectLst/>
                          <a:highlight>
                            <a:srgbClr val="1D1F21"/>
                          </a:highlight>
                          <a:latin typeface="Consolas" panose="020B0609020204030204" pitchFamily="49" charset="0"/>
                        </a:rPr>
                        <a:t>1</a:t>
                      </a: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a:solidFill>
                            <a:srgbClr val="B5BD68"/>
                          </a:solidFill>
                          <a:effectLst/>
                          <a:highlight>
                            <a:srgbClr val="1D1F21"/>
                          </a:highlight>
                          <a:latin typeface="Consolas" panose="020B0609020204030204" pitchFamily="49" charset="0"/>
                        </a:rPr>
                        <a:t>"\</a:t>
                      </a:r>
                      <a:r>
                        <a:rPr lang="en-US" sz="1600" b="0" i="0" u="none" strike="noStrike" dirty="0" err="1">
                          <a:solidFill>
                            <a:srgbClr val="B5BD68"/>
                          </a:solidFill>
                          <a:effectLst/>
                          <a:highlight>
                            <a:srgbClr val="1D1F21"/>
                          </a:highlight>
                          <a:latin typeface="Consolas" panose="020B0609020204030204" pitchFamily="49" charset="0"/>
                        </a:rPr>
                        <a:t>tLoss</a:t>
                      </a:r>
                      <a:r>
                        <a:rPr lang="en-US" sz="1600" b="0" i="0" u="none" strike="noStrike" dirty="0">
                          <a:solidFill>
                            <a:srgbClr val="B5BD68"/>
                          </a:solidFill>
                          <a:effectLst/>
                          <a:highlight>
                            <a:srgbClr val="1D1F21"/>
                          </a:highlight>
                          <a:latin typeface="Consolas" panose="020B0609020204030204" pitchFamily="49" charset="0"/>
                        </a:rPr>
                        <a:t>:"</a:t>
                      </a: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err="1">
                          <a:solidFill>
                            <a:srgbClr val="C5C8C6"/>
                          </a:solidFill>
                          <a:effectLst/>
                          <a:highlight>
                            <a:srgbClr val="1D1F21"/>
                          </a:highlight>
                          <a:latin typeface="Consolas" panose="020B0609020204030204" pitchFamily="49" charset="0"/>
                        </a:rPr>
                        <a:t>loss.item</a:t>
                      </a:r>
                      <a:r>
                        <a:rPr lang="en-US" sz="1600" b="0" i="0" u="none" strike="noStrike" dirty="0">
                          <a:solidFill>
                            <a:srgbClr val="C5C8C6"/>
                          </a:solidFill>
                          <a:effectLst/>
                          <a:highlight>
                            <a:srgbClr val="1D1F21"/>
                          </a:highlight>
                          <a:latin typeface="Consolas" panose="020B0609020204030204" pitchFamily="49" charset="0"/>
                        </a:rPr>
                        <a:t>())</a:t>
                      </a:r>
                      <a:endParaRPr lang="en-US" sz="1600" dirty="0">
                        <a:effectLst/>
                        <a:highlight>
                          <a:srgbClr val="1D1F21"/>
                        </a:highlight>
                      </a:endParaRPr>
                    </a:p>
                  </a:txBody>
                  <a:tcPr marL="63500" marR="63500" marT="63500" marB="63500">
                    <a:lnL>
                      <a:noFill/>
                    </a:lnL>
                    <a:lnR>
                      <a:noFill/>
                    </a:lnR>
                    <a:lnT>
                      <a:noFill/>
                    </a:lnT>
                    <a:lnB>
                      <a:noFill/>
                    </a:lnB>
                    <a:solidFill>
                      <a:srgbClr val="1D1F21"/>
                    </a:solidFill>
                  </a:tcPr>
                </a:tc>
                <a:extLst>
                  <a:ext uri="{0D108BD9-81ED-4DB2-BD59-A6C34878D82A}">
                    <a16:rowId xmlns:a16="http://schemas.microsoft.com/office/drawing/2014/main" val="4294056773"/>
                  </a:ext>
                </a:extLst>
              </a:tr>
            </a:tbl>
          </a:graphicData>
        </a:graphic>
      </p:graphicFrame>
    </p:spTree>
    <p:extLst>
      <p:ext uri="{BB962C8B-B14F-4D97-AF65-F5344CB8AC3E}">
        <p14:creationId xmlns:p14="http://schemas.microsoft.com/office/powerpoint/2010/main" val="2952247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381251" y="632441"/>
            <a:ext cx="3968962" cy="435600"/>
          </a:xfrm>
        </p:spPr>
        <p:txBody>
          <a:bodyPr/>
          <a:lstStyle/>
          <a:p>
            <a:r>
              <a:rPr lang="el-GR" dirty="0"/>
              <a:t>Κατασκευή των ΑΝΝ</a:t>
            </a:r>
            <a:br>
              <a:rPr lang="el-GR" dirty="0"/>
            </a:br>
            <a:r>
              <a:rPr lang="el-GR" dirty="0"/>
              <a:t>Βήμα </a:t>
            </a:r>
            <a:r>
              <a:rPr lang="en-US" dirty="0"/>
              <a:t>5 </a:t>
            </a:r>
            <a:r>
              <a:rPr lang="el-GR" dirty="0"/>
              <a:t>Πρόβλεψη-Αποτελέσματα  (</a:t>
            </a:r>
            <a:r>
              <a:rPr lang="en-US" dirty="0" err="1"/>
              <a:t>Pytorch</a:t>
            </a:r>
            <a:r>
              <a:rPr lang="el-GR" dirty="0"/>
              <a:t>)</a:t>
            </a:r>
            <a:endParaRPr lang="en-US" dirty="0"/>
          </a:p>
        </p:txBody>
      </p:sp>
      <p:sp>
        <p:nvSpPr>
          <p:cNvPr id="5" name="Θέση αριθμού διαφάνειας 4"/>
          <p:cNvSpPr>
            <a:spLocks noGrp="1"/>
          </p:cNvSpPr>
          <p:nvPr>
            <p:ph type="sldNum" idx="12"/>
          </p:nvPr>
        </p:nvSpPr>
        <p:spPr/>
        <p:txBody>
          <a:bodyPr/>
          <a:lstStyle/>
          <a:p>
            <a:fld id="{00000000-1234-1234-1234-123412341234}" type="slidenum">
              <a:rPr lang="en" smtClean="0"/>
              <a:pPr/>
              <a:t>27</a:t>
            </a:fld>
            <a:endParaRPr lang="en"/>
          </a:p>
        </p:txBody>
      </p:sp>
      <p:graphicFrame>
        <p:nvGraphicFramePr>
          <p:cNvPr id="3" name="Πίνακας 2">
            <a:extLst>
              <a:ext uri="{FF2B5EF4-FFF2-40B4-BE49-F238E27FC236}">
                <a16:creationId xmlns:a16="http://schemas.microsoft.com/office/drawing/2014/main" id="{611B7E00-3FFD-49B6-B1D5-FAE8FE181899}"/>
              </a:ext>
            </a:extLst>
          </p:cNvPr>
          <p:cNvGraphicFramePr>
            <a:graphicFrameLocks noGrp="1"/>
          </p:cNvGraphicFramePr>
          <p:nvPr>
            <p:extLst>
              <p:ext uri="{D42A27DB-BD31-4B8C-83A1-F6EECF244321}">
                <p14:modId xmlns:p14="http://schemas.microsoft.com/office/powerpoint/2010/main" val="2557562760"/>
              </p:ext>
            </p:extLst>
          </p:nvPr>
        </p:nvGraphicFramePr>
        <p:xfrm>
          <a:off x="680171" y="1756874"/>
          <a:ext cx="7762875" cy="1833880"/>
        </p:xfrm>
        <a:graphic>
          <a:graphicData uri="http://schemas.openxmlformats.org/drawingml/2006/table">
            <a:tbl>
              <a:tblPr/>
              <a:tblGrid>
                <a:gridCol w="7762875">
                  <a:extLst>
                    <a:ext uri="{9D8B030D-6E8A-4147-A177-3AD203B41FA5}">
                      <a16:colId xmlns:a16="http://schemas.microsoft.com/office/drawing/2014/main" val="3777630789"/>
                    </a:ext>
                  </a:extLst>
                </a:gridCol>
              </a:tblGrid>
              <a:tr h="0">
                <a:tc>
                  <a:txBody>
                    <a:bodyPr/>
                    <a:lstStyle/>
                    <a:p>
                      <a:pPr rtl="0" fontAlgn="t">
                        <a:spcBef>
                          <a:spcPts val="0"/>
                        </a:spcBef>
                        <a:spcAft>
                          <a:spcPts val="0"/>
                        </a:spcAft>
                      </a:pPr>
                      <a:r>
                        <a:rPr lang="en-US" sz="1600" b="0" i="0" u="none" strike="noStrike" dirty="0">
                          <a:solidFill>
                            <a:srgbClr val="707880"/>
                          </a:solidFill>
                          <a:effectLst/>
                          <a:highlight>
                            <a:srgbClr val="1D1F21"/>
                          </a:highlight>
                          <a:latin typeface="Consolas" panose="020B0609020204030204" pitchFamily="49" charset="0"/>
                        </a:rPr>
                        <a:t># </a:t>
                      </a:r>
                      <a:r>
                        <a:rPr lang="el-GR" sz="1600" b="0" i="0" u="none" strike="noStrike" dirty="0">
                          <a:solidFill>
                            <a:srgbClr val="707880"/>
                          </a:solidFill>
                          <a:effectLst/>
                          <a:highlight>
                            <a:srgbClr val="1D1F21"/>
                          </a:highlight>
                          <a:latin typeface="Consolas" panose="020B0609020204030204" pitchFamily="49" charset="0"/>
                        </a:rPr>
                        <a:t>Υπολογισμός της προβλεπτικής ικανότητας του μοντέλου </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81A2BE"/>
                          </a:solidFill>
                          <a:effectLst/>
                          <a:highlight>
                            <a:srgbClr val="1D1F21"/>
                          </a:highlight>
                          <a:latin typeface="Consolas" panose="020B0609020204030204" pitchFamily="49" charset="0"/>
                        </a:rPr>
                        <a:t>with</a:t>
                      </a: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err="1">
                          <a:solidFill>
                            <a:srgbClr val="C5C8C6"/>
                          </a:solidFill>
                          <a:effectLst/>
                          <a:highlight>
                            <a:srgbClr val="1D1F21"/>
                          </a:highlight>
                          <a:latin typeface="Consolas" panose="020B0609020204030204" pitchFamily="49" charset="0"/>
                        </a:rPr>
                        <a:t>torch.no_grad</a:t>
                      </a:r>
                      <a:r>
                        <a:rPr lang="en-US" sz="1600" b="0" i="0" u="none" strike="noStrike" dirty="0">
                          <a:solidFill>
                            <a:srgbClr val="C5C8C6"/>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C5C8C6"/>
                          </a:solidFill>
                          <a:effectLst/>
                          <a:highlight>
                            <a:srgbClr val="1D1F21"/>
                          </a:highlight>
                          <a:latin typeface="Consolas" panose="020B0609020204030204" pitchFamily="49" charset="0"/>
                        </a:rPr>
                        <a:t>    output = network(</a:t>
                      </a:r>
                      <a:r>
                        <a:rPr lang="en-US" sz="1600" b="0" i="0" u="none" strike="noStrike" dirty="0" err="1">
                          <a:solidFill>
                            <a:srgbClr val="C5C8C6"/>
                          </a:solidFill>
                          <a:effectLst/>
                          <a:highlight>
                            <a:srgbClr val="1D1F21"/>
                          </a:highlight>
                          <a:latin typeface="Consolas" panose="020B0609020204030204" pitchFamily="49" charset="0"/>
                        </a:rPr>
                        <a:t>x_test</a:t>
                      </a:r>
                      <a:r>
                        <a:rPr lang="en-US" sz="1600" b="0" i="0" u="none" strike="noStrike" dirty="0">
                          <a:solidFill>
                            <a:srgbClr val="C5C8C6"/>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err="1">
                          <a:solidFill>
                            <a:srgbClr val="C5C8C6"/>
                          </a:solidFill>
                          <a:effectLst/>
                          <a:highlight>
                            <a:srgbClr val="1D1F21"/>
                          </a:highlight>
                          <a:latin typeface="Consolas" panose="020B0609020204030204" pitchFamily="49" charset="0"/>
                        </a:rPr>
                        <a:t>test_loss</a:t>
                      </a:r>
                      <a:r>
                        <a:rPr lang="en-US" sz="1600" b="0" i="0" u="none" strike="noStrike" dirty="0">
                          <a:solidFill>
                            <a:srgbClr val="C5C8C6"/>
                          </a:solidFill>
                          <a:effectLst/>
                          <a:highlight>
                            <a:srgbClr val="1D1F21"/>
                          </a:highlight>
                          <a:latin typeface="Consolas" panose="020B0609020204030204" pitchFamily="49" charset="0"/>
                        </a:rPr>
                        <a:t> = criterion(output, </a:t>
                      </a:r>
                      <a:r>
                        <a:rPr lang="en-US" sz="1600" b="0" i="0" u="none" strike="noStrike" dirty="0" err="1">
                          <a:solidFill>
                            <a:srgbClr val="C5C8C6"/>
                          </a:solidFill>
                          <a:effectLst/>
                          <a:highlight>
                            <a:srgbClr val="1D1F21"/>
                          </a:highlight>
                          <a:latin typeface="Consolas" panose="020B0609020204030204" pitchFamily="49" charset="0"/>
                        </a:rPr>
                        <a:t>y_test</a:t>
                      </a:r>
                      <a:r>
                        <a:rPr lang="en-US" sz="1600" b="0" i="0" u="none" strike="noStrike" dirty="0">
                          <a:solidFill>
                            <a:srgbClr val="C5C8C6"/>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err="1">
                          <a:solidFill>
                            <a:srgbClr val="C5C8C6"/>
                          </a:solidFill>
                          <a:effectLst/>
                          <a:highlight>
                            <a:srgbClr val="1D1F21"/>
                          </a:highlight>
                          <a:latin typeface="Consolas" panose="020B0609020204030204" pitchFamily="49" charset="0"/>
                        </a:rPr>
                        <a:t>test_accuracy</a:t>
                      </a:r>
                      <a:r>
                        <a:rPr lang="en-US" sz="1600" b="0" i="0" u="none" strike="noStrike" dirty="0">
                          <a:solidFill>
                            <a:srgbClr val="C5C8C6"/>
                          </a:solidFill>
                          <a:effectLst/>
                          <a:highlight>
                            <a:srgbClr val="1D1F21"/>
                          </a:highlight>
                          <a:latin typeface="Consolas" panose="020B0609020204030204" pitchFamily="49" charset="0"/>
                        </a:rPr>
                        <a:t> = (</a:t>
                      </a:r>
                      <a:r>
                        <a:rPr lang="en-US" sz="1600" b="0" i="0" u="none" strike="noStrike" dirty="0" err="1">
                          <a:solidFill>
                            <a:srgbClr val="C5C8C6"/>
                          </a:solidFill>
                          <a:effectLst/>
                          <a:highlight>
                            <a:srgbClr val="1D1F21"/>
                          </a:highlight>
                          <a:latin typeface="Consolas" panose="020B0609020204030204" pitchFamily="49" charset="0"/>
                        </a:rPr>
                        <a:t>output.round</a:t>
                      </a:r>
                      <a:r>
                        <a:rPr lang="en-US" sz="1600" b="0" i="0" u="none" strike="noStrike" dirty="0">
                          <a:solidFill>
                            <a:srgbClr val="C5C8C6"/>
                          </a:solidFill>
                          <a:effectLst/>
                          <a:highlight>
                            <a:srgbClr val="1D1F21"/>
                          </a:highlight>
                          <a:latin typeface="Consolas" panose="020B0609020204030204" pitchFamily="49" charset="0"/>
                        </a:rPr>
                        <a:t>() == </a:t>
                      </a:r>
                      <a:r>
                        <a:rPr lang="en-US" sz="1600" b="0" i="0" u="none" strike="noStrike" dirty="0" err="1">
                          <a:solidFill>
                            <a:srgbClr val="C5C8C6"/>
                          </a:solidFill>
                          <a:effectLst/>
                          <a:highlight>
                            <a:srgbClr val="1D1F21"/>
                          </a:highlight>
                          <a:latin typeface="Consolas" panose="020B0609020204030204" pitchFamily="49" charset="0"/>
                        </a:rPr>
                        <a:t>y_test</a:t>
                      </a:r>
                      <a:r>
                        <a:rPr lang="en-US" sz="1600" b="0" i="0" u="none" strike="noStrike" dirty="0">
                          <a:solidFill>
                            <a:srgbClr val="C5C8C6"/>
                          </a:solidFill>
                          <a:effectLst/>
                          <a:highlight>
                            <a:srgbClr val="1D1F21"/>
                          </a:highlight>
                          <a:latin typeface="Consolas" panose="020B0609020204030204" pitchFamily="49" charset="0"/>
                        </a:rPr>
                        <a:t>).float().mean()</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C5C8C6"/>
                          </a:solidFill>
                          <a:effectLst/>
                          <a:highlight>
                            <a:srgbClr val="1D1F21"/>
                          </a:highlight>
                          <a:latin typeface="Consolas" panose="020B0609020204030204" pitchFamily="49" charset="0"/>
                        </a:rPr>
                        <a:t>    print(</a:t>
                      </a:r>
                      <a:r>
                        <a:rPr lang="en-US" sz="1600" b="0" i="0" u="none" strike="noStrike" dirty="0">
                          <a:solidFill>
                            <a:srgbClr val="B5BD68"/>
                          </a:solidFill>
                          <a:effectLst/>
                          <a:highlight>
                            <a:srgbClr val="1D1F21"/>
                          </a:highlight>
                          <a:latin typeface="Consolas" panose="020B0609020204030204" pitchFamily="49" charset="0"/>
                        </a:rPr>
                        <a:t>"Test Loss:"</a:t>
                      </a: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err="1">
                          <a:solidFill>
                            <a:srgbClr val="C5C8C6"/>
                          </a:solidFill>
                          <a:effectLst/>
                          <a:highlight>
                            <a:srgbClr val="1D1F21"/>
                          </a:highlight>
                          <a:latin typeface="Consolas" panose="020B0609020204030204" pitchFamily="49" charset="0"/>
                        </a:rPr>
                        <a:t>test_loss.item</a:t>
                      </a: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a:solidFill>
                            <a:srgbClr val="B5BD68"/>
                          </a:solidFill>
                          <a:effectLst/>
                          <a:highlight>
                            <a:srgbClr val="1D1F21"/>
                          </a:highlight>
                          <a:latin typeface="Consolas" panose="020B0609020204030204" pitchFamily="49" charset="0"/>
                        </a:rPr>
                        <a:t>"\</a:t>
                      </a:r>
                      <a:r>
                        <a:rPr lang="en-US" sz="1600" b="0" i="0" u="none" strike="noStrike" dirty="0" err="1">
                          <a:solidFill>
                            <a:srgbClr val="B5BD68"/>
                          </a:solidFill>
                          <a:effectLst/>
                          <a:highlight>
                            <a:srgbClr val="1D1F21"/>
                          </a:highlight>
                          <a:latin typeface="Consolas" panose="020B0609020204030204" pitchFamily="49" charset="0"/>
                        </a:rPr>
                        <a:t>tTest</a:t>
                      </a:r>
                      <a:r>
                        <a:rPr lang="en-US" sz="1600" b="0" i="0" u="none" strike="noStrike" dirty="0">
                          <a:solidFill>
                            <a:srgbClr val="B5BD68"/>
                          </a:solidFill>
                          <a:effectLst/>
                          <a:highlight>
                            <a:srgbClr val="1D1F21"/>
                          </a:highlight>
                          <a:latin typeface="Consolas" panose="020B0609020204030204" pitchFamily="49" charset="0"/>
                        </a:rPr>
                        <a:t> Accuracy:"</a:t>
                      </a:r>
                      <a:r>
                        <a:rPr lang="en-US" sz="1600" b="0" i="0" u="none" strike="noStrike" dirty="0">
                          <a:solidFill>
                            <a:srgbClr val="C5C8C6"/>
                          </a:solidFill>
                          <a:effectLst/>
                          <a:highlight>
                            <a:srgbClr val="1D1F21"/>
                          </a:highlight>
                          <a:latin typeface="Consolas" panose="020B0609020204030204" pitchFamily="49" charset="0"/>
                        </a:rPr>
                        <a:t>,</a:t>
                      </a:r>
                      <a:br>
                        <a:rPr lang="en-US" sz="1600" b="0" i="0" u="none" strike="noStrike" dirty="0">
                          <a:solidFill>
                            <a:srgbClr val="C5C8C6"/>
                          </a:solidFill>
                          <a:effectLst/>
                          <a:highlight>
                            <a:srgbClr val="1D1F21"/>
                          </a:highlight>
                          <a:latin typeface="Consolas" panose="020B0609020204030204" pitchFamily="49" charset="0"/>
                        </a:rPr>
                      </a:br>
                      <a:r>
                        <a:rPr lang="en-US" sz="1600" b="0" i="0" u="none" strike="noStrike" dirty="0">
                          <a:solidFill>
                            <a:srgbClr val="C5C8C6"/>
                          </a:solidFill>
                          <a:effectLst/>
                          <a:highlight>
                            <a:srgbClr val="1D1F21"/>
                          </a:highlight>
                          <a:latin typeface="Consolas" panose="020B0609020204030204" pitchFamily="49" charset="0"/>
                        </a:rPr>
                        <a:t>        </a:t>
                      </a:r>
                      <a:r>
                        <a:rPr lang="en-US" sz="1600" b="0" i="0" u="none" strike="noStrike" dirty="0" err="1">
                          <a:solidFill>
                            <a:srgbClr val="C5C8C6"/>
                          </a:solidFill>
                          <a:effectLst/>
                          <a:highlight>
                            <a:srgbClr val="1D1F21"/>
                          </a:highlight>
                          <a:latin typeface="Consolas" panose="020B0609020204030204" pitchFamily="49" charset="0"/>
                        </a:rPr>
                        <a:t>test_accuracy.item</a:t>
                      </a:r>
                      <a:r>
                        <a:rPr lang="en-US" sz="1600" b="0" i="0" u="none" strike="noStrike" dirty="0">
                          <a:solidFill>
                            <a:srgbClr val="C5C8C6"/>
                          </a:solidFill>
                          <a:effectLst/>
                          <a:highlight>
                            <a:srgbClr val="1D1F21"/>
                          </a:highlight>
                          <a:latin typeface="Consolas" panose="020B0609020204030204" pitchFamily="49" charset="0"/>
                        </a:rPr>
                        <a:t>())</a:t>
                      </a:r>
                      <a:endParaRPr lang="en-US" sz="1600" dirty="0">
                        <a:effectLst/>
                        <a:highlight>
                          <a:srgbClr val="1D1F21"/>
                        </a:highlight>
                      </a:endParaRPr>
                    </a:p>
                  </a:txBody>
                  <a:tcPr marL="63500" marR="63500" marT="63500" marB="63500">
                    <a:lnL>
                      <a:noFill/>
                    </a:lnL>
                    <a:lnR>
                      <a:noFill/>
                    </a:lnR>
                    <a:lnT>
                      <a:noFill/>
                    </a:lnT>
                    <a:lnB>
                      <a:noFill/>
                    </a:lnB>
                    <a:solidFill>
                      <a:srgbClr val="1D1F21"/>
                    </a:solidFill>
                  </a:tcPr>
                </a:tc>
                <a:extLst>
                  <a:ext uri="{0D108BD9-81ED-4DB2-BD59-A6C34878D82A}">
                    <a16:rowId xmlns:a16="http://schemas.microsoft.com/office/drawing/2014/main" val="1907949790"/>
                  </a:ext>
                </a:extLst>
              </a:tr>
            </a:tbl>
          </a:graphicData>
        </a:graphic>
      </p:graphicFrame>
      <p:sp>
        <p:nvSpPr>
          <p:cNvPr id="4" name="Rectangle 1">
            <a:extLst>
              <a:ext uri="{FF2B5EF4-FFF2-40B4-BE49-F238E27FC236}">
                <a16:creationId xmlns:a16="http://schemas.microsoft.com/office/drawing/2014/main" id="{51A6CB79-8677-1DDA-5C23-BCCF619BACCF}"/>
              </a:ext>
            </a:extLst>
          </p:cNvPr>
          <p:cNvSpPr>
            <a:spLocks noChangeArrowheads="1"/>
          </p:cNvSpPr>
          <p:nvPr/>
        </p:nvSpPr>
        <p:spPr bwMode="auto">
          <a:xfrm>
            <a:off x="1381125" y="25225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Tree>
    <p:extLst>
      <p:ext uri="{BB962C8B-B14F-4D97-AF65-F5344CB8AC3E}">
        <p14:creationId xmlns:p14="http://schemas.microsoft.com/office/powerpoint/2010/main" val="100415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3" name="Τίτλος 2">
            <a:extLst>
              <a:ext uri="{FF2B5EF4-FFF2-40B4-BE49-F238E27FC236}">
                <a16:creationId xmlns:a16="http://schemas.microsoft.com/office/drawing/2014/main" id="{8BA6A245-9B41-88B2-E44D-81227D3D5887}"/>
              </a:ext>
            </a:extLst>
          </p:cNvPr>
          <p:cNvSpPr>
            <a:spLocks noGrp="1"/>
          </p:cNvSpPr>
          <p:nvPr>
            <p:ph type="title"/>
          </p:nvPr>
        </p:nvSpPr>
        <p:spPr/>
        <p:txBody>
          <a:bodyPr/>
          <a:lstStyle/>
          <a:p>
            <a:r>
              <a:rPr lang="el-GR" dirty="0"/>
              <a:t>Από πού εμπνεύστηκαν</a:t>
            </a:r>
          </a:p>
        </p:txBody>
      </p:sp>
      <p:sp>
        <p:nvSpPr>
          <p:cNvPr id="100" name="Google Shape;100;p14"/>
          <p:cNvSpPr txBox="1">
            <a:spLocks noGrp="1"/>
          </p:cNvSpPr>
          <p:nvPr>
            <p:ph type="body" idx="1"/>
          </p:nvPr>
        </p:nvSpPr>
        <p:spPr>
          <a:xfrm>
            <a:off x="323011" y="1428746"/>
            <a:ext cx="3425400" cy="3231000"/>
          </a:xfrm>
          <a:prstGeom prst="rect">
            <a:avLst/>
          </a:prstGeom>
          <a:solidFill>
            <a:schemeClr val="bg1"/>
          </a:solidFill>
        </p:spPr>
        <p:txBody>
          <a:bodyPr spcFirstLastPara="1" wrap="square" lIns="91425" tIns="91425" rIns="91425" bIns="91425" anchor="t" anchorCtr="0">
            <a:noAutofit/>
          </a:bodyPr>
          <a:lstStyle/>
          <a:p>
            <a:pPr marL="0" indent="0">
              <a:buNone/>
            </a:pPr>
            <a:endParaRPr dirty="0">
              <a:highlight>
                <a:srgbClr val="FFCD00"/>
              </a:highlight>
              <a:latin typeface="Cavolini" panose="03000502040302020204" pitchFamily="66" charset="0"/>
              <a:ea typeface="Lora"/>
              <a:cs typeface="Cavolini" panose="03000502040302020204" pitchFamily="66" charset="0"/>
              <a:sym typeface="Lora"/>
            </a:endParaRPr>
          </a:p>
        </p:txBody>
      </p:sp>
      <p:sp>
        <p:nvSpPr>
          <p:cNvPr id="4" name="Θέση κειμένου 3">
            <a:extLst>
              <a:ext uri="{FF2B5EF4-FFF2-40B4-BE49-F238E27FC236}">
                <a16:creationId xmlns:a16="http://schemas.microsoft.com/office/drawing/2014/main" id="{1E888C7D-9D00-12B9-D898-0702887C9E66}"/>
              </a:ext>
            </a:extLst>
          </p:cNvPr>
          <p:cNvSpPr>
            <a:spLocks noGrp="1"/>
          </p:cNvSpPr>
          <p:nvPr>
            <p:ph type="body" idx="2"/>
          </p:nvPr>
        </p:nvSpPr>
        <p:spPr>
          <a:xfrm>
            <a:off x="4738500" y="1442164"/>
            <a:ext cx="4353427" cy="3534020"/>
          </a:xfrm>
        </p:spPr>
        <p:txBody>
          <a:bodyPr/>
          <a:lstStyle/>
          <a:p>
            <a:r>
              <a:rPr lang="el-GR" sz="1800" dirty="0"/>
              <a:t>Τα ηλεκτρικά ερεθίσματα (πληροφορίες) που λαμβάνει ο νευρώνας από τις συνάψεις του επεξεργάζονται με κάποιο τρόπο στο κυτταρικό σώμα. 
Εάν το σήμα είναι αρκετά ισχυρό, ταξιδεύει μέσω των (</a:t>
            </a:r>
            <a:r>
              <a:rPr lang="en-US" sz="1800" dirty="0"/>
              <a:t>axons</a:t>
            </a:r>
            <a:r>
              <a:rPr lang="el-GR" sz="1800" dirty="0"/>
              <a:t>) στους ακροδέκτες του (</a:t>
            </a:r>
            <a:r>
              <a:rPr lang="en-US" sz="1800" dirty="0"/>
              <a:t>axon terminals</a:t>
            </a:r>
            <a:r>
              <a:rPr lang="el-GR" sz="1800" dirty="0"/>
              <a:t>) στους επόμενους </a:t>
            </a:r>
            <a:r>
              <a:rPr lang="el-GR" sz="1800" dirty="0" err="1"/>
              <a:t>δενδρίτες</a:t>
            </a:r>
            <a:r>
              <a:rPr lang="el-GR" sz="1800" dirty="0"/>
              <a:t> νευρώνων. Λειτουργεί σαν διακόπτης.</a:t>
            </a:r>
          </a:p>
        </p:txBody>
      </p:sp>
      <p:sp>
        <p:nvSpPr>
          <p:cNvPr id="105" name="Google Shape;105;p14"/>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pPr/>
              <a:t>3</a:t>
            </a:fld>
            <a:endParaRPr/>
          </a:p>
        </p:txBody>
      </p:sp>
      <p:cxnSp>
        <p:nvCxnSpPr>
          <p:cNvPr id="104" name="Google Shape;104;p14"/>
          <p:cNvCxnSpPr/>
          <p:nvPr/>
        </p:nvCxnSpPr>
        <p:spPr>
          <a:xfrm>
            <a:off x="4738401"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2" name="Rectangle 1">
            <a:extLst>
              <a:ext uri="{FF2B5EF4-FFF2-40B4-BE49-F238E27FC236}">
                <a16:creationId xmlns:a16="http://schemas.microsoft.com/office/drawing/2014/main" id="{4C6F3ABC-B098-2C4A-8EE4-4A969DDAC1CD}"/>
              </a:ext>
            </a:extLst>
          </p:cNvPr>
          <p:cNvSpPr/>
          <p:nvPr/>
        </p:nvSpPr>
        <p:spPr>
          <a:xfrm>
            <a:off x="396815" y="2031120"/>
            <a:ext cx="5094967" cy="523220"/>
          </a:xfrm>
          <a:prstGeom prst="rect">
            <a:avLst/>
          </a:prstGeom>
        </p:spPr>
        <p:txBody>
          <a:bodyPr wrap="square">
            <a:spAutoFit/>
          </a:bodyPr>
          <a:lstStyle/>
          <a:p>
            <a:pPr>
              <a:buClr>
                <a:schemeClr val="dk1"/>
              </a:buClr>
              <a:buSzPts val="1100"/>
            </a:pPr>
            <a:endParaRPr lang="en-US" dirty="0">
              <a:latin typeface="Cavolini" panose="03000502040302020204" pitchFamily="66" charset="0"/>
              <a:cs typeface="Cavolini" panose="03000502040302020204" pitchFamily="66" charset="0"/>
            </a:endParaRPr>
          </a:p>
          <a:p>
            <a:pPr marL="0" indent="0">
              <a:buClr>
                <a:schemeClr val="dk1"/>
              </a:buClr>
              <a:buSzPts val="1100"/>
              <a:buNone/>
            </a:pPr>
            <a:endParaRPr lang="el-GR" dirty="0">
              <a:latin typeface="Cavolini" panose="03000502040302020204" pitchFamily="66" charset="0"/>
              <a:cs typeface="Cavolini" panose="03000502040302020204" pitchFamily="66" charset="0"/>
            </a:endParaRPr>
          </a:p>
        </p:txBody>
      </p:sp>
      <p:pic>
        <p:nvPicPr>
          <p:cNvPr id="9" name="Picture 8">
            <a:extLst>
              <a:ext uri="{FF2B5EF4-FFF2-40B4-BE49-F238E27FC236}">
                <a16:creationId xmlns:a16="http://schemas.microsoft.com/office/drawing/2014/main" id="{76EDE960-B65C-064A-AB41-E9E1F120112C}"/>
              </a:ext>
            </a:extLst>
          </p:cNvPr>
          <p:cNvPicPr/>
          <p:nvPr/>
        </p:nvPicPr>
        <p:blipFill>
          <a:blip r:embed="rId3"/>
          <a:srcRect/>
          <a:stretch/>
        </p:blipFill>
        <p:spPr>
          <a:xfrm>
            <a:off x="6999953" y="60861"/>
            <a:ext cx="2143948" cy="1367885"/>
          </a:xfrm>
          <a:prstGeom prst="rect">
            <a:avLst/>
          </a:prstGeom>
        </p:spPr>
      </p:pic>
      <p:pic>
        <p:nvPicPr>
          <p:cNvPr id="5" name="Εικόνα 4" descr="Εικόνα που περιέχει κείμενο, διάγραμμα&#10;&#10;Περιγραφή που δημιουργήθηκε αυτόματα">
            <a:extLst>
              <a:ext uri="{FF2B5EF4-FFF2-40B4-BE49-F238E27FC236}">
                <a16:creationId xmlns:a16="http://schemas.microsoft.com/office/drawing/2014/main" id="{81F74615-4721-8786-D2D0-11B89A868DAB}"/>
              </a:ext>
            </a:extLst>
          </p:cNvPr>
          <p:cNvPicPr>
            <a:picLocks noChangeAspect="1"/>
          </p:cNvPicPr>
          <p:nvPr/>
        </p:nvPicPr>
        <p:blipFill>
          <a:blip r:embed="rId4"/>
          <a:stretch>
            <a:fillRect/>
          </a:stretch>
        </p:blipFill>
        <p:spPr>
          <a:xfrm>
            <a:off x="129970" y="1424529"/>
            <a:ext cx="4690385" cy="3517788"/>
          </a:xfrm>
          <a:prstGeom prst="rect">
            <a:avLst/>
          </a:prstGeom>
        </p:spPr>
      </p:pic>
    </p:spTree>
    <p:extLst>
      <p:ext uri="{BB962C8B-B14F-4D97-AF65-F5344CB8AC3E}">
        <p14:creationId xmlns:p14="http://schemas.microsoft.com/office/powerpoint/2010/main" val="12898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subTitle" idx="4294967295"/>
          </p:nvPr>
        </p:nvSpPr>
        <p:spPr>
          <a:xfrm>
            <a:off x="396815" y="666172"/>
            <a:ext cx="4216044" cy="428722"/>
          </a:xfrm>
          <a:prstGeom prst="rect">
            <a:avLst/>
          </a:prstGeom>
          <a:solidFill>
            <a:schemeClr val="bg1"/>
          </a:solidFill>
        </p:spPr>
        <p:txBody>
          <a:bodyPr spcFirstLastPara="1" wrap="square" lIns="91425" tIns="91425" rIns="91425" bIns="91425" anchor="t" anchorCtr="0">
            <a:noAutofit/>
          </a:bodyPr>
          <a:lstStyle/>
          <a:p>
            <a:pPr marL="0" indent="0">
              <a:buNone/>
            </a:pPr>
            <a:r>
              <a:rPr lang="el-GR" dirty="0">
                <a:highlight>
                  <a:srgbClr val="FFCD00"/>
                </a:highlight>
                <a:latin typeface="Cavolini" panose="03000502040302020204" pitchFamily="66" charset="0"/>
                <a:ea typeface="Lora"/>
                <a:cs typeface="Cavolini" panose="03000502040302020204" pitchFamily="66" charset="0"/>
                <a:sym typeface="Lora"/>
              </a:rPr>
              <a:t>Λειτουργία των ΑΝΝ</a:t>
            </a:r>
          </a:p>
          <a:p>
            <a:pPr marL="0" indent="0">
              <a:buNone/>
            </a:pPr>
            <a:r>
              <a:rPr lang="en-US" dirty="0">
                <a:highlight>
                  <a:srgbClr val="FFCD00"/>
                </a:highlight>
                <a:latin typeface="Cavolini" panose="03000502040302020204" pitchFamily="66" charset="0"/>
                <a:ea typeface="Lora"/>
                <a:cs typeface="Cavolini" panose="03000502040302020204" pitchFamily="66" charset="0"/>
                <a:sym typeface="Lora"/>
              </a:rPr>
              <a:t>The perceptron</a:t>
            </a:r>
          </a:p>
          <a:p>
            <a:pPr marL="0" indent="0">
              <a:buNone/>
            </a:pPr>
            <a:endParaRPr lang="el-GR" dirty="0">
              <a:highlight>
                <a:srgbClr val="FFCD00"/>
              </a:highlight>
              <a:latin typeface="Cavolini" panose="03000502040302020204" pitchFamily="66" charset="0"/>
              <a:ea typeface="Lora"/>
              <a:cs typeface="Cavolini" panose="03000502040302020204" pitchFamily="66" charset="0"/>
              <a:sym typeface="Lora"/>
            </a:endParaRPr>
          </a:p>
        </p:txBody>
      </p:sp>
      <p:cxnSp>
        <p:nvCxnSpPr>
          <p:cNvPr id="104" name="Google Shape;104;p14"/>
          <p:cNvCxnSpPr/>
          <p:nvPr/>
        </p:nvCxnSpPr>
        <p:spPr>
          <a:xfrm>
            <a:off x="4738401"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4</a:t>
            </a:fld>
            <a:endParaRPr/>
          </a:p>
        </p:txBody>
      </p:sp>
      <p:sp>
        <p:nvSpPr>
          <p:cNvPr id="2" name="Rectangle 1">
            <a:extLst>
              <a:ext uri="{FF2B5EF4-FFF2-40B4-BE49-F238E27FC236}">
                <a16:creationId xmlns:a16="http://schemas.microsoft.com/office/drawing/2014/main" id="{4C6F3ABC-B098-2C4A-8EE4-4A969DDAC1CD}"/>
              </a:ext>
            </a:extLst>
          </p:cNvPr>
          <p:cNvSpPr/>
          <p:nvPr/>
        </p:nvSpPr>
        <p:spPr>
          <a:xfrm>
            <a:off x="4261060" y="2192437"/>
            <a:ext cx="5094967" cy="523220"/>
          </a:xfrm>
          <a:prstGeom prst="rect">
            <a:avLst/>
          </a:prstGeom>
        </p:spPr>
        <p:txBody>
          <a:bodyPr wrap="square">
            <a:spAutoFit/>
          </a:bodyPr>
          <a:lstStyle/>
          <a:p>
            <a:pPr>
              <a:buClr>
                <a:schemeClr val="dk1"/>
              </a:buClr>
              <a:buSzPts val="1100"/>
            </a:pPr>
            <a:endParaRPr lang="en-US" dirty="0">
              <a:latin typeface="Cavolini" panose="03000502040302020204" pitchFamily="66" charset="0"/>
              <a:cs typeface="Cavolini" panose="03000502040302020204" pitchFamily="66" charset="0"/>
            </a:endParaRPr>
          </a:p>
          <a:p>
            <a:pPr marL="0" indent="0">
              <a:buClr>
                <a:schemeClr val="dk1"/>
              </a:buClr>
              <a:buSzPts val="1100"/>
              <a:buNone/>
            </a:pPr>
            <a:endParaRPr lang="el-GR" dirty="0">
              <a:latin typeface="Cavolini" panose="03000502040302020204" pitchFamily="66" charset="0"/>
              <a:cs typeface="Cavolini" panose="03000502040302020204" pitchFamily="66" charset="0"/>
            </a:endParaRPr>
          </a:p>
        </p:txBody>
      </p:sp>
      <p:pic>
        <p:nvPicPr>
          <p:cNvPr id="9" name="Picture 8">
            <a:extLst>
              <a:ext uri="{FF2B5EF4-FFF2-40B4-BE49-F238E27FC236}">
                <a16:creationId xmlns:a16="http://schemas.microsoft.com/office/drawing/2014/main" id="{76EDE960-B65C-064A-AB41-E9E1F120112C}"/>
              </a:ext>
            </a:extLst>
          </p:cNvPr>
          <p:cNvPicPr/>
          <p:nvPr/>
        </p:nvPicPr>
        <p:blipFill>
          <a:blip r:embed="rId3"/>
          <a:srcRect/>
          <a:stretch/>
        </p:blipFill>
        <p:spPr>
          <a:xfrm>
            <a:off x="6999953" y="60861"/>
            <a:ext cx="2143948" cy="1367885"/>
          </a:xfrm>
          <a:prstGeom prst="rect">
            <a:avLst/>
          </a:prstGeom>
        </p:spPr>
      </p:pic>
      <p:sp>
        <p:nvSpPr>
          <p:cNvPr id="11" name="Θέση κειμένου 3">
            <a:extLst>
              <a:ext uri="{FF2B5EF4-FFF2-40B4-BE49-F238E27FC236}">
                <a16:creationId xmlns:a16="http://schemas.microsoft.com/office/drawing/2014/main" id="{861C963F-F808-A045-8F11-8DCE72BC8435}"/>
              </a:ext>
            </a:extLst>
          </p:cNvPr>
          <p:cNvSpPr txBox="1">
            <a:spLocks/>
          </p:cNvSpPr>
          <p:nvPr/>
        </p:nvSpPr>
        <p:spPr>
          <a:xfrm>
            <a:off x="5095843" y="1692721"/>
            <a:ext cx="3425400" cy="32310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Cavolini" panose="03000502040302020204" pitchFamily="66" charset="0"/>
                <a:ea typeface="Cavolini" panose="03000502040302020204" pitchFamily="66" charset="0"/>
                <a:cs typeface="Cavolini" panose="03000502040302020204" pitchFamily="66" charset="0"/>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l-GR" sz="1600" dirty="0"/>
              <a:t>Λειτουργεί αρχικά λαμβάνοντας ένα σύνολο αρχικών τιμών και υπολογίζοντας ένα σταθμισμένο άθροισμα, προσθέτοντας επιπλέον ένα όρο προκατάληψης</a:t>
            </a:r>
            <a:r>
              <a:rPr lang="en-US" sz="1600" dirty="0"/>
              <a:t> w0</a:t>
            </a:r>
            <a:r>
              <a:rPr lang="el-GR" sz="1600" dirty="0"/>
              <a:t> (</a:t>
            </a:r>
            <a:r>
              <a:rPr lang="en-US" sz="1600" dirty="0"/>
              <a:t>bias</a:t>
            </a:r>
            <a:r>
              <a:rPr lang="el-GR" sz="1600" dirty="0"/>
              <a:t>)</a:t>
            </a:r>
            <a:r>
              <a:rPr lang="en-US" sz="1600" dirty="0"/>
              <a:t>.</a:t>
            </a:r>
            <a:endParaRPr lang="el-GR" sz="1600" dirty="0"/>
          </a:p>
          <a:p>
            <a:pPr marL="285750" indent="-285750">
              <a:buFont typeface="Arial" panose="020B0604020202020204" pitchFamily="34" charset="0"/>
              <a:buChar char="•"/>
            </a:pPr>
            <a:r>
              <a:rPr lang="el-GR" sz="1600" dirty="0"/>
              <a:t>Εφαρμόζει στη συνέχεια μια </a:t>
            </a:r>
            <a:r>
              <a:rPr lang="en-US" sz="1600" dirty="0"/>
              <a:t>activation function </a:t>
            </a:r>
            <a:r>
              <a:rPr lang="el-GR" sz="1600" dirty="0"/>
              <a:t>στο άθροισμα αυτό για να προκύψει το αποτέλεσμα της εξόδου.</a:t>
            </a:r>
          </a:p>
          <a:p>
            <a:endParaRPr lang="el-GR" dirty="0"/>
          </a:p>
        </p:txBody>
      </p:sp>
      <p:pic>
        <p:nvPicPr>
          <p:cNvPr id="7" name="Εικόνα 6">
            <a:extLst>
              <a:ext uri="{FF2B5EF4-FFF2-40B4-BE49-F238E27FC236}">
                <a16:creationId xmlns:a16="http://schemas.microsoft.com/office/drawing/2014/main" id="{740C844E-BA55-32FD-A343-437E63E83C24}"/>
              </a:ext>
            </a:extLst>
          </p:cNvPr>
          <p:cNvPicPr>
            <a:picLocks noChangeAspect="1"/>
          </p:cNvPicPr>
          <p:nvPr/>
        </p:nvPicPr>
        <p:blipFill>
          <a:blip r:embed="rId4"/>
          <a:stretch>
            <a:fillRect/>
          </a:stretch>
        </p:blipFill>
        <p:spPr>
          <a:xfrm>
            <a:off x="97815" y="2030716"/>
            <a:ext cx="5110020" cy="2555010"/>
          </a:xfrm>
          <a:prstGeom prst="rect">
            <a:avLst/>
          </a:prstGeom>
        </p:spPr>
      </p:pic>
    </p:spTree>
    <p:extLst>
      <p:ext uri="{BB962C8B-B14F-4D97-AF65-F5344CB8AC3E}">
        <p14:creationId xmlns:p14="http://schemas.microsoft.com/office/powerpoint/2010/main" val="258356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9CF0DC4-C9E9-948E-A440-69EF46C6C173}"/>
              </a:ext>
            </a:extLst>
          </p:cNvPr>
          <p:cNvSpPr>
            <a:spLocks noGrp="1"/>
          </p:cNvSpPr>
          <p:nvPr>
            <p:ph type="title"/>
          </p:nvPr>
        </p:nvSpPr>
        <p:spPr/>
        <p:txBody>
          <a:bodyPr/>
          <a:lstStyle/>
          <a:p>
            <a:pPr marL="0" indent="0"/>
            <a:r>
              <a:rPr lang="el-GR" dirty="0">
                <a:highlight>
                  <a:srgbClr val="FFCD00"/>
                </a:highlight>
                <a:latin typeface="Cavolini" panose="03000502040302020204" pitchFamily="66" charset="0"/>
                <a:ea typeface="Lora"/>
                <a:cs typeface="Cavolini" panose="03000502040302020204" pitchFamily="66" charset="0"/>
                <a:sym typeface="Lora"/>
              </a:rPr>
              <a:t>Λειτουργία των ΑΝΝ</a:t>
            </a:r>
            <a:br>
              <a:rPr lang="en-US" dirty="0">
                <a:highlight>
                  <a:srgbClr val="FFCD00"/>
                </a:highlight>
                <a:latin typeface="Cavolini" panose="03000502040302020204" pitchFamily="66" charset="0"/>
                <a:ea typeface="Lora"/>
                <a:cs typeface="Cavolini" panose="03000502040302020204" pitchFamily="66" charset="0"/>
                <a:sym typeface="Lora"/>
              </a:rPr>
            </a:br>
            <a:r>
              <a:rPr lang="en-US" dirty="0" err="1">
                <a:highlight>
                  <a:srgbClr val="FFCD00"/>
                </a:highlight>
                <a:latin typeface="Cavolini" panose="03000502040302020204" pitchFamily="66" charset="0"/>
                <a:ea typeface="Lora"/>
                <a:cs typeface="Cavolini" panose="03000502040302020204" pitchFamily="66" charset="0"/>
                <a:sym typeface="Lora"/>
              </a:rPr>
              <a:t>Backprobagation</a:t>
            </a:r>
            <a:br>
              <a:rPr lang="el-GR" dirty="0">
                <a:highlight>
                  <a:srgbClr val="FFCD00"/>
                </a:highlight>
                <a:latin typeface="Cavolini" panose="03000502040302020204" pitchFamily="66" charset="0"/>
                <a:ea typeface="Lora"/>
                <a:cs typeface="Cavolini" panose="03000502040302020204" pitchFamily="66" charset="0"/>
                <a:sym typeface="Lora"/>
              </a:rPr>
            </a:br>
            <a:endParaRPr lang="el-GR" dirty="0"/>
          </a:p>
        </p:txBody>
      </p:sp>
      <p:sp>
        <p:nvSpPr>
          <p:cNvPr id="3" name="Θέση κειμένου 2">
            <a:extLst>
              <a:ext uri="{FF2B5EF4-FFF2-40B4-BE49-F238E27FC236}">
                <a16:creationId xmlns:a16="http://schemas.microsoft.com/office/drawing/2014/main" id="{CFA7784F-4703-8349-8281-FD2B2A4EE795}"/>
              </a:ext>
            </a:extLst>
          </p:cNvPr>
          <p:cNvSpPr>
            <a:spLocks noGrp="1"/>
          </p:cNvSpPr>
          <p:nvPr>
            <p:ph type="body" idx="1"/>
          </p:nvPr>
        </p:nvSpPr>
        <p:spPr>
          <a:xfrm>
            <a:off x="228600" y="1462836"/>
            <a:ext cx="8689622" cy="3231000"/>
          </a:xfrm>
        </p:spPr>
        <p:txBody>
          <a:bodyPr/>
          <a:lstStyle/>
          <a:p>
            <a:r>
              <a:rPr lang="el-GR" sz="1600" dirty="0"/>
              <a:t>Ο αλγόριθμος σε  δύο περάσματα από το δίκτυο (</a:t>
            </a:r>
            <a:r>
              <a:rPr lang="en-US" sz="1600" dirty="0"/>
              <a:t>forward</a:t>
            </a:r>
            <a:r>
              <a:rPr lang="el-GR" sz="1600" dirty="0"/>
              <a:t>, </a:t>
            </a:r>
            <a:r>
              <a:rPr lang="en-US" sz="1600" dirty="0"/>
              <a:t>backward</a:t>
            </a:r>
            <a:r>
              <a:rPr lang="el-GR" sz="1600" dirty="0"/>
              <a:t>), υπολογίζει τις κλίσεις</a:t>
            </a:r>
            <a:r>
              <a:rPr lang="en-US" sz="1600" dirty="0"/>
              <a:t> (gradients)</a:t>
            </a:r>
            <a:r>
              <a:rPr lang="el-GR" sz="1600" dirty="0"/>
              <a:t> του σφάλματος του </a:t>
            </a:r>
            <a:r>
              <a:rPr lang="el-GR" sz="1600" dirty="0" err="1"/>
              <a:t>νευρωνικού</a:t>
            </a:r>
            <a:r>
              <a:rPr lang="el-GR" sz="1600" dirty="0"/>
              <a:t> δικτύου σε σχέση με κάθε μεμονωμένη παράμετρο</a:t>
            </a:r>
            <a:r>
              <a:rPr lang="en-US" sz="1600" dirty="0"/>
              <a:t> </a:t>
            </a:r>
            <a:r>
              <a:rPr lang="el-GR" sz="1600" dirty="0"/>
              <a:t>του μοντέλου.</a:t>
            </a:r>
          </a:p>
          <a:p>
            <a:r>
              <a:rPr lang="el-GR" sz="1600" dirty="0"/>
              <a:t>Ανακαλύπτει πώς σε κάθε σύνδεση Το βάρος (</a:t>
            </a:r>
            <a:r>
              <a:rPr lang="en-US" sz="1600" dirty="0"/>
              <a:t>weight</a:t>
            </a:r>
            <a:r>
              <a:rPr lang="el-GR" sz="1600" dirty="0"/>
              <a:t>)</a:t>
            </a:r>
            <a:r>
              <a:rPr lang="en-US" sz="1600" dirty="0"/>
              <a:t> </a:t>
            </a:r>
            <a:r>
              <a:rPr lang="en-US" sz="1600" dirty="0" err="1"/>
              <a:t>wi</a:t>
            </a:r>
            <a:r>
              <a:rPr lang="en-US" sz="1600" dirty="0"/>
              <a:t> </a:t>
            </a:r>
            <a:r>
              <a:rPr lang="el-GR" sz="1600" dirty="0"/>
              <a:t>και η προκατάληψη </a:t>
            </a:r>
            <a:r>
              <a:rPr lang="en-US" sz="1600" dirty="0"/>
              <a:t>w0  </a:t>
            </a:r>
            <a:r>
              <a:rPr lang="el-GR" sz="1600" dirty="0"/>
              <a:t>(</a:t>
            </a:r>
            <a:r>
              <a:rPr lang="en-US" sz="1600" dirty="0"/>
              <a:t>bias</a:t>
            </a:r>
            <a:r>
              <a:rPr lang="el-GR" sz="1600" dirty="0"/>
              <a:t>)</a:t>
            </a:r>
            <a:r>
              <a:rPr lang="en-US" sz="1600" dirty="0"/>
              <a:t> </a:t>
            </a:r>
            <a:r>
              <a:rPr lang="el-GR" sz="1600" dirty="0"/>
              <a:t>θα πρέπει να τροποποιηθούν προκειμένου να μειωθούν τα</a:t>
            </a:r>
            <a:r>
              <a:rPr lang="en-US" sz="1600" dirty="0"/>
              <a:t> </a:t>
            </a:r>
            <a:r>
              <a:rPr lang="el-GR" sz="1600" dirty="0"/>
              <a:t>λάθη (</a:t>
            </a:r>
            <a:r>
              <a:rPr lang="en-US" sz="1600" dirty="0"/>
              <a:t>errors</a:t>
            </a:r>
            <a:r>
              <a:rPr lang="el-GR" sz="1600" dirty="0"/>
              <a:t>)</a:t>
            </a:r>
            <a:r>
              <a:rPr lang="en-US" sz="1600" dirty="0"/>
              <a:t> </a:t>
            </a:r>
            <a:r>
              <a:rPr lang="el-GR" sz="1600" dirty="0"/>
              <a:t>των </a:t>
            </a:r>
            <a:r>
              <a:rPr lang="el-GR" sz="1600" dirty="0" err="1"/>
              <a:t>νευρωνικών</a:t>
            </a:r>
            <a:r>
              <a:rPr lang="el-GR" sz="1600" dirty="0"/>
              <a:t> δικτύων. Αυτές οι κλίσεις μπορούν στη συνέχεια να χρησιμοποιηθούν για την εκτέλεση ενός βήματος καθόδου κλίσης. 
Επαναλαμβάνοντας αυτήν τη διαδικασία αυτόματου υπολογισμού των κλίσεων και λήψης του βήματος καθόδου (</a:t>
            </a:r>
            <a:r>
              <a:rPr lang="en-US" sz="1600" dirty="0"/>
              <a:t>gradient descent step</a:t>
            </a:r>
            <a:r>
              <a:rPr lang="el-GR" sz="1600" dirty="0"/>
              <a:t>), το σφάλμα του </a:t>
            </a:r>
            <a:r>
              <a:rPr lang="el-GR" sz="1600" dirty="0" err="1"/>
              <a:t>νευρωνικού</a:t>
            </a:r>
            <a:r>
              <a:rPr lang="el-GR" sz="1600" dirty="0"/>
              <a:t> δικτύου θα μειωθεί σταδιακά μέχρι να φτάσει τελικά σε ένα ελάχιστο. Το σύνολο αυτής της διαδικασίας ονομάζεται </a:t>
            </a:r>
            <a:r>
              <a:rPr lang="el-GR" sz="1600" dirty="0" err="1"/>
              <a:t>backpropagation</a:t>
            </a:r>
            <a:r>
              <a:rPr lang="el-GR" sz="1600" dirty="0"/>
              <a:t> (ή </a:t>
            </a:r>
            <a:r>
              <a:rPr lang="el-GR" sz="1600" dirty="0" err="1"/>
              <a:t>backprop</a:t>
            </a:r>
            <a:r>
              <a:rPr lang="el-GR" sz="1600" dirty="0"/>
              <a:t> για συντομία).</a:t>
            </a:r>
          </a:p>
        </p:txBody>
      </p:sp>
    </p:spTree>
    <p:extLst>
      <p:ext uri="{BB962C8B-B14F-4D97-AF65-F5344CB8AC3E}">
        <p14:creationId xmlns:p14="http://schemas.microsoft.com/office/powerpoint/2010/main" val="292522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subTitle" idx="4294967295"/>
          </p:nvPr>
        </p:nvSpPr>
        <p:spPr>
          <a:xfrm>
            <a:off x="656491" y="130112"/>
            <a:ext cx="4216044" cy="1020978"/>
          </a:xfrm>
          <a:prstGeom prst="rect">
            <a:avLst/>
          </a:prstGeom>
          <a:solidFill>
            <a:schemeClr val="bg1"/>
          </a:solidFill>
        </p:spPr>
        <p:txBody>
          <a:bodyPr spcFirstLastPara="1" wrap="square" lIns="91425" tIns="91425" rIns="91425" bIns="91425" anchor="t" anchorCtr="0">
            <a:noAutofit/>
          </a:bodyPr>
          <a:lstStyle/>
          <a:p>
            <a:pPr marL="0" indent="0">
              <a:buNone/>
            </a:pPr>
            <a:r>
              <a:rPr lang="el-GR" dirty="0">
                <a:highlight>
                  <a:srgbClr val="FFCD00"/>
                </a:highlight>
                <a:latin typeface="Cavolini" panose="03000502040302020204" pitchFamily="66" charset="0"/>
                <a:ea typeface="Lora"/>
                <a:cs typeface="Cavolini" panose="03000502040302020204" pitchFamily="66" charset="0"/>
                <a:sym typeface="Lora"/>
              </a:rPr>
              <a:t>Σχηματική αναπαράσταση </a:t>
            </a:r>
            <a:r>
              <a:rPr lang="en-US" dirty="0">
                <a:highlight>
                  <a:srgbClr val="FFCD00"/>
                </a:highlight>
                <a:latin typeface="Cavolini" panose="03000502040302020204" pitchFamily="66" charset="0"/>
                <a:ea typeface="Lora"/>
                <a:cs typeface="Cavolini" panose="03000502040302020204" pitchFamily="66" charset="0"/>
                <a:sym typeface="Lora"/>
              </a:rPr>
              <a:t>DNN (binary classification)</a:t>
            </a:r>
          </a:p>
          <a:p>
            <a:pPr marL="0" indent="0">
              <a:buNone/>
            </a:pPr>
            <a:endParaRPr lang="en-US" dirty="0">
              <a:highlight>
                <a:srgbClr val="FFCD00"/>
              </a:highlight>
              <a:latin typeface="Cavolini" panose="03000502040302020204" pitchFamily="66" charset="0"/>
              <a:ea typeface="Lora"/>
              <a:cs typeface="Cavolini" panose="03000502040302020204" pitchFamily="66" charset="0"/>
              <a:sym typeface="Lora"/>
            </a:endParaRPr>
          </a:p>
          <a:p>
            <a:pPr marL="0" indent="0">
              <a:buNone/>
            </a:pPr>
            <a:endParaRPr lang="el-GR" dirty="0">
              <a:highlight>
                <a:srgbClr val="FFCD00"/>
              </a:highlight>
              <a:latin typeface="Cavolini" panose="03000502040302020204" pitchFamily="66" charset="0"/>
              <a:ea typeface="Lora"/>
              <a:cs typeface="Cavolini" panose="03000502040302020204" pitchFamily="66" charset="0"/>
              <a:sym typeface="Lora"/>
            </a:endParaRPr>
          </a:p>
          <a:p>
            <a:pPr marL="0" indent="0">
              <a:buNone/>
            </a:pPr>
            <a:endParaRPr dirty="0">
              <a:highlight>
                <a:srgbClr val="FFCD00"/>
              </a:highlight>
              <a:latin typeface="Cavolini" panose="03000502040302020204" pitchFamily="66" charset="0"/>
              <a:ea typeface="Lora"/>
              <a:cs typeface="Cavolini" panose="03000502040302020204" pitchFamily="66" charset="0"/>
              <a:sym typeface="Lora"/>
            </a:endParaRPr>
          </a:p>
        </p:txBody>
      </p:sp>
      <p:cxnSp>
        <p:nvCxnSpPr>
          <p:cNvPr id="104" name="Google Shape;104;p14"/>
          <p:cNvCxnSpPr/>
          <p:nvPr/>
        </p:nvCxnSpPr>
        <p:spPr>
          <a:xfrm>
            <a:off x="4738401" y="1428750"/>
            <a:ext cx="4405500" cy="0"/>
          </a:xfrm>
          <a:prstGeom prst="straightConnector1">
            <a:avLst/>
          </a:prstGeom>
          <a:noFill/>
          <a:ln w="9525" cap="flat" cmpd="sng">
            <a:solidFill>
              <a:srgbClr val="CCCCCC"/>
            </a:solidFill>
            <a:prstDash val="solid"/>
            <a:round/>
            <a:headEnd type="none" w="med" len="med"/>
            <a:tailEnd type="none" w="med" len="med"/>
          </a:ln>
        </p:spPr>
      </p:cxnSp>
      <p:sp>
        <p:nvSpPr>
          <p:cNvPr id="105" name="Google Shape;105;p1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6</a:t>
            </a:fld>
            <a:endParaRPr/>
          </a:p>
        </p:txBody>
      </p:sp>
      <p:sp>
        <p:nvSpPr>
          <p:cNvPr id="2" name="Rectangle 1">
            <a:extLst>
              <a:ext uri="{FF2B5EF4-FFF2-40B4-BE49-F238E27FC236}">
                <a16:creationId xmlns:a16="http://schemas.microsoft.com/office/drawing/2014/main" id="{4C6F3ABC-B098-2C4A-8EE4-4A969DDAC1CD}"/>
              </a:ext>
            </a:extLst>
          </p:cNvPr>
          <p:cNvSpPr/>
          <p:nvPr/>
        </p:nvSpPr>
        <p:spPr>
          <a:xfrm>
            <a:off x="396815" y="2031120"/>
            <a:ext cx="5094967" cy="523220"/>
          </a:xfrm>
          <a:prstGeom prst="rect">
            <a:avLst/>
          </a:prstGeom>
        </p:spPr>
        <p:txBody>
          <a:bodyPr wrap="square">
            <a:spAutoFit/>
          </a:bodyPr>
          <a:lstStyle/>
          <a:p>
            <a:pPr>
              <a:buClr>
                <a:schemeClr val="dk1"/>
              </a:buClr>
              <a:buSzPts val="1100"/>
            </a:pPr>
            <a:endParaRPr lang="en-US" dirty="0">
              <a:latin typeface="Cavolini" panose="03000502040302020204" pitchFamily="66" charset="0"/>
              <a:cs typeface="Cavolini" panose="03000502040302020204" pitchFamily="66" charset="0"/>
            </a:endParaRPr>
          </a:p>
          <a:p>
            <a:pPr marL="0" indent="0">
              <a:buClr>
                <a:schemeClr val="dk1"/>
              </a:buClr>
              <a:buSzPts val="1100"/>
              <a:buNone/>
            </a:pPr>
            <a:endParaRPr lang="el-GR" dirty="0">
              <a:latin typeface="Cavolini" panose="03000502040302020204" pitchFamily="66" charset="0"/>
              <a:cs typeface="Cavolini" panose="03000502040302020204" pitchFamily="66" charset="0"/>
            </a:endParaRPr>
          </a:p>
        </p:txBody>
      </p:sp>
      <p:pic>
        <p:nvPicPr>
          <p:cNvPr id="9" name="Picture 8">
            <a:extLst>
              <a:ext uri="{FF2B5EF4-FFF2-40B4-BE49-F238E27FC236}">
                <a16:creationId xmlns:a16="http://schemas.microsoft.com/office/drawing/2014/main" id="{76EDE960-B65C-064A-AB41-E9E1F120112C}"/>
              </a:ext>
            </a:extLst>
          </p:cNvPr>
          <p:cNvPicPr/>
          <p:nvPr/>
        </p:nvPicPr>
        <p:blipFill>
          <a:blip r:embed="rId3"/>
          <a:srcRect/>
          <a:stretch/>
        </p:blipFill>
        <p:spPr>
          <a:xfrm>
            <a:off x="6999953" y="60861"/>
            <a:ext cx="2143948" cy="1367885"/>
          </a:xfrm>
          <a:prstGeom prst="rect">
            <a:avLst/>
          </a:prstGeom>
        </p:spPr>
      </p:pic>
      <p:pic>
        <p:nvPicPr>
          <p:cNvPr id="5" name="Εικόνα 4" descr="Εικόνα που περιέχει κείμενο, στιγμιότυπο οθόνης, διάγραμμα, γραμμή&#10;&#10;Περιγραφή που δημιουργήθηκε αυτόματα">
            <a:extLst>
              <a:ext uri="{FF2B5EF4-FFF2-40B4-BE49-F238E27FC236}">
                <a16:creationId xmlns:a16="http://schemas.microsoft.com/office/drawing/2014/main" id="{6E6E6CA4-212F-BAFC-698F-008CFE9FC60F}"/>
              </a:ext>
            </a:extLst>
          </p:cNvPr>
          <p:cNvPicPr>
            <a:picLocks noChangeAspect="1"/>
          </p:cNvPicPr>
          <p:nvPr/>
        </p:nvPicPr>
        <p:blipFill>
          <a:blip r:embed="rId4"/>
          <a:stretch>
            <a:fillRect/>
          </a:stretch>
        </p:blipFill>
        <p:spPr>
          <a:xfrm>
            <a:off x="1361355" y="1475799"/>
            <a:ext cx="6754091" cy="34708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CD2567E-13B6-77EE-F7FC-D4ABADF58465}"/>
              </a:ext>
            </a:extLst>
          </p:cNvPr>
          <p:cNvSpPr>
            <a:spLocks noGrp="1"/>
          </p:cNvSpPr>
          <p:nvPr>
            <p:ph type="title"/>
          </p:nvPr>
        </p:nvSpPr>
        <p:spPr/>
        <p:txBody>
          <a:bodyPr/>
          <a:lstStyle/>
          <a:p>
            <a:r>
              <a:rPr lang="el-GR" dirty="0"/>
              <a:t>Βέλτιστος αριθμός νευρώνων στα διάφορα επίπεδα του </a:t>
            </a:r>
            <a:r>
              <a:rPr lang="el-GR" dirty="0" err="1"/>
              <a:t>Νευρωνικού</a:t>
            </a:r>
            <a:endParaRPr lang="el-GR" dirty="0"/>
          </a:p>
        </p:txBody>
      </p:sp>
      <p:sp>
        <p:nvSpPr>
          <p:cNvPr id="3" name="Θέση κειμένου 2">
            <a:extLst>
              <a:ext uri="{FF2B5EF4-FFF2-40B4-BE49-F238E27FC236}">
                <a16:creationId xmlns:a16="http://schemas.microsoft.com/office/drawing/2014/main" id="{995C561A-9014-6460-4EA3-58840048B801}"/>
              </a:ext>
            </a:extLst>
          </p:cNvPr>
          <p:cNvSpPr>
            <a:spLocks noGrp="1"/>
          </p:cNvSpPr>
          <p:nvPr>
            <p:ph type="body" idx="1"/>
          </p:nvPr>
        </p:nvSpPr>
        <p:spPr>
          <a:xfrm>
            <a:off x="290946" y="1618700"/>
            <a:ext cx="8375072" cy="3231000"/>
          </a:xfrm>
        </p:spPr>
        <p:txBody>
          <a:bodyPr/>
          <a:lstStyle/>
          <a:p>
            <a:pPr algn="l" fontAlgn="base"/>
            <a:r>
              <a:rPr lang="el-GR" sz="1800" b="1" i="0" dirty="0">
                <a:solidFill>
                  <a:srgbClr val="0C0D0E"/>
                </a:solidFill>
                <a:effectLst/>
                <a:highlight>
                  <a:srgbClr val="FFFFFF"/>
                </a:highlight>
              </a:rPr>
              <a:t>Επίπεδο εισόδου</a:t>
            </a:r>
            <a:r>
              <a:rPr lang="el-GR" sz="1800" b="0" i="0" dirty="0">
                <a:solidFill>
                  <a:srgbClr val="0C0D0E"/>
                </a:solidFill>
                <a:effectLst/>
                <a:highlight>
                  <a:srgbClr val="FFFFFF"/>
                </a:highlight>
              </a:rPr>
              <a:t>: Το μέγεθος του διανύσματος δεδομένων. Οι ανεξάρτητες μεταβλητές μας ουσιαστικά.</a:t>
            </a:r>
          </a:p>
          <a:p>
            <a:r>
              <a:rPr lang="el-GR" sz="1800" b="1" dirty="0"/>
              <a:t>Ενδιάμεσο επίπεδο(α)</a:t>
            </a:r>
            <a:r>
              <a:rPr lang="el-GR" sz="1800" dirty="0"/>
              <a:t>: Υπάρχουν διάφορες απόψεις. Γενικά:</a:t>
            </a:r>
          </a:p>
          <a:p>
            <a:pPr algn="l">
              <a:buFont typeface="Arial" panose="020B0604020202020204" pitchFamily="34" charset="0"/>
              <a:buChar char="•"/>
            </a:pPr>
            <a:r>
              <a:rPr lang="el-GR" sz="1400" b="0" i="0" dirty="0">
                <a:solidFill>
                  <a:srgbClr val="242424"/>
                </a:solidFill>
                <a:effectLst/>
                <a:highlight>
                  <a:srgbClr val="FFFFFF"/>
                </a:highlight>
              </a:rPr>
              <a:t>Ο αριθμός των κρυφών νευρώνων πρέπει να είναι μεταξύ του μεγέθους του επιπέδου εισόδου και του μεγέθους του επιπέδου εξόδου.</a:t>
            </a:r>
          </a:p>
          <a:p>
            <a:pPr algn="l">
              <a:buFont typeface="Arial" panose="020B0604020202020204" pitchFamily="34" charset="0"/>
              <a:buChar char="•"/>
            </a:pPr>
            <a:r>
              <a:rPr lang="el-GR" sz="1400" b="0" i="0" dirty="0">
                <a:solidFill>
                  <a:srgbClr val="242424"/>
                </a:solidFill>
                <a:effectLst/>
                <a:highlight>
                  <a:srgbClr val="FFFFFF"/>
                </a:highlight>
              </a:rPr>
              <a:t>Ο αριθμός των κρυφών νευρώνων πρέπει να είναι 2/3 του μεγέθους του επιπέδου εισόδου, συν το μέγεθος του επιπέδου εξόδου.</a:t>
            </a:r>
          </a:p>
          <a:p>
            <a:pPr algn="l">
              <a:buFont typeface="Arial" panose="020B0604020202020204" pitchFamily="34" charset="0"/>
              <a:buChar char="•"/>
            </a:pPr>
            <a:r>
              <a:rPr lang="el-GR" sz="1400" b="0" i="0" dirty="0">
                <a:solidFill>
                  <a:srgbClr val="242424"/>
                </a:solidFill>
                <a:effectLst/>
                <a:highlight>
                  <a:srgbClr val="FFFFFF"/>
                </a:highlight>
              </a:rPr>
              <a:t>Ο αριθμός των κρυφών νευρώνων πρέπει να είναι μικρότερος από το διπλάσιο του μεγέθους του επιπέδου εισόδου.</a:t>
            </a:r>
            <a:endParaRPr lang="en-US" sz="1400" b="0" i="0" dirty="0">
              <a:solidFill>
                <a:srgbClr val="242424"/>
              </a:solidFill>
              <a:effectLst/>
              <a:highlight>
                <a:srgbClr val="FFFFFF"/>
              </a:highlight>
            </a:endParaRPr>
          </a:p>
          <a:p>
            <a:pPr>
              <a:buFont typeface="Arial" panose="020B0604020202020204" pitchFamily="34" charset="0"/>
              <a:buChar char="•"/>
            </a:pPr>
            <a:r>
              <a:rPr lang="el-GR" sz="1800" b="1" dirty="0"/>
              <a:t>Εξωτερικό επίπεδο</a:t>
            </a:r>
            <a:r>
              <a:rPr lang="el-GR" sz="1800" dirty="0"/>
              <a:t>: Ένας για μέθοδο παλινδρόμησης ενώ για ταξινόμηση ίσος με τον αριθμό των κλάσεων ταξινόμησης.</a:t>
            </a:r>
          </a:p>
          <a:p>
            <a:pPr algn="l">
              <a:buFont typeface="Arial" panose="020B0604020202020204" pitchFamily="34" charset="0"/>
              <a:buChar char="•"/>
            </a:pPr>
            <a:endParaRPr lang="el-GR" sz="1800" b="1" i="0" dirty="0">
              <a:solidFill>
                <a:srgbClr val="242424"/>
              </a:solidFill>
              <a:effectLst/>
              <a:highlight>
                <a:srgbClr val="FFFFFF"/>
              </a:highlight>
            </a:endParaRPr>
          </a:p>
          <a:p>
            <a:pPr algn="l">
              <a:buFont typeface="Arial" panose="020B0604020202020204" pitchFamily="34" charset="0"/>
              <a:buChar char="•"/>
            </a:pPr>
            <a:endParaRPr lang="el-GR" sz="1400" b="0" i="0" dirty="0">
              <a:solidFill>
                <a:srgbClr val="242424"/>
              </a:solidFill>
              <a:effectLst/>
              <a:highlight>
                <a:srgbClr val="FFFFFF"/>
              </a:highlight>
              <a:latin typeface="source-serif-pro"/>
            </a:endParaRPr>
          </a:p>
          <a:p>
            <a:pPr marL="101598" indent="0">
              <a:buNone/>
            </a:pPr>
            <a:br>
              <a:rPr lang="el-GR" dirty="0"/>
            </a:br>
            <a:endParaRPr lang="el-GR" dirty="0"/>
          </a:p>
        </p:txBody>
      </p:sp>
    </p:spTree>
    <p:extLst>
      <p:ext uri="{BB962C8B-B14F-4D97-AF65-F5344CB8AC3E}">
        <p14:creationId xmlns:p14="http://schemas.microsoft.com/office/powerpoint/2010/main" val="3059969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4F431F9-99DD-498A-9DE4-3EEDD42B16DB}"/>
              </a:ext>
            </a:extLst>
          </p:cNvPr>
          <p:cNvSpPr>
            <a:spLocks noGrp="1"/>
          </p:cNvSpPr>
          <p:nvPr>
            <p:ph type="title"/>
          </p:nvPr>
        </p:nvSpPr>
        <p:spPr/>
        <p:txBody>
          <a:bodyPr/>
          <a:lstStyle/>
          <a:p>
            <a:r>
              <a:rPr lang="en-US" dirty="0"/>
              <a:t>Activation Functions</a:t>
            </a:r>
            <a:endParaRPr lang="el-GR" dirty="0"/>
          </a:p>
        </p:txBody>
      </p:sp>
      <p:sp>
        <p:nvSpPr>
          <p:cNvPr id="4" name="Θέση κειμένου 3">
            <a:extLst>
              <a:ext uri="{FF2B5EF4-FFF2-40B4-BE49-F238E27FC236}">
                <a16:creationId xmlns:a16="http://schemas.microsoft.com/office/drawing/2014/main" id="{7895C5C1-36AF-FA75-439D-B27BF8D348E9}"/>
              </a:ext>
            </a:extLst>
          </p:cNvPr>
          <p:cNvSpPr>
            <a:spLocks noGrp="1"/>
          </p:cNvSpPr>
          <p:nvPr>
            <p:ph type="body" idx="2"/>
          </p:nvPr>
        </p:nvSpPr>
        <p:spPr>
          <a:xfrm>
            <a:off x="623455" y="1358269"/>
            <a:ext cx="7814861" cy="3391582"/>
          </a:xfrm>
        </p:spPr>
        <p:txBody>
          <a:bodyPr/>
          <a:lstStyle/>
          <a:p>
            <a:r>
              <a:rPr lang="el-GR" sz="1800" dirty="0"/>
              <a:t>Προκειμένου η διαδικασία της </a:t>
            </a:r>
            <a:r>
              <a:rPr lang="el-GR" sz="1800" dirty="0" err="1"/>
              <a:t>back</a:t>
            </a:r>
            <a:r>
              <a:rPr lang="en-US" sz="1800" dirty="0" err="1"/>
              <a:t>probagation</a:t>
            </a:r>
            <a:r>
              <a:rPr lang="el-GR" sz="1800" dirty="0"/>
              <a:t> να λειτουργήσει σωστά, απαιτείται μια καλά καθορισμένη μη μηδενική παράγωγος παντού, επιτρέποντας στην κάθοδο κλίσης </a:t>
            </a:r>
            <a:r>
              <a:rPr lang="en-US" sz="1800" dirty="0"/>
              <a:t>(gradient descent) </a:t>
            </a:r>
            <a:r>
              <a:rPr lang="el-GR" sz="1800" dirty="0"/>
              <a:t>να σημειώσει κάποια πρόοδο σε κάθε βήμα</a:t>
            </a:r>
            <a:r>
              <a:rPr lang="en-US" sz="1800" dirty="0"/>
              <a:t>. </a:t>
            </a:r>
          </a:p>
          <a:p>
            <a:r>
              <a:rPr lang="el-GR" sz="1800" dirty="0"/>
              <a:t>Για το σκοπό αυτό αντικαταστάθηκε  η αρχική </a:t>
            </a:r>
            <a:r>
              <a:rPr lang="en-US" sz="1800" dirty="0"/>
              <a:t>step function </a:t>
            </a:r>
            <a:r>
              <a:rPr lang="el-GR" sz="1800" dirty="0"/>
              <a:t>του </a:t>
            </a:r>
            <a:r>
              <a:rPr lang="en-US" sz="1800" dirty="0"/>
              <a:t>perceptron</a:t>
            </a:r>
            <a:r>
              <a:rPr lang="el-GR" sz="1800" dirty="0"/>
              <a:t> με διάφορες συναρτήσεις σύμφωνες με την παραπάνω προϋπόθεση, ούτως ώστε να επιτυγχάνεται συνεχώς η διαδικασία της μάθησης-βελτίωσης.</a:t>
            </a:r>
          </a:p>
        </p:txBody>
      </p:sp>
      <p:sp>
        <p:nvSpPr>
          <p:cNvPr id="5" name="Θέση αριθμού διαφάνειας 4">
            <a:extLst>
              <a:ext uri="{FF2B5EF4-FFF2-40B4-BE49-F238E27FC236}">
                <a16:creationId xmlns:a16="http://schemas.microsoft.com/office/drawing/2014/main" id="{7055088E-A757-7202-0863-79588DB07E26}"/>
              </a:ext>
            </a:extLst>
          </p:cNvPr>
          <p:cNvSpPr>
            <a:spLocks noGrp="1"/>
          </p:cNvSpPr>
          <p:nvPr>
            <p:ph type="sldNum" idx="12"/>
          </p:nvPr>
        </p:nvSpPr>
        <p:spPr/>
        <p:txBody>
          <a:bodyPr/>
          <a:lstStyle/>
          <a:p>
            <a:fld id="{00000000-1234-1234-1234-123412341234}" type="slidenum">
              <a:rPr lang="en" smtClean="0"/>
              <a:pPr/>
              <a:t>8</a:t>
            </a:fld>
            <a:endParaRPr lang="en"/>
          </a:p>
        </p:txBody>
      </p:sp>
    </p:spTree>
    <p:extLst>
      <p:ext uri="{BB962C8B-B14F-4D97-AF65-F5344CB8AC3E}">
        <p14:creationId xmlns:p14="http://schemas.microsoft.com/office/powerpoint/2010/main" val="135087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4F431F9-99DD-498A-9DE4-3EEDD42B16DB}"/>
              </a:ext>
            </a:extLst>
          </p:cNvPr>
          <p:cNvSpPr>
            <a:spLocks noGrp="1"/>
          </p:cNvSpPr>
          <p:nvPr>
            <p:ph type="title"/>
          </p:nvPr>
        </p:nvSpPr>
        <p:spPr/>
        <p:txBody>
          <a:bodyPr/>
          <a:lstStyle/>
          <a:p>
            <a:r>
              <a:rPr lang="en-US" dirty="0"/>
              <a:t>Activation Functions</a:t>
            </a:r>
            <a:endParaRPr lang="el-GR" dirty="0"/>
          </a:p>
        </p:txBody>
      </p:sp>
      <p:sp>
        <p:nvSpPr>
          <p:cNvPr id="4" name="Θέση κειμένου 3">
            <a:extLst>
              <a:ext uri="{FF2B5EF4-FFF2-40B4-BE49-F238E27FC236}">
                <a16:creationId xmlns:a16="http://schemas.microsoft.com/office/drawing/2014/main" id="{7895C5C1-36AF-FA75-439D-B27BF8D348E9}"/>
              </a:ext>
            </a:extLst>
          </p:cNvPr>
          <p:cNvSpPr>
            <a:spLocks noGrp="1"/>
          </p:cNvSpPr>
          <p:nvPr>
            <p:ph type="body" idx="2"/>
          </p:nvPr>
        </p:nvSpPr>
        <p:spPr>
          <a:xfrm>
            <a:off x="623455" y="1358269"/>
            <a:ext cx="7814861" cy="3391582"/>
          </a:xfrm>
        </p:spPr>
        <p:txBody>
          <a:bodyPr/>
          <a:lstStyle/>
          <a:p>
            <a:pPr marL="101598" indent="0">
              <a:buNone/>
            </a:pPr>
            <a:endParaRPr lang="en-US" dirty="0"/>
          </a:p>
          <a:p>
            <a:endParaRPr lang="el-GR" dirty="0"/>
          </a:p>
        </p:txBody>
      </p:sp>
      <p:sp>
        <p:nvSpPr>
          <p:cNvPr id="5" name="Θέση αριθμού διαφάνειας 4">
            <a:extLst>
              <a:ext uri="{FF2B5EF4-FFF2-40B4-BE49-F238E27FC236}">
                <a16:creationId xmlns:a16="http://schemas.microsoft.com/office/drawing/2014/main" id="{7055088E-A757-7202-0863-79588DB07E26}"/>
              </a:ext>
            </a:extLst>
          </p:cNvPr>
          <p:cNvSpPr>
            <a:spLocks noGrp="1"/>
          </p:cNvSpPr>
          <p:nvPr>
            <p:ph type="sldNum" idx="12"/>
          </p:nvPr>
        </p:nvSpPr>
        <p:spPr/>
        <p:txBody>
          <a:bodyPr/>
          <a:lstStyle/>
          <a:p>
            <a:fld id="{00000000-1234-1234-1234-123412341234}" type="slidenum">
              <a:rPr lang="en" smtClean="0"/>
              <a:pPr/>
              <a:t>9</a:t>
            </a:fld>
            <a:endParaRPr lang="en"/>
          </a:p>
        </p:txBody>
      </p:sp>
      <p:pic>
        <p:nvPicPr>
          <p:cNvPr id="8" name="Εικόνα 7" descr="Εικόνα που περιέχει κείμενο, διάγραμμα, γραμματοσειρά, αριθμός&#10;&#10;Περιγραφή που δημιουργήθηκε αυτόματα">
            <a:extLst>
              <a:ext uri="{FF2B5EF4-FFF2-40B4-BE49-F238E27FC236}">
                <a16:creationId xmlns:a16="http://schemas.microsoft.com/office/drawing/2014/main" id="{53698CD4-FE58-6232-8FBC-6C05B1A086FF}"/>
              </a:ext>
            </a:extLst>
          </p:cNvPr>
          <p:cNvPicPr>
            <a:picLocks noChangeAspect="1"/>
          </p:cNvPicPr>
          <p:nvPr/>
        </p:nvPicPr>
        <p:blipFill>
          <a:blip r:embed="rId2"/>
          <a:stretch>
            <a:fillRect/>
          </a:stretch>
        </p:blipFill>
        <p:spPr>
          <a:xfrm>
            <a:off x="2409690" y="1237068"/>
            <a:ext cx="4844357" cy="3709583"/>
          </a:xfrm>
          <a:prstGeom prst="rect">
            <a:avLst/>
          </a:prstGeom>
        </p:spPr>
      </p:pic>
    </p:spTree>
    <p:extLst>
      <p:ext uri="{BB962C8B-B14F-4D97-AF65-F5344CB8AC3E}">
        <p14:creationId xmlns:p14="http://schemas.microsoft.com/office/powerpoint/2010/main" val="1985986558"/>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pptx" id="{7472831C-55CE-4844-BCBF-569FCB807FA0}" vid="{5EB36505-9046-467D-817A-AEEB6BD224A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metaptyxiako</Template>
  <TotalTime>2514</TotalTime>
  <Words>2158</Words>
  <Application>Microsoft Office PowerPoint</Application>
  <PresentationFormat>Προβολή στην οθόνη (16:9)</PresentationFormat>
  <Paragraphs>147</Paragraphs>
  <Slides>27</Slides>
  <Notes>5</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1</vt:i4>
      </vt:variant>
      <vt:variant>
        <vt:lpstr>Τίτλοι διαφανειών</vt:lpstr>
      </vt:variant>
      <vt:variant>
        <vt:i4>27</vt:i4>
      </vt:variant>
    </vt:vector>
  </HeadingPairs>
  <TitlesOfParts>
    <vt:vector size="35" baseType="lpstr">
      <vt:lpstr>source-serif-pro</vt:lpstr>
      <vt:lpstr>Lora</vt:lpstr>
      <vt:lpstr>Consolas</vt:lpstr>
      <vt:lpstr>Quattrocento Sans</vt:lpstr>
      <vt:lpstr>Cavolini</vt:lpstr>
      <vt:lpstr>Arial</vt:lpstr>
      <vt:lpstr>Segoe UI Web (Greek)</vt:lpstr>
      <vt:lpstr>Viola template</vt:lpstr>
      <vt:lpstr>Βαθιά Μάθηση σε Python Νευρωνικά Δίκτυα (Artificial Neural Networks)</vt:lpstr>
      <vt:lpstr>Από πού εμπνεύστηκαν</vt:lpstr>
      <vt:lpstr>Από πού εμπνεύστηκαν</vt:lpstr>
      <vt:lpstr>Παρουσίαση του PowerPoint</vt:lpstr>
      <vt:lpstr>Λειτουργία των ΑΝΝ Backprobagation </vt:lpstr>
      <vt:lpstr>Παρουσίαση του PowerPoint</vt:lpstr>
      <vt:lpstr>Βέλτιστος αριθμός νευρώνων στα διάφορα επίπεδα του Νευρωνικού</vt:lpstr>
      <vt:lpstr>Activation Functions</vt:lpstr>
      <vt:lpstr>Activation Functions</vt:lpstr>
      <vt:lpstr>Activation Functions</vt:lpstr>
      <vt:lpstr>Activation Functions</vt:lpstr>
      <vt:lpstr>Activation Functions</vt:lpstr>
      <vt:lpstr>Κατασκευή των ΑΝΝ Βημα 1 Construction (Tensorflow)</vt:lpstr>
      <vt:lpstr>Compiling 1 (Loss functions)</vt:lpstr>
      <vt:lpstr>Compiling 1 (Loss functions)</vt:lpstr>
      <vt:lpstr>Compiling 2α (Optimizers)</vt:lpstr>
      <vt:lpstr>Compiling 2β (Optimizers)</vt:lpstr>
      <vt:lpstr>Compiling 3 (Metrics)</vt:lpstr>
      <vt:lpstr>Κατασκευή των ΑΝΝ Βημα 2 Compilation (Tensorflow)</vt:lpstr>
      <vt:lpstr>Εκπαίδευση</vt:lpstr>
      <vt:lpstr>Κατασκευή των ΑΝΝ Βημα 3 Εκπαίδευσης (Tensorflow)</vt:lpstr>
      <vt:lpstr>Κατασκευή των ΑΝΝ Βήμα 4 Πρόβλεψη-Αποτελέσματα (Tensorflow)</vt:lpstr>
      <vt:lpstr>Κατασκευή των ΑΝΝ Βημα 1 Μετατροπή np.arrays σε torch.tensors (Pytorch)</vt:lpstr>
      <vt:lpstr>Κατασκευή των ΑΝΝ Βήμα 2 Construction  (Pytorch)</vt:lpstr>
      <vt:lpstr>Κατασκευή των ΑΝΝ Βήμα 3 Compilation  (Pytorch)</vt:lpstr>
      <vt:lpstr>Κατασκευή των ΑΝΝ Βήμα 4 Εκπαίδευσης  (Pytorch)</vt:lpstr>
      <vt:lpstr>Κατασκευή των ΑΝΝ Βήμα 5 Πρόβλεψη-Αποτελέσματα  (Pytorch)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Προγραμματιστικά εργαλεία και εφαρμογές σε -omics τεχνολογίες</dc:title>
  <dc:creator>Theodoros Diakonidis</dc:creator>
  <cp:lastModifiedBy>Theodoros Diakonidis</cp:lastModifiedBy>
  <cp:revision>284</cp:revision>
  <dcterms:created xsi:type="dcterms:W3CDTF">2021-04-13T05:05:00Z</dcterms:created>
  <dcterms:modified xsi:type="dcterms:W3CDTF">2024-06-17T06:29:55Z</dcterms:modified>
</cp:coreProperties>
</file>