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7" r:id="rId4"/>
    <p:sldId id="259" r:id="rId5"/>
    <p:sldId id="260" r:id="rId6"/>
    <p:sldId id="263" r:id="rId7"/>
    <p:sldId id="288" r:id="rId8"/>
    <p:sldId id="290" r:id="rId9"/>
    <p:sldId id="291" r:id="rId10"/>
    <p:sldId id="262" r:id="rId11"/>
    <p:sldId id="268" r:id="rId12"/>
    <p:sldId id="264" r:id="rId13"/>
    <p:sldId id="265" r:id="rId14"/>
    <p:sldId id="266" r:id="rId15"/>
    <p:sldId id="269" r:id="rId16"/>
    <p:sldId id="272" r:id="rId17"/>
    <p:sldId id="270" r:id="rId18"/>
    <p:sldId id="271" r:id="rId19"/>
    <p:sldId id="273" r:id="rId20"/>
    <p:sldId id="274" r:id="rId21"/>
    <p:sldId id="275" r:id="rId22"/>
    <p:sldId id="276" r:id="rId23"/>
    <p:sldId id="281" r:id="rId24"/>
    <p:sldId id="277" r:id="rId25"/>
    <p:sldId id="279" r:id="rId26"/>
    <p:sldId id="280" r:id="rId27"/>
    <p:sldId id="282" r:id="rId28"/>
    <p:sldId id="286" r:id="rId29"/>
    <p:sldId id="284" r:id="rId30"/>
    <p:sldId id="283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6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microsoft.com/office/2007/relationships/hdphoto" Target="../media/hdphoto3.wdp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1371600"/>
            <a:ext cx="8062664" cy="1927225"/>
          </a:xfrm>
        </p:spPr>
        <p:txBody>
          <a:bodyPr/>
          <a:lstStyle/>
          <a:p>
            <a:r>
              <a:rPr lang="en-US" sz="4400" dirty="0" smtClean="0"/>
              <a:t>Deep Learning with Keras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1633" y="1844825"/>
            <a:ext cx="1630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Clustering</a:t>
            </a:r>
            <a:endParaRPr lang="el-GR" sz="2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5712"/>
            <a:ext cx="3938908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31204" y="1844824"/>
            <a:ext cx="349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Dimensionality Reduction</a:t>
            </a:r>
            <a:endParaRPr lang="el-GR" sz="22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59" y="2280071"/>
            <a:ext cx="3938905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183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Neural Networks?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features</a:t>
            </a:r>
          </a:p>
          <a:p>
            <a:r>
              <a:rPr lang="en-US" dirty="0" smtClean="0"/>
              <a:t>Inspired by the brain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11</a:t>
            </a:r>
            <a:r>
              <a:rPr lang="en-US" dirty="0" smtClean="0"/>
              <a:t> neurons</a:t>
            </a:r>
          </a:p>
          <a:p>
            <a:pPr lvl="1"/>
            <a:r>
              <a:rPr lang="en-US" dirty="0" smtClean="0"/>
              <a:t>0.001 sec switching time</a:t>
            </a:r>
          </a:p>
          <a:p>
            <a:pPr lvl="1"/>
            <a:r>
              <a:rPr lang="en-US" dirty="0" smtClean="0"/>
              <a:t>&gt;10</a:t>
            </a:r>
            <a:r>
              <a:rPr lang="en-US" baseline="30000" dirty="0" smtClean="0"/>
              <a:t>4</a:t>
            </a:r>
            <a:r>
              <a:rPr lang="en-US" dirty="0" smtClean="0"/>
              <a:t> connections per neuron</a:t>
            </a:r>
          </a:p>
          <a:p>
            <a:pPr lvl="1"/>
            <a:r>
              <a:rPr lang="en-US" dirty="0" smtClean="0"/>
              <a:t>0</a:t>
            </a:r>
            <a:r>
              <a:rPr lang="el-GR" dirty="0" smtClean="0"/>
              <a:t>.1 </a:t>
            </a:r>
            <a:r>
              <a:rPr lang="en-US" dirty="0" smtClean="0"/>
              <a:t>sec for scene recognition</a:t>
            </a:r>
          </a:p>
          <a:p>
            <a:endParaRPr lang="el-GR" dirty="0"/>
          </a:p>
        </p:txBody>
      </p:sp>
      <p:pic>
        <p:nvPicPr>
          <p:cNvPr id="3074" name="Picture 2" descr="https://assets.rbl.ms/14476284/980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9EFF"/>
              </a:clrFrom>
              <a:clrTo>
                <a:srgbClr val="009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4213" b="12570"/>
          <a:stretch/>
        </p:blipFill>
        <p:spPr bwMode="auto">
          <a:xfrm>
            <a:off x="4471048" y="1916832"/>
            <a:ext cx="4466475" cy="39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course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/>
          <a:lstStyle/>
          <a:p>
            <a:r>
              <a:rPr lang="en-US" dirty="0" smtClean="0"/>
              <a:t>From the perceptron to deep learning</a:t>
            </a:r>
          </a:p>
          <a:p>
            <a:r>
              <a:rPr lang="en-US" dirty="0" smtClean="0"/>
              <a:t>AI Winter 1969 </a:t>
            </a:r>
            <a:r>
              <a:rPr lang="en-US" dirty="0"/>
              <a:t>–</a:t>
            </a:r>
            <a:r>
              <a:rPr lang="en-US" dirty="0" smtClean="0"/>
              <a:t> 1986</a:t>
            </a:r>
            <a:endParaRPr lang="el-GR" dirty="0"/>
          </a:p>
        </p:txBody>
      </p:sp>
      <p:cxnSp>
        <p:nvCxnSpPr>
          <p:cNvPr id="5" name="Ευθύγραμμο βέλος σύνδεσης 4"/>
          <p:cNvCxnSpPr/>
          <p:nvPr/>
        </p:nvCxnSpPr>
        <p:spPr>
          <a:xfrm>
            <a:off x="1475656" y="4480092"/>
            <a:ext cx="6840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εία γραμμή σύνδεσης 9"/>
          <p:cNvCxnSpPr/>
          <p:nvPr/>
        </p:nvCxnSpPr>
        <p:spPr>
          <a:xfrm flipV="1">
            <a:off x="1475656" y="420657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56024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Perceptron</a:t>
            </a:r>
            <a:endParaRPr lang="en-US" b="1" dirty="0" smtClean="0"/>
          </a:p>
          <a:p>
            <a:pPr algn="ctr"/>
            <a:r>
              <a:rPr lang="en-US" b="1" dirty="0" smtClean="0"/>
              <a:t>1959</a:t>
            </a:r>
            <a:endParaRPr lang="el-GR" dirty="0"/>
          </a:p>
        </p:txBody>
      </p:sp>
      <p:cxnSp>
        <p:nvCxnSpPr>
          <p:cNvPr id="16" name="Ευθεία γραμμή σύνδεσης 15"/>
          <p:cNvCxnSpPr/>
          <p:nvPr/>
        </p:nvCxnSpPr>
        <p:spPr>
          <a:xfrm flipV="1">
            <a:off x="6829295" y="420657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0868" y="3283244"/>
            <a:ext cx="1916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AlexNet</a:t>
            </a:r>
            <a:r>
              <a:rPr lang="en-US" dirty="0" smtClean="0"/>
              <a:t> wins </a:t>
            </a:r>
            <a:r>
              <a:rPr lang="en-US" dirty="0" err="1" smtClean="0"/>
              <a:t>ImageNet</a:t>
            </a:r>
            <a:endParaRPr lang="en-US" b="1" dirty="0" smtClean="0"/>
          </a:p>
          <a:p>
            <a:pPr algn="ctr"/>
            <a:r>
              <a:rPr lang="en-US" b="1" dirty="0" smtClean="0"/>
              <a:t>2012</a:t>
            </a:r>
            <a:endParaRPr lang="el-GR" dirty="0"/>
          </a:p>
        </p:txBody>
      </p:sp>
      <p:cxnSp>
        <p:nvCxnSpPr>
          <p:cNvPr id="18" name="Ευθεία γραμμή σύνδεσης 17"/>
          <p:cNvCxnSpPr/>
          <p:nvPr/>
        </p:nvCxnSpPr>
        <p:spPr>
          <a:xfrm flipV="1">
            <a:off x="5482253" y="4475433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7984" y="4763465"/>
            <a:ext cx="210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Restricted Boltzmann machines</a:t>
            </a:r>
            <a:endParaRPr lang="en-US" b="1" dirty="0" smtClean="0"/>
          </a:p>
          <a:p>
            <a:pPr algn="ctr"/>
            <a:r>
              <a:rPr lang="en-US" b="1" dirty="0" smtClean="0"/>
              <a:t>2006</a:t>
            </a:r>
            <a:endParaRPr lang="el-GR" dirty="0"/>
          </a:p>
        </p:txBody>
      </p:sp>
      <p:cxnSp>
        <p:nvCxnSpPr>
          <p:cNvPr id="21" name="Ευθεία γραμμή σύνδεσης 20"/>
          <p:cNvCxnSpPr/>
          <p:nvPr/>
        </p:nvCxnSpPr>
        <p:spPr>
          <a:xfrm flipV="1">
            <a:off x="2745949" y="447543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1680" y="4763464"/>
            <a:ext cx="21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Backpropagation</a:t>
            </a:r>
            <a:endParaRPr lang="en-US" b="1" dirty="0"/>
          </a:p>
          <a:p>
            <a:pPr algn="ctr"/>
            <a:r>
              <a:rPr lang="en-US" b="1" dirty="0"/>
              <a:t>1974</a:t>
            </a:r>
            <a:endParaRPr lang="el-GR" dirty="0"/>
          </a:p>
        </p:txBody>
      </p:sp>
      <p:cxnSp>
        <p:nvCxnSpPr>
          <p:cNvPr id="23" name="Ευθεία γραμμή σύνδεσης 22"/>
          <p:cNvCxnSpPr/>
          <p:nvPr/>
        </p:nvCxnSpPr>
        <p:spPr>
          <a:xfrm flipV="1">
            <a:off x="4186109" y="4206258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1840" y="3005928"/>
            <a:ext cx="210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Convolutional NNs for Handwritten Recognition</a:t>
            </a:r>
            <a:endParaRPr lang="en-US" b="1" dirty="0" smtClean="0"/>
          </a:p>
          <a:p>
            <a:pPr algn="ctr"/>
            <a:r>
              <a:rPr lang="en-US" b="1" dirty="0" smtClean="0"/>
              <a:t>1998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76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breakthrough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ImageNet</a:t>
            </a:r>
            <a:r>
              <a:rPr lang="en-US" dirty="0" smtClean="0"/>
              <a:t> image recognition challenge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https://beamandrew.github.io/deeplearning/2017/02/23/deep_learning_101_part1.html</a:t>
            </a:r>
            <a:endParaRPr lang="el-GR" sz="1200" dirty="0"/>
          </a:p>
        </p:txBody>
      </p:sp>
      <p:pic>
        <p:nvPicPr>
          <p:cNvPr id="5122" name="Picture 2" descr="image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" t="3320" r="3880" b="3320"/>
          <a:stretch/>
        </p:blipFill>
        <p:spPr bwMode="auto">
          <a:xfrm>
            <a:off x="1206643" y="2165430"/>
            <a:ext cx="6703644" cy="414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perceptron - where it all started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in 1959 by Frank Rosenblatt</a:t>
            </a:r>
          </a:p>
          <a:p>
            <a:r>
              <a:rPr lang="en-US" dirty="0" smtClean="0"/>
              <a:t>Practically also the first Neural Network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https://commons.wikimedia.org/wiki/File:ArtificialNeuronModel_english.png</a:t>
            </a:r>
            <a:endParaRPr lang="el-GR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73214"/>
            <a:ext cx="6889540" cy="36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4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Useful Resource</a:t>
            </a:r>
            <a:r>
              <a:rPr lang="en-GB" sz="1200" dirty="0"/>
              <a:t>: https://en.wikipedia.org/wiki/Activation_function</a:t>
            </a:r>
            <a:endParaRPr lang="el-G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2933" y="2465806"/>
            <a:ext cx="2387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Step function</a:t>
            </a:r>
            <a:endParaRPr lang="el-GR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1" y="2996952"/>
            <a:ext cx="21621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63" y="2996952"/>
            <a:ext cx="21621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69" y="2949326"/>
            <a:ext cx="22574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52645"/>
            <a:ext cx="2446359" cy="73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27093" y="2465805"/>
            <a:ext cx="2387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Sign function</a:t>
            </a:r>
            <a:endParaRPr lang="el-GR" sz="22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884903"/>
            <a:ext cx="2489373" cy="67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288906" y="2465806"/>
            <a:ext cx="2387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Sigmoid function</a:t>
            </a:r>
            <a:endParaRPr lang="el-GR" sz="2200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22" y="4930117"/>
            <a:ext cx="1920917" cy="58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2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Offset from </a:t>
            </a:r>
            <a:r>
              <a:rPr lang="en-US" dirty="0">
                <a:sym typeface="Wingdings" pitchFamily="2" charset="2"/>
              </a:rPr>
              <a:t>the origin</a:t>
            </a:r>
            <a:endParaRPr lang="en-US" dirty="0" smtClean="0"/>
          </a:p>
          <a:p>
            <a:r>
              <a:rPr lang="en-US" dirty="0" smtClean="0"/>
              <a:t>Weights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Slope </a:t>
            </a:r>
            <a:r>
              <a:rPr lang="en-US" dirty="0"/>
              <a:t>of the line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http://aass.oru.se/~lilien/ml/seminars/2007_02_01b-Janecek-Perceptron.pdf</a:t>
            </a:r>
            <a:endParaRPr lang="el-G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6" y="2636912"/>
            <a:ext cx="2480271" cy="16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4" y="4560540"/>
            <a:ext cx="2052080" cy="131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61" y="2798132"/>
            <a:ext cx="1672209" cy="29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451" y="1605796"/>
            <a:ext cx="3233137" cy="267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54997" y="5043422"/>
            <a:ext cx="446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AutoNum type="arabicPeriod"/>
            </a:pPr>
            <a:r>
              <a:rPr lang="en-GB" dirty="0" smtClean="0"/>
              <a:t>Select random sample from training set</a:t>
            </a:r>
          </a:p>
          <a:p>
            <a:pPr marL="266700" indent="-266700">
              <a:buAutoNum type="arabicPeriod"/>
            </a:pPr>
            <a:r>
              <a:rPr lang="en-GB" dirty="0" smtClean="0"/>
              <a:t>If classification is correct, do nothing</a:t>
            </a:r>
          </a:p>
          <a:p>
            <a:pPr marL="266700" indent="-266700">
              <a:buAutoNum type="arabicPeriod"/>
            </a:pPr>
            <a:r>
              <a:rPr lang="en-GB" dirty="0" smtClean="0"/>
              <a:t>If classification is incorrect, modify w:</a:t>
            </a:r>
          </a:p>
          <a:p>
            <a:pPr marL="266700" indent="-266700">
              <a:buAutoNum type="arabicPeriod"/>
            </a:pPr>
            <a:endParaRPr lang="el-G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92" y="4560541"/>
            <a:ext cx="2268284" cy="55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29" y="5975717"/>
            <a:ext cx="1672209" cy="26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Αριστερό άγκιστρο 5"/>
          <p:cNvSpPr/>
          <p:nvPr/>
        </p:nvSpPr>
        <p:spPr>
          <a:xfrm>
            <a:off x="4149100" y="5043422"/>
            <a:ext cx="288032" cy="932295"/>
          </a:xfrm>
          <a:prstGeom prst="leftBrace">
            <a:avLst>
              <a:gd name="adj1" fmla="val 545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3035290" y="5313413"/>
            <a:ext cx="11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REPEAT</a:t>
            </a:r>
            <a:endParaRPr lang="el-G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50" y="3212976"/>
            <a:ext cx="1639997" cy="6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only for Linearly Separable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http://aass.oru.se/~lilien/ml/seminars/2007_02_01b-Janecek-Perceptron.pdf</a:t>
            </a:r>
            <a:endParaRPr lang="el-GR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49278"/>
            <a:ext cx="3155916" cy="28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49278"/>
            <a:ext cx="3155916" cy="28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88024" y="2465808"/>
            <a:ext cx="3177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Not Linearly Separable</a:t>
            </a:r>
            <a:endParaRPr lang="el-G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465807"/>
            <a:ext cx="3177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Linearly Separable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7511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Topologies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different types of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4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Useful Resource</a:t>
            </a:r>
            <a:r>
              <a:rPr lang="en-GB" sz="1200" dirty="0"/>
              <a:t>: https://towardsdatascience.com/the-mostly-complete-chart-of-neural-networks-explained-3fb6f2367464</a:t>
            </a:r>
            <a:endParaRPr lang="el-G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787" y="2712780"/>
            <a:ext cx="3238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Multi-Layer Perceptron</a:t>
            </a:r>
            <a:endParaRPr lang="el-GR" sz="2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7801" r="13880"/>
          <a:stretch/>
        </p:blipFill>
        <p:spPr bwMode="auto">
          <a:xfrm>
            <a:off x="768480" y="3225832"/>
            <a:ext cx="3112788" cy="234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10459"/>
            <a:ext cx="4027030" cy="13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04672" y="2276872"/>
            <a:ext cx="3961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Convolutional Neural Network</a:t>
            </a:r>
            <a:endParaRPr lang="el-GR" sz="2200" dirty="0"/>
          </a:p>
        </p:txBody>
      </p:sp>
      <p:pic>
        <p:nvPicPr>
          <p:cNvPr id="13" name="Picture 2" descr="A LSTM neural network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725144"/>
            <a:ext cx="3787599" cy="14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12947" y="4222249"/>
            <a:ext cx="3961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Recurrent Neural Network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23098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1:</a:t>
            </a:r>
          </a:p>
          <a:p>
            <a:pPr lvl="1"/>
            <a:r>
              <a:rPr lang="en-US" dirty="0" smtClean="0"/>
              <a:t>Machine Learning with Python</a:t>
            </a:r>
          </a:p>
          <a:p>
            <a:pPr lvl="1"/>
            <a:r>
              <a:rPr lang="en-US" dirty="0" smtClean="0"/>
              <a:t>Introduction to Deep Learning</a:t>
            </a:r>
          </a:p>
          <a:p>
            <a:pPr lvl="1"/>
            <a:r>
              <a:rPr lang="en-US" dirty="0" smtClean="0"/>
              <a:t>Optical Character Recognition</a:t>
            </a:r>
          </a:p>
          <a:p>
            <a:pPr lvl="1"/>
            <a:r>
              <a:rPr lang="en-US" dirty="0" smtClean="0"/>
              <a:t>Image Recognition</a:t>
            </a:r>
          </a:p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Neural Doodle</a:t>
            </a:r>
          </a:p>
          <a:p>
            <a:pPr lvl="1"/>
            <a:r>
              <a:rPr lang="en-US" dirty="0" smtClean="0"/>
              <a:t>Neural Style Transfer</a:t>
            </a:r>
          </a:p>
          <a:p>
            <a:pPr lvl="1"/>
            <a:r>
              <a:rPr lang="en-US" dirty="0" smtClean="0"/>
              <a:t>AI Game Learning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0666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Multi-Layer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</a:p>
          <a:p>
            <a:pPr lvl="1"/>
            <a:r>
              <a:rPr lang="en-US" dirty="0" smtClean="0"/>
              <a:t>Start with some initial</a:t>
            </a:r>
          </a:p>
          <a:p>
            <a:pPr marL="274320" lvl="1" indent="0">
              <a:buNone/>
              <a:tabLst>
                <a:tab pos="447675" algn="l"/>
              </a:tabLst>
            </a:pPr>
            <a:r>
              <a:rPr lang="en-US" dirty="0" smtClean="0"/>
              <a:t>	parameters </a:t>
            </a:r>
            <a:r>
              <a:rPr lang="el-GR" dirty="0" smtClean="0"/>
              <a:t>θ</a:t>
            </a:r>
            <a:endParaRPr lang="en-US" dirty="0" smtClean="0"/>
          </a:p>
          <a:p>
            <a:pPr marL="274320" lvl="1" indent="0">
              <a:buNone/>
              <a:tabLst>
                <a:tab pos="447675" algn="l"/>
              </a:tabLst>
            </a:pPr>
            <a:endParaRPr lang="en-US" dirty="0" smtClean="0"/>
          </a:p>
          <a:p>
            <a:pPr lvl="1"/>
            <a:r>
              <a:rPr lang="en-US" dirty="0" smtClean="0"/>
              <a:t>Update them using:</a:t>
            </a:r>
          </a:p>
          <a:p>
            <a:endParaRPr lang="en-US" dirty="0"/>
          </a:p>
          <a:p>
            <a:pPr marL="274320" lvl="1" indent="0">
              <a:buNone/>
              <a:tabLst>
                <a:tab pos="449263" algn="l"/>
              </a:tabLst>
            </a:pPr>
            <a:r>
              <a:rPr lang="en-US" dirty="0" smtClean="0"/>
              <a:t>	</a:t>
            </a:r>
            <a:r>
              <a:rPr lang="en-US" dirty="0"/>
              <a:t>where</a:t>
            </a:r>
            <a:r>
              <a:rPr lang="en-US" dirty="0" smtClean="0"/>
              <a:t>:</a:t>
            </a:r>
          </a:p>
          <a:p>
            <a:pPr lvl="2"/>
            <a:r>
              <a:rPr lang="el-GR" i="1" dirty="0" smtClean="0"/>
              <a:t>η</a:t>
            </a:r>
            <a:r>
              <a:rPr lang="en-US" dirty="0" smtClean="0"/>
              <a:t>: learning rate</a:t>
            </a:r>
          </a:p>
          <a:p>
            <a:pPr lvl="2"/>
            <a:r>
              <a:rPr lang="en-US" i="1" dirty="0" smtClean="0"/>
              <a:t>E(x, </a:t>
            </a:r>
            <a:r>
              <a:rPr lang="el-GR" i="1" dirty="0" smtClean="0"/>
              <a:t>θ, </a:t>
            </a:r>
            <a:r>
              <a:rPr lang="en-US" i="1" dirty="0" smtClean="0"/>
              <a:t>y)</a:t>
            </a:r>
            <a:r>
              <a:rPr lang="en-US" dirty="0" smtClean="0"/>
              <a:t>: error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Continue until error is small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7801" r="13880"/>
          <a:stretch/>
        </p:blipFill>
        <p:spPr bwMode="auto">
          <a:xfrm>
            <a:off x="4223808" y="2406349"/>
            <a:ext cx="4557433" cy="342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07904" y="2406080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Input Layer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36296" y="3070121"/>
            <a:ext cx="179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Output Layer</a:t>
            </a:r>
            <a:endParaRPr lang="el-G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79138" y="2006239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Hidden Layer</a:t>
            </a:r>
            <a:endParaRPr lang="el-GR" sz="2000" dirty="0"/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177900"/>
              </p:ext>
            </p:extLst>
          </p:nvPr>
        </p:nvGraphicFramePr>
        <p:xfrm>
          <a:off x="971600" y="3491689"/>
          <a:ext cx="2931102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4" imgW="1384200" imgH="228600" progId="Equation.DSMT4">
                  <p:embed/>
                </p:oleObj>
              </mc:Choice>
              <mc:Fallback>
                <p:oleObj name="Equation" r:id="rId4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3491689"/>
                        <a:ext cx="2931102" cy="48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5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Multi-Layer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Backpropagation</a:t>
            </a:r>
            <a:endParaRPr lang="en-US" dirty="0" smtClean="0"/>
          </a:p>
          <a:p>
            <a:pPr lvl="1"/>
            <a:r>
              <a:rPr lang="en-US" dirty="0" smtClean="0"/>
              <a:t>Easy way to</a:t>
            </a:r>
          </a:p>
          <a:p>
            <a:pPr marL="274320" lvl="1" indent="0">
              <a:buNone/>
              <a:tabLst>
                <a:tab pos="449263" algn="l"/>
              </a:tabLst>
            </a:pPr>
            <a:r>
              <a:rPr lang="en-US" dirty="0"/>
              <a:t>	</a:t>
            </a:r>
            <a:r>
              <a:rPr lang="en-US" dirty="0" smtClean="0"/>
              <a:t>compute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7801" r="13880"/>
          <a:stretch/>
        </p:blipFill>
        <p:spPr bwMode="auto">
          <a:xfrm>
            <a:off x="4223808" y="2406349"/>
            <a:ext cx="4557433" cy="342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07904" y="2406080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Input Layer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36296" y="3070121"/>
            <a:ext cx="179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Output Layer</a:t>
            </a:r>
            <a:endParaRPr lang="el-G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79138" y="2006239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Hidden Layer</a:t>
            </a:r>
            <a:endParaRPr lang="el-GR" sz="2000" dirty="0"/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740347"/>
              </p:ext>
            </p:extLst>
          </p:nvPr>
        </p:nvGraphicFramePr>
        <p:xfrm>
          <a:off x="971600" y="2060848"/>
          <a:ext cx="2931102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4" imgW="1384200" imgH="228600" progId="Equation.DSMT4">
                  <p:embed/>
                </p:oleObj>
              </mc:Choice>
              <mc:Fallback>
                <p:oleObj name="Equation" r:id="rId4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060848"/>
                        <a:ext cx="2931102" cy="48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880770"/>
              </p:ext>
            </p:extLst>
          </p:nvPr>
        </p:nvGraphicFramePr>
        <p:xfrm>
          <a:off x="1999295" y="3677819"/>
          <a:ext cx="15065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6" imgW="711000" imgH="228600" progId="Equation.DSMT4">
                  <p:embed/>
                </p:oleObj>
              </mc:Choice>
              <mc:Fallback>
                <p:oleObj name="Equation" r:id="rId6" imgW="711000" imgH="22860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295" y="3677819"/>
                        <a:ext cx="15065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Multi-Layer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08112"/>
          </a:xfrm>
        </p:spPr>
        <p:txBody>
          <a:bodyPr>
            <a:normAutofit/>
          </a:bodyPr>
          <a:lstStyle/>
          <a:p>
            <a:pPr marL="0" lvl="2" indent="0" algn="just">
              <a:buNone/>
            </a:pPr>
            <a:r>
              <a:rPr lang="en-US" dirty="0" smtClean="0"/>
              <a:t>Generate an error signal that measures the difference between the predictions of the network and the desired values and then </a:t>
            </a:r>
            <a:r>
              <a:rPr lang="en-US" dirty="0" smtClean="0">
                <a:solidFill>
                  <a:schemeClr val="tx2"/>
                </a:solidFill>
              </a:rPr>
              <a:t>use this error signal to change the weights</a:t>
            </a:r>
            <a:r>
              <a:rPr lang="en-US" dirty="0" smtClean="0"/>
              <a:t> so that predictions get more accurate</a:t>
            </a:r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5334709" y="1844824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Forward it through the network to get predictions</a:t>
            </a:r>
            <a:endParaRPr lang="en-US" sz="2000" dirty="0"/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5334709" y="3805971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Backpropagate the errors</a:t>
            </a:r>
            <a:endParaRPr lang="en-US" sz="2000" dirty="0"/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1111243" y="3805970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Update the connection weights</a:t>
            </a:r>
            <a:endParaRPr lang="en-US" sz="2000" dirty="0"/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1111243" y="1844823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Sample labeled data</a:t>
            </a:r>
            <a:endParaRPr lang="en-US" sz="2000" dirty="0"/>
          </a:p>
        </p:txBody>
      </p:sp>
      <p:cxnSp>
        <p:nvCxnSpPr>
          <p:cNvPr id="19" name="Ευθύγραμμο βέλος σύνδεσης 18"/>
          <p:cNvCxnSpPr>
            <a:stCxn id="17" idx="3"/>
            <a:endCxn id="11" idx="1"/>
          </p:cNvCxnSpPr>
          <p:nvPr/>
        </p:nvCxnSpPr>
        <p:spPr>
          <a:xfrm>
            <a:off x="3609841" y="2448426"/>
            <a:ext cx="172486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/>
          <p:cNvCxnSpPr>
            <a:stCxn id="15" idx="1"/>
            <a:endCxn id="16" idx="3"/>
          </p:cNvCxnSpPr>
          <p:nvPr/>
        </p:nvCxnSpPr>
        <p:spPr>
          <a:xfrm flipH="1" flipV="1">
            <a:off x="3609841" y="4409573"/>
            <a:ext cx="172486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/>
          <p:cNvCxnSpPr>
            <a:stCxn id="11" idx="2"/>
            <a:endCxn id="15" idx="0"/>
          </p:cNvCxnSpPr>
          <p:nvPr/>
        </p:nvCxnSpPr>
        <p:spPr>
          <a:xfrm>
            <a:off x="6584008" y="3052029"/>
            <a:ext cx="0" cy="753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6" idx="0"/>
            <a:endCxn id="17" idx="2"/>
          </p:cNvCxnSpPr>
          <p:nvPr/>
        </p:nvCxnSpPr>
        <p:spPr>
          <a:xfrm flipV="1">
            <a:off x="2360542" y="3052028"/>
            <a:ext cx="0" cy="753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https://www.slideshare.net/LuMa921/deep-learning-a-visual-introduction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860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91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Deep </a:t>
            </a:r>
            <a:r>
              <a:rPr lang="en-US" dirty="0"/>
              <a:t>Learning?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Subfield of Machine Learning</a:t>
            </a:r>
            <a:endParaRPr lang="en-US" dirty="0"/>
          </a:p>
          <a:p>
            <a:r>
              <a:rPr lang="en-US" dirty="0" smtClean="0"/>
              <a:t>Practical definition: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Στρογγυλεμένο ορθογώνιο 3"/>
          <p:cNvSpPr/>
          <p:nvPr/>
        </p:nvSpPr>
        <p:spPr>
          <a:xfrm>
            <a:off x="1079612" y="3334378"/>
            <a:ext cx="7128792" cy="16067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Imitates </a:t>
            </a:r>
            <a:r>
              <a:rPr lang="en-US" sz="2800" dirty="0"/>
              <a:t>the workings of the human brain in processing data and creating patterns for use in decision </a:t>
            </a:r>
            <a:r>
              <a:rPr lang="en-US" sz="2800" dirty="0" smtClean="0"/>
              <a:t>making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94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Deep Neural Networks?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answer:</a:t>
            </a:r>
          </a:p>
          <a:p>
            <a:pPr marL="0" indent="0" algn="ctr">
              <a:buNone/>
            </a:pPr>
            <a:r>
              <a:rPr lang="en-US" dirty="0" smtClean="0"/>
              <a:t>Neural Networks with many layers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Practical answer:</a:t>
            </a:r>
          </a:p>
          <a:p>
            <a:pPr marL="0" indent="0" algn="ctr">
              <a:buNone/>
            </a:pPr>
            <a:r>
              <a:rPr lang="en-US" dirty="0" smtClean="0"/>
              <a:t>Neural Networks with more than one hidden layer</a:t>
            </a:r>
          </a:p>
          <a:p>
            <a:endParaRPr lang="en-US" dirty="0"/>
          </a:p>
          <a:p>
            <a:r>
              <a:rPr lang="en-US" dirty="0" smtClean="0"/>
              <a:t>Elaborate answer: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Neural Networks that train on a distinct set of</a:t>
            </a:r>
          </a:p>
          <a:p>
            <a:pPr marL="0" indent="0" algn="ctr">
              <a:buNone/>
            </a:pPr>
            <a:r>
              <a:rPr lang="en-US" dirty="0" smtClean="0"/>
              <a:t>features in each layer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Feature Hierarchy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https://www.strong.io/blog/deep-neural-networks-go-to-the-movies</a:t>
            </a:r>
            <a:endParaRPr lang="el-GR" sz="1200" dirty="0"/>
          </a:p>
        </p:txBody>
      </p:sp>
      <p:pic>
        <p:nvPicPr>
          <p:cNvPr id="4098" name="Picture 2" descr="https://www.strong.io/blog-images/movie-posters/Slid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5" y="1700807"/>
            <a:ext cx="82772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Machine Perception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Hand-crafted Feature Extraction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https://www.slideshare.net/kuanhoong/big-data-malaysia-a-primer-on-deep-learning</a:t>
            </a:r>
            <a:endParaRPr lang="el-GR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3649"/>
            <a:ext cx="7986402" cy="352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9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vs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https://www.researchgate.net/publication/322325843</a:t>
            </a:r>
            <a:endParaRPr lang="el-GR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0" y="2348880"/>
            <a:ext cx="80962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437111"/>
            <a:ext cx="80962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3875" y="1844824"/>
            <a:ext cx="260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Traditional Learning</a:t>
            </a:r>
            <a:endParaRPr lang="el-G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3875" y="4005064"/>
            <a:ext cx="260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Deep Learning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082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12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https://www.slideshare.net/insideHPC/tesla-accelerated-computing-platform</a:t>
            </a:r>
            <a:endParaRPr lang="el-GR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31" y="1550041"/>
            <a:ext cx="2544813" cy="237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3" y="1550041"/>
            <a:ext cx="24384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20" y="1556792"/>
            <a:ext cx="2524460" cy="237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2640"/>
            <a:ext cx="2438400" cy="229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72640"/>
            <a:ext cx="2423295" cy="232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1004" y="3102059"/>
            <a:ext cx="2438400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Cancer Cell Detection</a:t>
            </a: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Diabetic Grading</a:t>
            </a: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Drug Discovery</a:t>
            </a:r>
            <a:endParaRPr lang="el-GR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003" y="1556792"/>
            <a:ext cx="1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MEDICINE &amp;</a:t>
            </a: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BIOLOGY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3683" y="3102059"/>
            <a:ext cx="2524461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Image Classification</a:t>
            </a:r>
          </a:p>
          <a:p>
            <a:pPr algn="r"/>
            <a:r>
              <a:rPr lang="en-GB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Speech Recognition</a:t>
            </a:r>
          </a:p>
          <a:p>
            <a:pPr algn="r"/>
            <a:r>
              <a:rPr lang="en-GB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Language Translation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3683" y="1556792"/>
            <a:ext cx="1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INTERNET &amp; </a:t>
            </a: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CLOUD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156100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MEDIA </a:t>
            </a:r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&amp; </a:t>
            </a: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ENTERTAINMENT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8020" y="3102059"/>
            <a:ext cx="2524461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 Captioning</a:t>
            </a:r>
          </a:p>
          <a:p>
            <a:pPr algn="r"/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 Search</a:t>
            </a:r>
          </a:p>
          <a:p>
            <a:pPr algn="r"/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Real Time 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4072640"/>
            <a:ext cx="1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SECURITY </a:t>
            </a:r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&amp; </a:t>
            </a: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DEFENSE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2040" y="407263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AUTONOMOUS </a:t>
            </a: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MACHINES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35697" y="5525246"/>
            <a:ext cx="2438400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Face Detection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 Surveillance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Satellite Imagery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16935" y="5527895"/>
            <a:ext cx="2438400" cy="8561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Pedestrian Detection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Lane Tracking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Recognize Traffic Sign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With Python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38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</a:t>
            </a:r>
            <a:r>
              <a:rPr lang="en-US" smtClean="0"/>
              <a:t>Powerful Libraries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https://www.datacamp.com/community/blog/python-scientific-computing-case</a:t>
            </a:r>
            <a:endParaRPr lang="el-GR" sz="12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46705"/>
            <a:ext cx="6930944" cy="441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Libraries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Arrays: universal point of reference in the python ML world</a:t>
            </a: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Data manipulation made easy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Basis of scientific computing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(Almost) all machine learning algorithms you will ever need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Plot all of the above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9636" y="5909210"/>
            <a:ext cx="562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… and all of these are seamlessly connected!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855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with Python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options</a:t>
            </a:r>
          </a:p>
          <a:p>
            <a:r>
              <a:rPr lang="en-US" dirty="0" smtClean="0"/>
              <a:t>All equivalent but all different</a:t>
            </a:r>
          </a:p>
          <a:p>
            <a:r>
              <a:rPr lang="en-US" dirty="0" smtClean="0"/>
              <a:t>Hard to port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https://www.slideshare.net/kuanhoong/big-data-malaysia-a-primer-on-deep-learning</a:t>
            </a:r>
            <a:endParaRPr lang="el-GR" sz="1200" dirty="0"/>
          </a:p>
        </p:txBody>
      </p:sp>
      <p:pic>
        <p:nvPicPr>
          <p:cNvPr id="6146" name="Picture 2" descr="Αποτέλεσμα εικόνας για python tenso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t="5869" r="8381" b="5869"/>
          <a:stretch/>
        </p:blipFill>
        <p:spPr bwMode="auto">
          <a:xfrm>
            <a:off x="3755456" y="2897850"/>
            <a:ext cx="2322760" cy="138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Αποτέλεσμα εικόνας για python thean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7176" r="6658" b="37176"/>
          <a:stretch/>
        </p:blipFill>
        <p:spPr bwMode="auto">
          <a:xfrm>
            <a:off x="769480" y="3266114"/>
            <a:ext cx="2189788" cy="6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Αποτέλεσμα εικόνας για microsoft cntk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42" y="3058723"/>
            <a:ext cx="1574380" cy="10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9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with </a:t>
            </a:r>
            <a:r>
              <a:rPr lang="en-US" dirty="0" err="1" smtClean="0"/>
              <a:t>Keras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framework to rule them all</a:t>
            </a:r>
          </a:p>
          <a:p>
            <a:r>
              <a:rPr lang="en-US" dirty="0" smtClean="0"/>
              <a:t>Easier to code and read</a:t>
            </a:r>
          </a:p>
          <a:p>
            <a:r>
              <a:rPr lang="en-US" dirty="0" smtClean="0"/>
              <a:t>Can harness CPU and GPU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https://www.slideshare.net/kuanhoong/big-data-malaysia-a-primer-on-deep-learning</a:t>
            </a:r>
            <a:endParaRPr lang="el-GR" sz="1200" dirty="0"/>
          </a:p>
        </p:txBody>
      </p:sp>
      <p:pic>
        <p:nvPicPr>
          <p:cNvPr id="6146" name="Picture 2" descr="Αποτέλεσμα εικόνας για python tenso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t="5869" r="8381" b="5869"/>
          <a:stretch/>
        </p:blipFill>
        <p:spPr bwMode="auto">
          <a:xfrm>
            <a:off x="3755456" y="2897850"/>
            <a:ext cx="2322760" cy="138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Αποτέλεσμα εικόνας για python thean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7176" r="6658" b="37176"/>
          <a:stretch/>
        </p:blipFill>
        <p:spPr bwMode="auto">
          <a:xfrm>
            <a:off x="769480" y="3266114"/>
            <a:ext cx="2189788" cy="6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Αποτέλεσμα εικόνας για microsoft cntk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42" y="3058723"/>
            <a:ext cx="1574380" cy="10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93" y="5205154"/>
            <a:ext cx="3310864" cy="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Δεξιό άγκιστρο 3"/>
          <p:cNvSpPr/>
          <p:nvPr/>
        </p:nvSpPr>
        <p:spPr>
          <a:xfrm rot="5400000">
            <a:off x="4125619" y="563013"/>
            <a:ext cx="786136" cy="7958270"/>
          </a:xfrm>
          <a:prstGeom prst="rightBrace">
            <a:avLst>
              <a:gd name="adj1" fmla="val 170806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11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Requirements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up-to-date python distribution</a:t>
            </a:r>
          </a:p>
          <a:p>
            <a:r>
              <a:rPr lang="en-US" dirty="0" smtClean="0"/>
              <a:t>The python </a:t>
            </a:r>
            <a:r>
              <a:rPr lang="en-US" dirty="0" err="1" smtClean="0"/>
              <a:t>numpy-scipy-scikit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A fast CPU or GPU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http://www.gpurendering.com/technology/learningMachinesGpuVsCpu.html</a:t>
            </a:r>
            <a:endParaRPr lang="el-GR" sz="1200" dirty="0"/>
          </a:p>
        </p:txBody>
      </p:sp>
      <p:pic>
        <p:nvPicPr>
          <p:cNvPr id="6152" name="Picture 8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32" y="2570423"/>
            <a:ext cx="3310864" cy="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4064764" cy="299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61672" y="4044058"/>
            <a:ext cx="1973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If possible,</a:t>
            </a:r>
          </a:p>
          <a:p>
            <a:pPr algn="ctr"/>
            <a:r>
              <a:rPr lang="en-GB" sz="2000" dirty="0" smtClean="0"/>
              <a:t>use a GPU!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59349" y="5062580"/>
            <a:ext cx="317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… although your CPU will do for simple applications!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41538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with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https://keras.io/</a:t>
            </a:r>
            <a:endParaRPr lang="el-G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597452"/>
            <a:ext cx="792088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/>
              <a:t>model </a:t>
            </a:r>
            <a:r>
              <a:rPr lang="en-GB" sz="1900" dirty="0"/>
              <a:t>= Sequential</a:t>
            </a:r>
            <a:r>
              <a:rPr lang="en-GB" sz="1900" dirty="0" smtClean="0"/>
              <a:t>()</a:t>
            </a:r>
          </a:p>
          <a:p>
            <a:r>
              <a:rPr lang="en-GB" sz="1900" dirty="0" err="1" smtClean="0"/>
              <a:t>model.add</a:t>
            </a:r>
            <a:r>
              <a:rPr lang="en-GB" sz="1900" dirty="0" smtClean="0"/>
              <a:t>(Dense(units=64</a:t>
            </a:r>
            <a:r>
              <a:rPr lang="en-GB" sz="1900" dirty="0"/>
              <a:t>, activation='</a:t>
            </a:r>
            <a:r>
              <a:rPr lang="en-GB" sz="1900" dirty="0" err="1"/>
              <a:t>relu</a:t>
            </a:r>
            <a:r>
              <a:rPr lang="en-GB" sz="1900" dirty="0"/>
              <a:t>', </a:t>
            </a:r>
            <a:r>
              <a:rPr lang="en-GB" sz="1900" dirty="0" err="1"/>
              <a:t>input_dim</a:t>
            </a:r>
            <a:r>
              <a:rPr lang="en-GB" sz="1900" dirty="0"/>
              <a:t>=100</a:t>
            </a:r>
            <a:r>
              <a:rPr lang="en-GB" sz="1900" dirty="0" smtClean="0"/>
              <a:t>))</a:t>
            </a:r>
          </a:p>
          <a:p>
            <a:r>
              <a:rPr lang="en-GB" sz="1900" dirty="0" err="1"/>
              <a:t>model.add</a:t>
            </a:r>
            <a:r>
              <a:rPr lang="en-GB" sz="1900" dirty="0"/>
              <a:t>(Dense(units=10, activation='</a:t>
            </a:r>
            <a:r>
              <a:rPr lang="en-GB" sz="1900" dirty="0" err="1"/>
              <a:t>softmax</a:t>
            </a:r>
            <a:r>
              <a:rPr lang="en-GB" sz="1900" dirty="0"/>
              <a:t>'))</a:t>
            </a:r>
          </a:p>
          <a:p>
            <a:endParaRPr lang="en-GB" sz="2400" dirty="0" smtClean="0"/>
          </a:p>
          <a:p>
            <a:r>
              <a:rPr lang="en-GB" sz="1900" dirty="0" err="1"/>
              <a:t>model.compile</a:t>
            </a:r>
            <a:r>
              <a:rPr lang="en-GB" sz="1900" dirty="0"/>
              <a:t>(loss='</a:t>
            </a:r>
            <a:r>
              <a:rPr lang="en-GB" sz="1900" dirty="0" err="1"/>
              <a:t>categorical_crossentropy</a:t>
            </a:r>
            <a:r>
              <a:rPr lang="en-GB" sz="1900" dirty="0" smtClean="0"/>
              <a:t>',</a:t>
            </a:r>
          </a:p>
          <a:p>
            <a:pPr>
              <a:tabLst>
                <a:tab pos="1612900" algn="l"/>
              </a:tabLst>
            </a:pPr>
            <a:r>
              <a:rPr lang="en-GB" sz="1900" dirty="0"/>
              <a:t>	</a:t>
            </a:r>
            <a:r>
              <a:rPr lang="en-GB" sz="1900" dirty="0" smtClean="0"/>
              <a:t>optimizer</a:t>
            </a:r>
            <a:r>
              <a:rPr lang="en-GB" sz="1900" dirty="0"/>
              <a:t>='</a:t>
            </a:r>
            <a:r>
              <a:rPr lang="en-GB" sz="1900" dirty="0" err="1"/>
              <a:t>sgd</a:t>
            </a:r>
            <a:r>
              <a:rPr lang="en-GB" sz="1900" dirty="0"/>
              <a:t>', </a:t>
            </a:r>
            <a:r>
              <a:rPr lang="en-GB" sz="1900" dirty="0" smtClean="0"/>
              <a:t>metrics</a:t>
            </a:r>
            <a:r>
              <a:rPr lang="en-GB" sz="1900" dirty="0"/>
              <a:t>=['accuracy'])</a:t>
            </a:r>
          </a:p>
          <a:p>
            <a:endParaRPr lang="en-GB" sz="2400" dirty="0" smtClean="0"/>
          </a:p>
          <a:p>
            <a:r>
              <a:rPr lang="en-GB" sz="1900" dirty="0" err="1"/>
              <a:t>model.fit</a:t>
            </a:r>
            <a:r>
              <a:rPr lang="en-GB" sz="1900" dirty="0"/>
              <a:t>(</a:t>
            </a:r>
            <a:r>
              <a:rPr lang="en-GB" sz="1900" dirty="0" err="1"/>
              <a:t>x_train</a:t>
            </a:r>
            <a:r>
              <a:rPr lang="en-GB" sz="1900" dirty="0"/>
              <a:t>, </a:t>
            </a:r>
            <a:r>
              <a:rPr lang="en-GB" sz="1900" dirty="0" err="1"/>
              <a:t>y_train</a:t>
            </a:r>
            <a:r>
              <a:rPr lang="en-GB" sz="1900" dirty="0"/>
              <a:t>, epochs=5, </a:t>
            </a:r>
            <a:r>
              <a:rPr lang="en-GB" sz="1900" dirty="0" err="1"/>
              <a:t>batch_size</a:t>
            </a:r>
            <a:r>
              <a:rPr lang="en-GB" sz="1900" dirty="0"/>
              <a:t>=32)</a:t>
            </a:r>
          </a:p>
          <a:p>
            <a:endParaRPr lang="en-GB" sz="2400" dirty="0" smtClean="0"/>
          </a:p>
          <a:p>
            <a:r>
              <a:rPr lang="en-GB" sz="1900" dirty="0" smtClean="0"/>
              <a:t>metrics </a:t>
            </a:r>
            <a:r>
              <a:rPr lang="en-GB" sz="1900" dirty="0"/>
              <a:t>= </a:t>
            </a:r>
            <a:r>
              <a:rPr lang="en-GB" sz="1900" dirty="0" err="1"/>
              <a:t>model.evaluate</a:t>
            </a:r>
            <a:r>
              <a:rPr lang="en-GB" sz="1900" dirty="0"/>
              <a:t>(</a:t>
            </a:r>
            <a:r>
              <a:rPr lang="en-GB" sz="1900" dirty="0" err="1"/>
              <a:t>x_test</a:t>
            </a:r>
            <a:r>
              <a:rPr lang="en-GB" sz="1900" dirty="0"/>
              <a:t>, </a:t>
            </a:r>
            <a:r>
              <a:rPr lang="en-GB" sz="1900" dirty="0" err="1"/>
              <a:t>y_test</a:t>
            </a:r>
            <a:r>
              <a:rPr lang="en-GB" sz="1900" dirty="0"/>
              <a:t>, </a:t>
            </a:r>
            <a:r>
              <a:rPr lang="en-GB" sz="1900" dirty="0" err="1"/>
              <a:t>batch_size</a:t>
            </a:r>
            <a:r>
              <a:rPr lang="en-GB" sz="1900" dirty="0"/>
              <a:t>=128)</a:t>
            </a:r>
          </a:p>
          <a:p>
            <a:endParaRPr lang="en-GB" sz="2400" dirty="0" smtClean="0"/>
          </a:p>
          <a:p>
            <a:r>
              <a:rPr lang="en-GB" sz="1900" dirty="0"/>
              <a:t>classes = </a:t>
            </a:r>
            <a:r>
              <a:rPr lang="en-GB" sz="1900" dirty="0" err="1"/>
              <a:t>model.predict</a:t>
            </a:r>
            <a:r>
              <a:rPr lang="en-GB" sz="1900" dirty="0"/>
              <a:t>(</a:t>
            </a:r>
            <a:r>
              <a:rPr lang="en-GB" sz="1900" dirty="0" err="1"/>
              <a:t>x_test</a:t>
            </a:r>
            <a:r>
              <a:rPr lang="en-GB" sz="1900" dirty="0"/>
              <a:t>, </a:t>
            </a:r>
            <a:r>
              <a:rPr lang="en-GB" sz="1900" dirty="0" err="1"/>
              <a:t>batch_size</a:t>
            </a:r>
            <a:r>
              <a:rPr lang="en-GB" sz="1900" dirty="0"/>
              <a:t>=128)</a:t>
            </a:r>
          </a:p>
          <a:p>
            <a:endParaRPr lang="en-GB" sz="1900" dirty="0" smtClean="0"/>
          </a:p>
        </p:txBody>
      </p:sp>
      <p:sp>
        <p:nvSpPr>
          <p:cNvPr id="9" name="Δεξιό άγκιστρο 8"/>
          <p:cNvSpPr/>
          <p:nvPr/>
        </p:nvSpPr>
        <p:spPr>
          <a:xfrm>
            <a:off x="7595011" y="1597452"/>
            <a:ext cx="129467" cy="823436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7812360" y="1670616"/>
            <a:ext cx="1008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Create</a:t>
            </a:r>
          </a:p>
          <a:p>
            <a:r>
              <a:rPr lang="en-GB" sz="1900" dirty="0" smtClean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11" name="Δεξιό άγκιστρο 10"/>
          <p:cNvSpPr/>
          <p:nvPr/>
        </p:nvSpPr>
        <p:spPr>
          <a:xfrm>
            <a:off x="6444208" y="2910282"/>
            <a:ext cx="129467" cy="562417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/>
          <p:cNvSpPr txBox="1"/>
          <p:nvPr/>
        </p:nvSpPr>
        <p:spPr>
          <a:xfrm>
            <a:off x="6732240" y="2852936"/>
            <a:ext cx="1526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Configure</a:t>
            </a:r>
          </a:p>
          <a:p>
            <a:r>
              <a:rPr lang="en-GB" sz="1900" dirty="0" smtClean="0">
                <a:solidFill>
                  <a:schemeClr val="accent1"/>
                </a:solidFill>
              </a:rPr>
              <a:t>Learning</a:t>
            </a:r>
          </a:p>
        </p:txBody>
      </p:sp>
      <p:sp>
        <p:nvSpPr>
          <p:cNvPr id="14" name="Δεξιό άγκιστρο 13"/>
          <p:cNvSpPr/>
          <p:nvPr/>
        </p:nvSpPr>
        <p:spPr>
          <a:xfrm>
            <a:off x="6444207" y="3824844"/>
            <a:ext cx="129467" cy="317469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/>
          <p:cNvSpPr txBox="1"/>
          <p:nvPr/>
        </p:nvSpPr>
        <p:spPr>
          <a:xfrm>
            <a:off x="6732238" y="3791217"/>
            <a:ext cx="1944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Train the model</a:t>
            </a:r>
          </a:p>
        </p:txBody>
      </p:sp>
      <p:sp>
        <p:nvSpPr>
          <p:cNvPr id="16" name="Δεξιό άγκιστρο 15"/>
          <p:cNvSpPr/>
          <p:nvPr/>
        </p:nvSpPr>
        <p:spPr>
          <a:xfrm>
            <a:off x="6888949" y="4444470"/>
            <a:ext cx="129467" cy="317469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7176980" y="4410843"/>
            <a:ext cx="16434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Get metrics</a:t>
            </a:r>
          </a:p>
        </p:txBody>
      </p:sp>
      <p:sp>
        <p:nvSpPr>
          <p:cNvPr id="18" name="Δεξιό άγκιστρο 17"/>
          <p:cNvSpPr/>
          <p:nvPr/>
        </p:nvSpPr>
        <p:spPr>
          <a:xfrm>
            <a:off x="5996305" y="5094130"/>
            <a:ext cx="129467" cy="317469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/>
          <p:cNvSpPr txBox="1"/>
          <p:nvPr/>
        </p:nvSpPr>
        <p:spPr>
          <a:xfrm>
            <a:off x="6284336" y="5060503"/>
            <a:ext cx="21760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39295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Subfield of </a:t>
            </a:r>
            <a:r>
              <a:rPr lang="en-US" dirty="0"/>
              <a:t>Artificial Intelligence</a:t>
            </a:r>
          </a:p>
          <a:p>
            <a:r>
              <a:rPr lang="en-US" dirty="0"/>
              <a:t>Term coined in 1959 by Arthur Samuel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Στρογγυλεμένο ορθογώνιο 3"/>
          <p:cNvSpPr/>
          <p:nvPr/>
        </p:nvSpPr>
        <p:spPr>
          <a:xfrm>
            <a:off x="1079612" y="3334378"/>
            <a:ext cx="7128792" cy="16067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Progressively </a:t>
            </a:r>
            <a:r>
              <a:rPr lang="en-US" sz="2800" dirty="0"/>
              <a:t>improve </a:t>
            </a:r>
            <a:r>
              <a:rPr lang="en-US" sz="2800" dirty="0" smtClean="0"/>
              <a:t>performance on </a:t>
            </a:r>
            <a:r>
              <a:rPr lang="en-US" sz="2800" dirty="0"/>
              <a:t>a specific task with data, without </a:t>
            </a:r>
            <a:r>
              <a:rPr lang="en-US" sz="2800" dirty="0" smtClean="0"/>
              <a:t>being explicitly programmed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 tasks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Learn output based on input data</a:t>
            </a:r>
          </a:p>
          <a:p>
            <a:r>
              <a:rPr lang="en-US" dirty="0" smtClean="0"/>
              <a:t>Unsupervised </a:t>
            </a:r>
            <a:r>
              <a:rPr lang="en-US" dirty="0"/>
              <a:t>Learning</a:t>
            </a:r>
          </a:p>
          <a:p>
            <a:pPr lvl="1"/>
            <a:r>
              <a:rPr lang="en-US" dirty="0" smtClean="0"/>
              <a:t>Find structure in given data</a:t>
            </a:r>
          </a:p>
          <a:p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Learn from the environment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0407" y="1844824"/>
            <a:ext cx="1973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Classification</a:t>
            </a:r>
            <a:endParaRPr lang="el-G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63645" y="1844826"/>
            <a:ext cx="1630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Regression</a:t>
            </a:r>
            <a:endParaRPr lang="el-GR" sz="2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56" y="2275713"/>
            <a:ext cx="3938908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5711"/>
            <a:ext cx="3938908" cy="351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6307" y="6381328"/>
            <a:ext cx="6811957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https</a:t>
            </a:r>
            <a:r>
              <a:rPr lang="en-GB" sz="1200" dirty="0"/>
              <a:t>://towardsdatascience.com/supervised-vs-unsupervised-learning-14f68e32ea8d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174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 data to 1, 2 or more classes</a:t>
            </a:r>
          </a:p>
          <a:p>
            <a:r>
              <a:rPr lang="en-US" dirty="0"/>
              <a:t>Confusion Matrix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 Metrics</a:t>
            </a:r>
          </a:p>
          <a:p>
            <a:pPr lvl="1"/>
            <a:r>
              <a:rPr lang="en-US" dirty="0" smtClean="0"/>
              <a:t>Accuracy = (TP + TN) / (P + N)</a:t>
            </a:r>
          </a:p>
          <a:p>
            <a:pPr lvl="1"/>
            <a:r>
              <a:rPr lang="en-US" dirty="0" smtClean="0"/>
              <a:t>Precision </a:t>
            </a:r>
            <a:r>
              <a:rPr lang="en-US" dirty="0"/>
              <a:t>= TP / (TP + FP)</a:t>
            </a:r>
          </a:p>
          <a:p>
            <a:pPr lvl="1"/>
            <a:r>
              <a:rPr lang="en-US" dirty="0"/>
              <a:t>Recall = TP / P</a:t>
            </a:r>
          </a:p>
          <a:p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36" y="1677875"/>
            <a:ext cx="2690326" cy="23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Πίνακας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52115"/>
              </p:ext>
            </p:extLst>
          </p:nvPr>
        </p:nvGraphicFramePr>
        <p:xfrm>
          <a:off x="928620" y="3319047"/>
          <a:ext cx="509104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016"/>
                <a:gridCol w="1697016"/>
                <a:gridCol w="1697016"/>
              </a:tblGrid>
              <a:tr h="370840">
                <a:tc>
                  <a:txBody>
                    <a:bodyPr/>
                    <a:lstStyle/>
                    <a:p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Positive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TP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FP</a:t>
                      </a:r>
                      <a:endParaRPr lang="el-G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Negative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FN</a:t>
                      </a:r>
                      <a:endParaRPr lang="el-GR" sz="20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TN</a:t>
                      </a:r>
                      <a:endParaRPr lang="el-G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 = TP + FN</a:t>
                      </a:r>
                      <a:endParaRPr lang="el-GR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 = FP + TN</a:t>
                      </a:r>
                      <a:endParaRPr lang="el-G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9004" y="2550390"/>
            <a:ext cx="1091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Actual</a:t>
            </a:r>
          </a:p>
          <a:p>
            <a:pPr algn="ctr"/>
            <a:r>
              <a:rPr lang="en-GB" sz="2200" dirty="0" smtClean="0"/>
              <a:t>Class</a:t>
            </a:r>
            <a:endParaRPr lang="el-GR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68580" y="2959791"/>
            <a:ext cx="148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Predicted</a:t>
            </a:r>
          </a:p>
          <a:p>
            <a:pPr algn="ctr"/>
            <a:r>
              <a:rPr lang="en-GB" sz="2000" dirty="0" smtClean="0"/>
              <a:t>Class</a:t>
            </a:r>
            <a:endParaRPr lang="el-GR" sz="2000" dirty="0"/>
          </a:p>
        </p:txBody>
      </p:sp>
      <p:cxnSp>
        <p:nvCxnSpPr>
          <p:cNvPr id="8" name="Ευθεία γραμμή σύνδεσης 7"/>
          <p:cNvCxnSpPr/>
          <p:nvPr/>
        </p:nvCxnSpPr>
        <p:spPr>
          <a:xfrm flipH="1" flipV="1">
            <a:off x="1677166" y="2772795"/>
            <a:ext cx="936104" cy="93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9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model that fits the data</a:t>
            </a:r>
          </a:p>
          <a:p>
            <a:r>
              <a:rPr lang="en-US" dirty="0" smtClean="0"/>
              <a:t>Actual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 and predicted values (</a:t>
            </a:r>
            <a:r>
              <a:rPr lang="cy-GB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Mean Absolute Error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Mean Squared Error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Coefficient of Determination</a:t>
            </a:r>
          </a:p>
          <a:p>
            <a:pPr lvl="1"/>
            <a:endParaRPr lang="en-US" sz="900" dirty="0" smtClean="0"/>
          </a:p>
          <a:p>
            <a:pPr marL="274320" lvl="1" indent="0">
              <a:buNone/>
              <a:tabLst>
                <a:tab pos="2424113" algn="l"/>
                <a:tab pos="5646738" algn="l"/>
              </a:tabLst>
            </a:pPr>
            <a:r>
              <a:rPr lang="en-US" dirty="0"/>
              <a:t>	</a:t>
            </a:r>
            <a:r>
              <a:rPr lang="en-US" dirty="0" smtClean="0"/>
              <a:t>where	and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36" y="1677876"/>
            <a:ext cx="2690326" cy="239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735625"/>
              </p:ext>
            </p:extLst>
          </p:nvPr>
        </p:nvGraphicFramePr>
        <p:xfrm>
          <a:off x="1041518" y="2811931"/>
          <a:ext cx="23256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4" imgW="1193760" imgH="457200" progId="Equation.DSMT4">
                  <p:embed/>
                </p:oleObj>
              </mc:Choice>
              <mc:Fallback>
                <p:oleObj name="Equation" r:id="rId4" imgW="1193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1518" y="2811931"/>
                        <a:ext cx="2325687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Αντικείμενο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53660"/>
              </p:ext>
            </p:extLst>
          </p:nvPr>
        </p:nvGraphicFramePr>
        <p:xfrm>
          <a:off x="1043608" y="4178108"/>
          <a:ext cx="25479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Equation" r:id="rId6" imgW="1307880" imgH="457200" progId="Equation.DSMT4">
                  <p:embed/>
                </p:oleObj>
              </mc:Choice>
              <mc:Fallback>
                <p:oleObj name="Equation" r:id="rId6" imgW="1307880" imgH="457200" progId="Equation.DSMT4">
                  <p:embed/>
                  <p:pic>
                    <p:nvPicPr>
                      <p:cNvPr id="0" name="Αντικείμενο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78108"/>
                        <a:ext cx="254793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Αντικείμενο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21081"/>
              </p:ext>
            </p:extLst>
          </p:nvPr>
        </p:nvGraphicFramePr>
        <p:xfrm>
          <a:off x="1067842" y="5546260"/>
          <a:ext cx="16319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8" imgW="838080" imgH="431640" progId="Equation.DSMT4">
                  <p:embed/>
                </p:oleObj>
              </mc:Choice>
              <mc:Fallback>
                <p:oleObj name="Equation" r:id="rId8" imgW="838080" imgH="43164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842" y="5546260"/>
                        <a:ext cx="16319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Αντικείμενο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08026"/>
              </p:ext>
            </p:extLst>
          </p:nvPr>
        </p:nvGraphicFramePr>
        <p:xfrm>
          <a:off x="3786188" y="5474153"/>
          <a:ext cx="23241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10" imgW="1193760" imgH="457200" progId="Equation.DSMT4">
                  <p:embed/>
                </p:oleObj>
              </mc:Choice>
              <mc:Fallback>
                <p:oleObj name="Equation" r:id="rId10" imgW="1193760" imgH="45720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474153"/>
                        <a:ext cx="23241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Αντικείμενο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46561"/>
              </p:ext>
            </p:extLst>
          </p:nvPr>
        </p:nvGraphicFramePr>
        <p:xfrm>
          <a:off x="6732240" y="5474153"/>
          <a:ext cx="22764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12" imgW="1168200" imgH="457200" progId="Equation.DSMT4">
                  <p:embed/>
                </p:oleObj>
              </mc:Choice>
              <mc:Fallback>
                <p:oleObj name="Equation" r:id="rId12" imgW="1168200" imgH="457200" progId="Equation.DSMT4">
                  <p:embed/>
                  <p:pic>
                    <p:nvPicPr>
                      <p:cNvPr id="0" name="Αντικείμενο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474153"/>
                        <a:ext cx="22764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52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training data to train the model</a:t>
            </a:r>
          </a:p>
          <a:p>
            <a:pPr lvl="1"/>
            <a:r>
              <a:rPr lang="en-US" dirty="0" smtClean="0"/>
              <a:t>Some data can be used to validate the model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validation set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folds of training data for validation  Cross-validation</a:t>
            </a:r>
            <a:endParaRPr lang="en-US" dirty="0" smtClean="0"/>
          </a:p>
          <a:p>
            <a:r>
              <a:rPr lang="en-US" dirty="0" smtClean="0"/>
              <a:t>Evaluate the model on test data</a:t>
            </a:r>
          </a:p>
          <a:p>
            <a:pPr lvl="1"/>
            <a:r>
              <a:rPr lang="en-US" dirty="0" smtClean="0"/>
              <a:t>Test set must not overlap with training data</a:t>
            </a: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1040430" y="3861049"/>
            <a:ext cx="5040560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6249800" y="3861048"/>
            <a:ext cx="170657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4357884" y="5631749"/>
            <a:ext cx="172310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endParaRPr lang="en-US" sz="2400" dirty="0"/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1048251" y="5631749"/>
            <a:ext cx="3156555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6249800" y="5631748"/>
            <a:ext cx="170657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12" name="Βέλος προς τα κάτω 11"/>
          <p:cNvSpPr/>
          <p:nvPr/>
        </p:nvSpPr>
        <p:spPr>
          <a:xfrm>
            <a:off x="4427984" y="4869160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366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766</TotalTime>
  <Words>909</Words>
  <Application>Microsoft Office PowerPoint</Application>
  <PresentationFormat>Προβολή στην οθόνη (4:3)</PresentationFormat>
  <Paragraphs>275</Paragraphs>
  <Slides>37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37</vt:i4>
      </vt:variant>
    </vt:vector>
  </HeadingPairs>
  <TitlesOfParts>
    <vt:vector size="39" baseType="lpstr">
      <vt:lpstr>Σαφήνεια</vt:lpstr>
      <vt:lpstr>Equation</vt:lpstr>
      <vt:lpstr>Deep Learning with Keras</vt:lpstr>
      <vt:lpstr>Contents</vt:lpstr>
      <vt:lpstr>Introduction TO Machine LEARNING</vt:lpstr>
      <vt:lpstr>What is Machine Learning?</vt:lpstr>
      <vt:lpstr>Types of Machine Learning tasks</vt:lpstr>
      <vt:lpstr>Supervised Learning tasks</vt:lpstr>
      <vt:lpstr>Classification</vt:lpstr>
      <vt:lpstr>Regression</vt:lpstr>
      <vt:lpstr>Data Splitting</vt:lpstr>
      <vt:lpstr>Unsupervised Learning tasks</vt:lpstr>
      <vt:lpstr>Introduction TO NEURAL NETWORKS</vt:lpstr>
      <vt:lpstr>Why Neural Networks?</vt:lpstr>
      <vt:lpstr>A brief history course</vt:lpstr>
      <vt:lpstr>The first breakthrough</vt:lpstr>
      <vt:lpstr>The perceptron - where it all started</vt:lpstr>
      <vt:lpstr>Activation functions</vt:lpstr>
      <vt:lpstr>Example use of perceptron</vt:lpstr>
      <vt:lpstr>Limitations of perceptron</vt:lpstr>
      <vt:lpstr>Neural Network Topologies</vt:lpstr>
      <vt:lpstr>Multi-Layer Perceptron</vt:lpstr>
      <vt:lpstr>Training a Multi-Layer Perceptron</vt:lpstr>
      <vt:lpstr>Training a Multi-Layer Perceptron</vt:lpstr>
      <vt:lpstr>Training a Multi-Layer Perceptron</vt:lpstr>
      <vt:lpstr>Introduction TO DEEP LEARNING</vt:lpstr>
      <vt:lpstr>What is Deep Learning?</vt:lpstr>
      <vt:lpstr>What are Deep Neural Networks?</vt:lpstr>
      <vt:lpstr>Feature Hierarchy</vt:lpstr>
      <vt:lpstr>Traditional Machine Perception</vt:lpstr>
      <vt:lpstr>Traditional vs Deep Learning</vt:lpstr>
      <vt:lpstr>Deep Learning Applications</vt:lpstr>
      <vt:lpstr>Deep LEARNING With Python</vt:lpstr>
      <vt:lpstr>Set of Powerful Libraries</vt:lpstr>
      <vt:lpstr>Machine Learning Libraries</vt:lpstr>
      <vt:lpstr>Deep Learning with Python </vt:lpstr>
      <vt:lpstr>Deep Learning with Keras</vt:lpstr>
      <vt:lpstr>Keras Requirements</vt:lpstr>
      <vt:lpstr>Neural Networks with Keras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194</cp:revision>
  <dcterms:created xsi:type="dcterms:W3CDTF">2018-04-30T14:23:21Z</dcterms:created>
  <dcterms:modified xsi:type="dcterms:W3CDTF">2018-06-08T23:38:01Z</dcterms:modified>
</cp:coreProperties>
</file>