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3" r:id="rId5"/>
    <p:sldId id="260" r:id="rId6"/>
    <p:sldId id="262" r:id="rId7"/>
    <p:sldId id="261" r:id="rId8"/>
    <p:sldId id="264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4/6/2018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Deep Learning with </a:t>
            </a:r>
            <a:r>
              <a:rPr lang="en-US" sz="3200" dirty="0" err="1" smtClean="0"/>
              <a:t>Keras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Text classification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Classification Problem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Sentiment Analysis</a:t>
            </a:r>
          </a:p>
          <a:p>
            <a:pPr lvl="1"/>
            <a:r>
              <a:rPr lang="en-US" dirty="0"/>
              <a:t>Identify positive and negative emotions in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Dataset from Twitter: http</a:t>
            </a:r>
            <a:r>
              <a:rPr lang="en-US" dirty="0"/>
              <a:t>://thinknook.com/twitter-sentiment-analysis-training-corpus-dataset-2012-09-22</a:t>
            </a:r>
            <a:r>
              <a:rPr lang="en-US" dirty="0" smtClean="0"/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https://codeburst.io/use-tensorflow-dnnclassifier-estimator-to-classify-mnist-dataset-a7222bf9f940</a:t>
            </a:r>
            <a:endParaRPr lang="el-G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45735" y="3429000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POSITIVES </a:t>
            </a:r>
            <a:r>
              <a:rPr lang="en-GB" sz="2000" dirty="0" smtClean="0">
                <a:sym typeface="Wingdings" pitchFamily="2" charset="2"/>
              </a:rPr>
              <a:t></a:t>
            </a:r>
            <a:endParaRPr lang="el-GR" sz="2000" dirty="0"/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899592" y="4000153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weather is great today!</a:t>
            </a:r>
            <a:endParaRPr lang="en-US" sz="2000" dirty="0"/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411760" y="4980727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Yo</a:t>
            </a:r>
            <a:r>
              <a:rPr lang="en-US" sz="2000" dirty="0" smtClean="0"/>
              <a:t>, I had so much fun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78183" y="3428999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NEGATIVES </a:t>
            </a:r>
            <a:r>
              <a:rPr lang="en-GB" sz="2000" dirty="0" smtClean="0">
                <a:sym typeface="Wingdings" pitchFamily="2" charset="2"/>
              </a:rPr>
              <a:t></a:t>
            </a:r>
            <a:endParaRPr lang="el-GR" sz="2000" dirty="0"/>
          </a:p>
        </p:txBody>
      </p:sp>
      <p:sp>
        <p:nvSpPr>
          <p:cNvPr id="12" name="Στρογγυλεμένο ορθογώνιο 11"/>
          <p:cNvSpPr/>
          <p:nvPr/>
        </p:nvSpPr>
        <p:spPr>
          <a:xfrm>
            <a:off x="4932040" y="4000152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What a boring movie!</a:t>
            </a:r>
            <a:endParaRPr lang="en-US" sz="2000" dirty="0"/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6444208" y="4980726"/>
            <a:ext cx="1877234" cy="8245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</a:t>
            </a:r>
            <a:r>
              <a:rPr lang="en-US" sz="2000" dirty="0" err="1" smtClean="0"/>
              <a:t>dn’t</a:t>
            </a:r>
            <a:r>
              <a:rPr lang="en-US" sz="2000" dirty="0" smtClean="0"/>
              <a:t> feel like doing </a:t>
            </a:r>
            <a:r>
              <a:rPr lang="en-US" sz="2000" dirty="0" err="1" smtClean="0"/>
              <a:t>anythin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word has an ID (lower ID </a:t>
            </a:r>
            <a:r>
              <a:rPr lang="en-US" dirty="0" smtClean="0">
                <a:sym typeface="Wingdings" pitchFamily="2" charset="2"/>
              </a:rPr>
              <a:t> higher frequency)</a:t>
            </a:r>
            <a:r>
              <a:rPr lang="en-US" dirty="0" smtClean="0"/>
              <a:t>  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0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http://www.developintelligence.com/blog/2017/06/practical-neural-networks-keras-classifying-yelp-reviews/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01110" y="2157824"/>
            <a:ext cx="3262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PHRASES</a:t>
            </a:r>
          </a:p>
          <a:p>
            <a:r>
              <a:rPr lang="en-US" sz="2000" dirty="0" smtClean="0"/>
              <a:t>"Is </a:t>
            </a:r>
            <a:r>
              <a:rPr lang="en-US" sz="2000" dirty="0" err="1"/>
              <a:t>is</a:t>
            </a:r>
            <a:r>
              <a:rPr lang="en-US" sz="2000" dirty="0"/>
              <a:t> a common </a:t>
            </a:r>
            <a:r>
              <a:rPr lang="en-US" sz="2000" dirty="0" smtClean="0"/>
              <a:t>word“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So is </a:t>
            </a:r>
            <a:r>
              <a:rPr lang="en-US" sz="2000" dirty="0" smtClean="0"/>
              <a:t>the“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the is </a:t>
            </a:r>
            <a:r>
              <a:rPr lang="en-US" sz="2000" dirty="0" smtClean="0"/>
              <a:t>common“</a:t>
            </a:r>
          </a:p>
          <a:p>
            <a:r>
              <a:rPr lang="en-US" sz="2000" dirty="0" smtClean="0"/>
              <a:t>"disco is </a:t>
            </a:r>
            <a:r>
              <a:rPr lang="en-US" sz="2000" dirty="0"/>
              <a:t>not common</a:t>
            </a:r>
            <a:r>
              <a:rPr lang="en-US" sz="2000" dirty="0" smtClean="0"/>
              <a:t>"</a:t>
            </a:r>
            <a:endParaRPr lang="el-G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17481" y="3933056"/>
            <a:ext cx="4229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DICTIONARY</a:t>
            </a:r>
            <a:endParaRPr lang="en-GB" sz="2000" dirty="0">
              <a:effectLst/>
            </a:endParaRPr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36016"/>
              </p:ext>
            </p:extLst>
          </p:nvPr>
        </p:nvGraphicFramePr>
        <p:xfrm>
          <a:off x="365792" y="4333166"/>
          <a:ext cx="4566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62"/>
                <a:gridCol w="1141562"/>
                <a:gridCol w="1141562"/>
                <a:gridCol w="11415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common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disco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l-G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is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l-G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87332" y="2149960"/>
            <a:ext cx="19850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SEQUENCES</a:t>
            </a:r>
          </a:p>
          <a:p>
            <a:r>
              <a:rPr lang="el-GR" sz="2000" dirty="0" smtClean="0"/>
              <a:t>[</a:t>
            </a:r>
            <a:r>
              <a:rPr lang="el-GR" sz="2000" dirty="0"/>
              <a:t>1, 1, 4, 2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l-GR" sz="2000" dirty="0"/>
              <a:t>1, 3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l-GR" sz="2000" dirty="0"/>
              <a:t>3, 1, 2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l-GR" sz="2000" dirty="0"/>
              <a:t>1, 2</a:t>
            </a:r>
            <a:r>
              <a:rPr lang="el-GR" sz="2000" dirty="0" smtClean="0"/>
              <a:t>]</a:t>
            </a:r>
            <a:endParaRPr lang="en-US" sz="2000" dirty="0" smtClean="0"/>
          </a:p>
        </p:txBody>
      </p:sp>
      <p:cxnSp>
        <p:nvCxnSpPr>
          <p:cNvPr id="13" name="Ευθύγραμμο βέλος σύνδεσης 12"/>
          <p:cNvCxnSpPr/>
          <p:nvPr/>
        </p:nvCxnSpPr>
        <p:spPr>
          <a:xfrm>
            <a:off x="3999260" y="2973432"/>
            <a:ext cx="172486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7332" y="4221088"/>
            <a:ext cx="1985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PADDED SEQUENCES</a:t>
            </a:r>
          </a:p>
          <a:p>
            <a:r>
              <a:rPr lang="el-GR" sz="2000" dirty="0" smtClean="0"/>
              <a:t>[</a:t>
            </a:r>
            <a:r>
              <a:rPr lang="el-GR" sz="2000" dirty="0"/>
              <a:t>1, 1, 4, 2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n-US" sz="2000" dirty="0" smtClean="0"/>
              <a:t>0, 0, </a:t>
            </a:r>
            <a:r>
              <a:rPr lang="el-GR" sz="2000" dirty="0" smtClean="0"/>
              <a:t>1</a:t>
            </a:r>
            <a:r>
              <a:rPr lang="el-GR" sz="2000" dirty="0"/>
              <a:t>, 3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n-US" sz="2000" dirty="0" smtClean="0"/>
              <a:t>0, </a:t>
            </a:r>
            <a:r>
              <a:rPr lang="el-GR" sz="2000" dirty="0" smtClean="0"/>
              <a:t>3</a:t>
            </a:r>
            <a:r>
              <a:rPr lang="el-GR" sz="2000" dirty="0"/>
              <a:t>, 1, 2</a:t>
            </a:r>
            <a:r>
              <a:rPr lang="el-GR" sz="2000" dirty="0" smtClean="0"/>
              <a:t>]</a:t>
            </a:r>
            <a:endParaRPr lang="en-US" sz="2000" dirty="0" smtClean="0"/>
          </a:p>
          <a:p>
            <a:r>
              <a:rPr lang="el-GR" sz="2000" dirty="0" smtClean="0"/>
              <a:t>[</a:t>
            </a:r>
            <a:r>
              <a:rPr lang="en-US" sz="2000" dirty="0" smtClean="0"/>
              <a:t>0, 0, </a:t>
            </a:r>
            <a:r>
              <a:rPr lang="el-GR" sz="2000" dirty="0" smtClean="0"/>
              <a:t>1</a:t>
            </a:r>
            <a:r>
              <a:rPr lang="el-GR" sz="2000" dirty="0"/>
              <a:t>, 2</a:t>
            </a:r>
            <a:r>
              <a:rPr lang="el-GR" sz="2000" dirty="0" smtClean="0"/>
              <a:t>]</a:t>
            </a:r>
            <a:endParaRPr lang="en-US" sz="2000" dirty="0" smtClean="0"/>
          </a:p>
        </p:txBody>
      </p:sp>
      <p:cxnSp>
        <p:nvCxnSpPr>
          <p:cNvPr id="15" name="Ευθύγραμμο βέλος σύνδεσης 14"/>
          <p:cNvCxnSpPr/>
          <p:nvPr/>
        </p:nvCxnSpPr>
        <p:spPr>
          <a:xfrm>
            <a:off x="7175787" y="3669097"/>
            <a:ext cx="0" cy="5519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of documents</a:t>
            </a:r>
          </a:p>
          <a:p>
            <a:r>
              <a:rPr lang="en-US" dirty="0" smtClean="0"/>
              <a:t>Each word is a dimension</a:t>
            </a:r>
            <a:endParaRPr lang="en-US" dirty="0"/>
          </a:p>
          <a:p>
            <a:r>
              <a:rPr lang="en-US" dirty="0" smtClean="0"/>
              <a:t>Each document is a vector</a:t>
            </a:r>
          </a:p>
          <a:p>
            <a:r>
              <a:rPr lang="en-US" dirty="0" smtClean="0"/>
              <a:t>Can be used to find similar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/>
              <a:t>	</a:t>
            </a:r>
            <a:r>
              <a:rPr lang="en-US" dirty="0" smtClean="0"/>
              <a:t>documents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0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http://slideplayer.com/slide/4174408/</a:t>
            </a:r>
            <a:endParaRPr lang="el-G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6686" y="4115395"/>
            <a:ext cx="317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WORD FREQUENCIES</a:t>
            </a:r>
            <a:endParaRPr lang="en-GB" sz="2000" dirty="0">
              <a:effectLst/>
            </a:endParaRPr>
          </a:p>
        </p:txBody>
      </p:sp>
      <p:graphicFrame>
        <p:nvGraphicFramePr>
          <p:cNvPr id="4" name="Πίνακας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1798"/>
              </p:ext>
            </p:extLst>
          </p:nvPr>
        </p:nvGraphicFramePr>
        <p:xfrm>
          <a:off x="643258" y="4537928"/>
          <a:ext cx="3424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62"/>
                <a:gridCol w="1141562"/>
                <a:gridCol w="1141562"/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accident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l-G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car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l-G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vehicle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l-G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l-GR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42351"/>
            <a:ext cx="4903470" cy="375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3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MLP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3-layer fully connected network</a:t>
            </a:r>
          </a:p>
          <a:p>
            <a:r>
              <a:rPr lang="en-US" dirty="0" smtClean="0"/>
              <a:t>Input vector size: 3000 (number of words)</a:t>
            </a:r>
          </a:p>
          <a:p>
            <a:r>
              <a:rPr lang="en-US" dirty="0" smtClean="0"/>
              <a:t>Output layer: 2 nodes</a:t>
            </a:r>
          </a:p>
          <a:p>
            <a:r>
              <a:rPr lang="en-US" dirty="0" smtClean="0"/>
              <a:t>2 Intermediate layers</a:t>
            </a:r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https://github.com/wxs/keras-mnist-tutorial/blob/master/MNIST%20in%20Keras.ipynb</a:t>
            </a:r>
            <a:endParaRPr lang="el-GR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251687" cy="20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representation of words</a:t>
            </a:r>
          </a:p>
          <a:p>
            <a:r>
              <a:rPr lang="en-US" dirty="0" smtClean="0"/>
              <a:t>Each word is a vector</a:t>
            </a:r>
            <a:endParaRPr lang="en-US" dirty="0"/>
          </a:p>
          <a:p>
            <a:r>
              <a:rPr lang="en-US" dirty="0" smtClean="0"/>
              <a:t>Similar words have similar vectors</a:t>
            </a:r>
          </a:p>
          <a:p>
            <a:r>
              <a:rPr lang="en-US" dirty="0" smtClean="0"/>
              <a:t>Can be used to generate analogies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03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http://www.developintelligence.com/blog/2017/06/practical-neural-networks-keras-classifying-yelp-reviews/</a:t>
            </a:r>
            <a:endParaRPr lang="el-GR" sz="1200" dirty="0"/>
          </a:p>
        </p:txBody>
      </p:sp>
      <p:pic>
        <p:nvPicPr>
          <p:cNvPr id="1026" name="Picture 2" descr="https://vgpena.github.io/images/keras/vector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697" r="890" b="9697"/>
          <a:stretch/>
        </p:blipFill>
        <p:spPr bwMode="auto">
          <a:xfrm>
            <a:off x="585787" y="3284984"/>
            <a:ext cx="8018661" cy="319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93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smtClean="0"/>
              <a:t>using CNN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</a:p>
          <a:p>
            <a:r>
              <a:rPr lang="en-US" dirty="0" smtClean="0"/>
              <a:t>1 Conv. layer</a:t>
            </a:r>
          </a:p>
          <a:p>
            <a:r>
              <a:rPr lang="en-US" dirty="0" smtClean="0"/>
              <a:t>Connected MLP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https://machinelearningmastery.com/best-practices-document-classification-deep-learning/</a:t>
            </a:r>
            <a:endParaRPr lang="el-GR" sz="1200" dirty="0"/>
          </a:p>
        </p:txBody>
      </p:sp>
      <p:pic>
        <p:nvPicPr>
          <p:cNvPr id="6" name="Picture 2" descr="Example of a CNN Filter and Polling Architecture for Natural Language Process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" r="3789" b="5783"/>
          <a:stretch/>
        </p:blipFill>
        <p:spPr bwMode="auto">
          <a:xfrm>
            <a:off x="269648" y="2996952"/>
            <a:ext cx="8608326" cy="342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346" y="1412776"/>
            <a:ext cx="5993130" cy="170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3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LSTM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</a:p>
          <a:p>
            <a:r>
              <a:rPr lang="en-US" dirty="0" smtClean="0"/>
              <a:t>1 LSTM</a:t>
            </a:r>
          </a:p>
          <a:p>
            <a:r>
              <a:rPr lang="en-US" dirty="0" smtClean="0"/>
              <a:t>Like RNN but can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/>
              <a:t>	</a:t>
            </a:r>
            <a:r>
              <a:rPr lang="en-US" dirty="0" smtClean="0"/>
              <a:t>also handle long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/>
              <a:t>	</a:t>
            </a:r>
            <a:r>
              <a:rPr lang="en-US" dirty="0" smtClean="0"/>
              <a:t>sentences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http://colah.github.io/posts/2015-08-Understanding-LSTMs/</a:t>
            </a:r>
            <a:endParaRPr lang="el-GR" sz="1200" dirty="0"/>
          </a:p>
        </p:txBody>
      </p:sp>
      <p:pic>
        <p:nvPicPr>
          <p:cNvPr id="6146" name="Picture 2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8357"/>
            <a:ext cx="7454768" cy="280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756" y="1700808"/>
            <a:ext cx="5347716" cy="11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7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726</TotalTime>
  <Words>320</Words>
  <Application>Microsoft Office PowerPoint</Application>
  <PresentationFormat>Προβολή στην οθόνη (4:3)</PresentationFormat>
  <Paragraphs>96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Σαφήνεια</vt:lpstr>
      <vt:lpstr>Deep Learning with Keras    Text classification</vt:lpstr>
      <vt:lpstr>Text Classification Problem</vt:lpstr>
      <vt:lpstr>Feature Representation</vt:lpstr>
      <vt:lpstr>Vector Space Model</vt:lpstr>
      <vt:lpstr>Solution using MLP</vt:lpstr>
      <vt:lpstr>Word Embedding</vt:lpstr>
      <vt:lpstr>Solution using CNN</vt:lpstr>
      <vt:lpstr>Solution using LSTM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183</cp:revision>
  <dcterms:created xsi:type="dcterms:W3CDTF">2018-04-30T14:23:21Z</dcterms:created>
  <dcterms:modified xsi:type="dcterms:W3CDTF">2018-06-03T23:39:28Z</dcterms:modified>
</cp:coreProperties>
</file>