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5" r:id="rId5"/>
    <p:sldId id="260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Χωρίς στυλ, χωρίς πλέγμα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6/6/2018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Deep Learning with </a:t>
            </a:r>
            <a:r>
              <a:rPr lang="en-US" sz="3200" dirty="0" err="1" smtClean="0"/>
              <a:t>Keras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Game Playing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Reinforcement Learning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agent</a:t>
            </a:r>
            <a:r>
              <a:rPr lang="en-US" dirty="0" smtClean="0"/>
              <a:t> situated in an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environment</a:t>
            </a:r>
            <a:r>
              <a:rPr lang="en-US" dirty="0" smtClean="0"/>
              <a:t> with a certain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state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</a:t>
            </a:r>
            <a:r>
              <a:rPr lang="en-US" dirty="0" smtClean="0"/>
              <a:t> performs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actions</a:t>
            </a:r>
            <a:r>
              <a:rPr lang="en-US" dirty="0" smtClean="0"/>
              <a:t> and receives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rewards</a:t>
            </a:r>
          </a:p>
          <a:p>
            <a:r>
              <a:rPr lang="en-US" dirty="0" smtClean="0"/>
              <a:t>Markov Decision Process</a:t>
            </a:r>
          </a:p>
          <a:p>
            <a:pPr lvl="1"/>
            <a:r>
              <a:rPr lang="en-US" dirty="0" smtClean="0"/>
              <a:t>Episode comprising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states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actions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rewards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https://ai.intel.com/demystifying-deep-reinforcement-learning/</a:t>
            </a:r>
            <a:endParaRPr lang="el-GR" sz="1200" dirty="0"/>
          </a:p>
        </p:txBody>
      </p:sp>
      <p:pic>
        <p:nvPicPr>
          <p:cNvPr id="1026" name="Picture 2" descr="reinforcement learning an introdu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98" t="5551" r="4098" b="8122"/>
          <a:stretch/>
        </p:blipFill>
        <p:spPr bwMode="auto">
          <a:xfrm>
            <a:off x="611560" y="3963888"/>
            <a:ext cx="7887344" cy="241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ov decision process examp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72" t="19372" r="4172" b="19372"/>
          <a:stretch/>
        </p:blipFill>
        <p:spPr bwMode="auto">
          <a:xfrm>
            <a:off x="2649177" y="3622317"/>
            <a:ext cx="3940251" cy="28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Q-learning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algorithm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48640" lvl="2" indent="0">
              <a:buNone/>
            </a:pPr>
            <a:r>
              <a:rPr lang="en-US" dirty="0" smtClean="0"/>
              <a:t>where:</a:t>
            </a:r>
          </a:p>
          <a:p>
            <a:pPr marL="548640" lvl="2" indent="0">
              <a:buNone/>
              <a:tabLst>
                <a:tab pos="3048000" algn="l"/>
                <a:tab pos="6096000" algn="l"/>
              </a:tabLst>
            </a:pPr>
            <a:r>
              <a:rPr lang="en-US" dirty="0" smtClean="0"/>
              <a:t>s: current state	</a:t>
            </a:r>
            <a:r>
              <a:rPr lang="en-US" dirty="0" smtClean="0">
                <a:sym typeface="Wingdings" pitchFamily="2" charset="2"/>
              </a:rPr>
              <a:t>s</a:t>
            </a:r>
            <a:r>
              <a:rPr lang="el-GR" dirty="0" smtClean="0">
                <a:sym typeface="Wingdings" pitchFamily="2" charset="2"/>
              </a:rPr>
              <a:t>΄:</a:t>
            </a:r>
            <a:r>
              <a:rPr lang="en-US" dirty="0" smtClean="0">
                <a:sym typeface="Wingdings" pitchFamily="2" charset="2"/>
              </a:rPr>
              <a:t> next state	r: reward</a:t>
            </a:r>
            <a:endParaRPr lang="en-US" dirty="0">
              <a:sym typeface="Wingdings" pitchFamily="2" charset="2"/>
            </a:endParaRPr>
          </a:p>
          <a:p>
            <a:pPr marL="548640" lvl="2" indent="0">
              <a:buNone/>
              <a:tabLst>
                <a:tab pos="3048000" algn="l"/>
                <a:tab pos="6096000" algn="l"/>
              </a:tabLst>
            </a:pPr>
            <a:r>
              <a:rPr lang="en-US" dirty="0" smtClean="0"/>
              <a:t>a: current action	</a:t>
            </a:r>
            <a:r>
              <a:rPr lang="en-US" dirty="0" smtClean="0">
                <a:sym typeface="Wingdings" pitchFamily="2" charset="2"/>
              </a:rPr>
              <a:t>a</a:t>
            </a:r>
            <a:r>
              <a:rPr lang="el-GR" dirty="0" smtClean="0">
                <a:sym typeface="Wingdings" pitchFamily="2" charset="2"/>
              </a:rPr>
              <a:t>΄:</a:t>
            </a:r>
            <a:r>
              <a:rPr lang="en-US" dirty="0" smtClean="0">
                <a:sym typeface="Wingdings" pitchFamily="2" charset="2"/>
              </a:rPr>
              <a:t> next possible actions</a:t>
            </a:r>
          </a:p>
          <a:p>
            <a:pPr marL="548640" lvl="2" indent="0">
              <a:buNone/>
              <a:tabLst>
                <a:tab pos="3048000" algn="l"/>
                <a:tab pos="6096000" algn="l"/>
              </a:tabLst>
            </a:pPr>
            <a:r>
              <a:rPr lang="el-GR" dirty="0" smtClean="0">
                <a:sym typeface="Wingdings" pitchFamily="2" charset="2"/>
              </a:rPr>
              <a:t>γ:</a:t>
            </a:r>
            <a:r>
              <a:rPr lang="en-US" dirty="0" smtClean="0">
                <a:sym typeface="Wingdings" pitchFamily="2" charset="2"/>
              </a:rPr>
              <a:t> discount factor	</a:t>
            </a:r>
            <a:r>
              <a:rPr lang="el-GR" dirty="0" smtClean="0"/>
              <a:t>α:</a:t>
            </a:r>
            <a:r>
              <a:rPr lang="en-US" dirty="0" smtClean="0"/>
              <a:t> learning rate</a:t>
            </a:r>
          </a:p>
          <a:p>
            <a:pPr lvl="1"/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803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https://www.slideshare.net/cprakash2011/reinforcement-learning-40052403</a:t>
            </a:r>
            <a:endParaRPr lang="el-GR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86" y="2132856"/>
            <a:ext cx="7455814" cy="284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Στρογγυλεμένο ορθογώνιο 15"/>
          <p:cNvSpPr/>
          <p:nvPr/>
        </p:nvSpPr>
        <p:spPr>
          <a:xfrm>
            <a:off x="6084168" y="2315741"/>
            <a:ext cx="1877234" cy="8245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Exploitation </a:t>
            </a:r>
            <a:r>
              <a:rPr lang="en-US" dirty="0" err="1" smtClean="0"/>
              <a:t>vs</a:t>
            </a:r>
            <a:r>
              <a:rPr lang="en-US" dirty="0" smtClean="0"/>
              <a:t>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4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Catch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Environment: grid</a:t>
            </a:r>
          </a:p>
          <a:p>
            <a:r>
              <a:rPr lang="en-US" dirty="0" smtClean="0"/>
              <a:t>State: position of the ball</a:t>
            </a:r>
          </a:p>
          <a:p>
            <a:r>
              <a:rPr lang="en-US" dirty="0" smtClean="0"/>
              <a:t>Actions: [left, stay, right]</a:t>
            </a:r>
          </a:p>
          <a:p>
            <a:r>
              <a:rPr lang="en-US" dirty="0" smtClean="0"/>
              <a:t>Reward: catch the ball</a:t>
            </a:r>
          </a:p>
          <a:p>
            <a:pPr lvl="1"/>
            <a:r>
              <a:rPr lang="en-US" dirty="0" smtClean="0"/>
              <a:t>1 if caught or -1 if not caught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https://medium.freecodecamp.org/deep-reinforcement-learning-where-to-start-291fb0058c01</a:t>
            </a:r>
            <a:endParaRPr lang="el-GR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12776"/>
            <a:ext cx="3301241" cy="3295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1555" y="4435370"/>
            <a:ext cx="7968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NEURAL NETWORKS ALGORITHM (s, a, r, s</a:t>
            </a:r>
            <a:r>
              <a:rPr lang="el-GR" dirty="0" smtClean="0"/>
              <a:t>΄</a:t>
            </a:r>
            <a:r>
              <a:rPr lang="en-GB" dirty="0" smtClean="0"/>
              <a:t>)</a:t>
            </a:r>
          </a:p>
          <a:p>
            <a:r>
              <a:rPr lang="en-US" dirty="0" smtClean="0"/>
              <a:t>1. For each a</a:t>
            </a:r>
            <a:r>
              <a:rPr lang="el-GR" dirty="0" smtClean="0"/>
              <a:t>΄</a:t>
            </a:r>
            <a:r>
              <a:rPr lang="en-US" dirty="0" smtClean="0"/>
              <a:t> (left, stay, right) predict Q(s</a:t>
            </a:r>
            <a:r>
              <a:rPr lang="el-GR" dirty="0" smtClean="0"/>
              <a:t>΄, </a:t>
            </a:r>
            <a:r>
              <a:rPr lang="en-US" dirty="0" smtClean="0"/>
              <a:t>a</a:t>
            </a:r>
            <a:r>
              <a:rPr lang="el-GR" dirty="0" smtClean="0"/>
              <a:t>΄</a:t>
            </a:r>
            <a:r>
              <a:rPr lang="en-US" dirty="0" smtClean="0"/>
              <a:t>) (using the neural network)</a:t>
            </a:r>
          </a:p>
          <a:p>
            <a:r>
              <a:rPr lang="en-US" dirty="0" smtClean="0"/>
              <a:t>2. Choose highest max{</a:t>
            </a:r>
            <a:r>
              <a:rPr lang="en-US" dirty="0"/>
              <a:t>Q(s</a:t>
            </a:r>
            <a:r>
              <a:rPr lang="el-GR" dirty="0"/>
              <a:t>΄, </a:t>
            </a:r>
            <a:r>
              <a:rPr lang="en-US" dirty="0"/>
              <a:t>a</a:t>
            </a:r>
            <a:r>
              <a:rPr lang="el-GR" dirty="0"/>
              <a:t>΄</a:t>
            </a:r>
            <a:r>
              <a:rPr lang="en-US" dirty="0" smtClean="0"/>
              <a:t>)}</a:t>
            </a:r>
          </a:p>
          <a:p>
            <a:r>
              <a:rPr lang="en-US" dirty="0" smtClean="0"/>
              <a:t>3. Calculate </a:t>
            </a:r>
            <a:r>
              <a:rPr lang="pt-BR" dirty="0"/>
              <a:t>r + </a:t>
            </a:r>
            <a:r>
              <a:rPr lang="el-GR" dirty="0" smtClean="0"/>
              <a:t>γ</a:t>
            </a:r>
            <a:r>
              <a:rPr lang="pt-BR" dirty="0" smtClean="0"/>
              <a:t> * max</a:t>
            </a:r>
            <a:r>
              <a:rPr lang="el-GR" dirty="0" smtClean="0"/>
              <a:t>{</a:t>
            </a:r>
            <a:r>
              <a:rPr lang="pt-BR" dirty="0" smtClean="0"/>
              <a:t>Q(s’, a’)</a:t>
            </a:r>
            <a:r>
              <a:rPr lang="el-GR" dirty="0" smtClean="0"/>
              <a:t>}</a:t>
            </a:r>
            <a:r>
              <a:rPr lang="en-US" dirty="0" smtClean="0"/>
              <a:t> (this is the target value)</a:t>
            </a:r>
          </a:p>
          <a:p>
            <a:pPr marL="266700" indent="-266700"/>
            <a:r>
              <a:rPr lang="en-US" dirty="0" smtClean="0"/>
              <a:t>4. Train the network using the target value (minimize distance between </a:t>
            </a:r>
            <a:r>
              <a:rPr lang="en-GB" dirty="0" smtClean="0"/>
              <a:t>predicted Q(s, a)</a:t>
            </a:r>
            <a:r>
              <a:rPr lang="en-GB" dirty="0"/>
              <a:t> </a:t>
            </a:r>
            <a:r>
              <a:rPr lang="en-GB" dirty="0" smtClean="0"/>
              <a:t> and </a:t>
            </a:r>
            <a:r>
              <a:rPr lang="en-GB" dirty="0"/>
              <a:t> </a:t>
            </a:r>
            <a:r>
              <a:rPr lang="en-GB" dirty="0" smtClean="0"/>
              <a:t>target)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4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MLP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3-layer fully connected network</a:t>
            </a:r>
          </a:p>
          <a:p>
            <a:r>
              <a:rPr lang="en-US" dirty="0" smtClean="0"/>
              <a:t>Input vector equal to state (full grid)</a:t>
            </a:r>
          </a:p>
          <a:p>
            <a:r>
              <a:rPr lang="en-US" dirty="0" smtClean="0"/>
              <a:t>Output layer: 3 nodes (actions)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67" y="1155559"/>
            <a:ext cx="2606790" cy="260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64636"/>
              </p:ext>
            </p:extLst>
          </p:nvPr>
        </p:nvGraphicFramePr>
        <p:xfrm>
          <a:off x="6228184" y="3861048"/>
          <a:ext cx="252028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2700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5159855" cy="125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https://medium.freecodecamp.org/deep-reinforcement-learning-where-to-start-291fb0058c01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41838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Maze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Environment: grid, walls (  )</a:t>
            </a:r>
          </a:p>
          <a:p>
            <a:r>
              <a:rPr lang="en-US" dirty="0" smtClean="0"/>
              <a:t>State: position of </a:t>
            </a:r>
            <a:r>
              <a:rPr lang="en-US" dirty="0"/>
              <a:t>player (  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Actions:</a:t>
            </a:r>
          </a:p>
          <a:p>
            <a:pPr lvl="1"/>
            <a:r>
              <a:rPr lang="en-US" dirty="0" smtClean="0"/>
              <a:t>[left–0</a:t>
            </a:r>
            <a:r>
              <a:rPr lang="en-US" dirty="0"/>
              <a:t>, </a:t>
            </a:r>
            <a:r>
              <a:rPr lang="en-US" dirty="0" smtClean="0"/>
              <a:t>up–1, right–2, down–3]</a:t>
            </a:r>
          </a:p>
          <a:p>
            <a:r>
              <a:rPr lang="en-US" dirty="0" smtClean="0"/>
              <a:t>Rewards:</a:t>
            </a:r>
          </a:p>
          <a:p>
            <a:pPr lvl="1"/>
            <a:r>
              <a:rPr lang="en-US" dirty="0" smtClean="0"/>
              <a:t>1 for catching the </a:t>
            </a:r>
            <a:r>
              <a:rPr lang="en-US" dirty="0"/>
              <a:t>cheese </a:t>
            </a:r>
            <a:r>
              <a:rPr lang="en-US" dirty="0" smtClean="0"/>
              <a:t>(   )</a:t>
            </a:r>
          </a:p>
          <a:p>
            <a:pPr lvl="1"/>
            <a:r>
              <a:rPr lang="en-US" dirty="0" smtClean="0"/>
              <a:t>-0.04 for each move to an open cell</a:t>
            </a:r>
          </a:p>
          <a:p>
            <a:pPr lvl="1"/>
            <a:r>
              <a:rPr lang="en-US" dirty="0" smtClean="0"/>
              <a:t>-0.75 for trying to move into </a:t>
            </a:r>
            <a:r>
              <a:rPr lang="en-US" dirty="0"/>
              <a:t>a wall (   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-</a:t>
            </a:r>
            <a:r>
              <a:rPr lang="en-US" dirty="0" smtClean="0"/>
              <a:t>0.8 </a:t>
            </a:r>
            <a:r>
              <a:rPr lang="en-US" dirty="0"/>
              <a:t>for trying to move </a:t>
            </a:r>
            <a:r>
              <a:rPr lang="en-US" dirty="0" smtClean="0"/>
              <a:t>outside the maze</a:t>
            </a:r>
          </a:p>
          <a:p>
            <a:pPr lvl="1"/>
            <a:r>
              <a:rPr lang="en-US" dirty="0" smtClean="0"/>
              <a:t>-0.25 for moving to already </a:t>
            </a:r>
            <a:r>
              <a:rPr lang="en-US" dirty="0"/>
              <a:t>visited cell (   </a:t>
            </a:r>
            <a:r>
              <a:rPr lang="en-US" dirty="0" smtClean="0"/>
              <a:t>)</a:t>
            </a:r>
          </a:p>
          <a:p>
            <a:r>
              <a:rPr lang="en-US" dirty="0" smtClean="0"/>
              <a:t>Game ends if cheese is caught or if </a:t>
            </a:r>
            <a:r>
              <a:rPr lang="en-GB" dirty="0" smtClean="0"/>
              <a:t>reward &lt; –</a:t>
            </a:r>
            <a:r>
              <a:rPr lang="en-GB" dirty="0" err="1" smtClean="0"/>
              <a:t>mazesize</a:t>
            </a:r>
            <a:r>
              <a:rPr lang="en-GB" dirty="0" smtClean="0"/>
              <a:t>/2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http://www.samyzaf.com/ML/rl/qmaze.html</a:t>
            </a:r>
            <a:endParaRPr lang="el-G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12776"/>
            <a:ext cx="3264477" cy="329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89" y="1755968"/>
            <a:ext cx="190959" cy="194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713" y="2204934"/>
            <a:ext cx="190250" cy="18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692" y="3825536"/>
            <a:ext cx="198738" cy="19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39" y="4560979"/>
            <a:ext cx="190959" cy="194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999" y="5301208"/>
            <a:ext cx="198738" cy="19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7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Modeling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States, actions, and rewards</a:t>
            </a:r>
          </a:p>
          <a:p>
            <a:r>
              <a:rPr lang="en-US" dirty="0" smtClean="0"/>
              <a:t>Try to find a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http://www.samyzaf.com/ML/rl/qmaze.html</a:t>
            </a:r>
            <a:endParaRPr lang="el-GR" sz="1200" dirty="0"/>
          </a:p>
        </p:txBody>
      </p:sp>
      <p:pic>
        <p:nvPicPr>
          <p:cNvPr id="3074" name="Picture 2" descr="http://www.samyzaf.com/ML/rl/images/mdp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670" r="42469" b="15794"/>
          <a:stretch/>
        </p:blipFill>
        <p:spPr bwMode="auto">
          <a:xfrm>
            <a:off x="285698" y="2533651"/>
            <a:ext cx="5480696" cy="16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samyzaf.com/ML/rl/images/mdp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51" t="5938" b="16048"/>
          <a:stretch/>
        </p:blipFill>
        <p:spPr bwMode="auto">
          <a:xfrm>
            <a:off x="755574" y="4408513"/>
            <a:ext cx="4532048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samyzaf.com/ML/rl/images/policy_10x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30893"/>
            <a:ext cx="2230355" cy="223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Ευθεία γραμμή σύνδεσης 13"/>
          <p:cNvCxnSpPr/>
          <p:nvPr/>
        </p:nvCxnSpPr>
        <p:spPr>
          <a:xfrm>
            <a:off x="871014" y="4293096"/>
            <a:ext cx="0" cy="1224136"/>
          </a:xfrm>
          <a:prstGeom prst="line">
            <a:avLst/>
          </a:prstGeom>
          <a:ln w="698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Ευθεία γραμμή σύνδεσης 19"/>
          <p:cNvCxnSpPr/>
          <p:nvPr/>
        </p:nvCxnSpPr>
        <p:spPr>
          <a:xfrm flipH="1">
            <a:off x="871014" y="4322605"/>
            <a:ext cx="5112570" cy="0"/>
          </a:xfrm>
          <a:prstGeom prst="line">
            <a:avLst/>
          </a:prstGeom>
          <a:ln w="698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Ευθεία γραμμή σύνδεσης 23"/>
          <p:cNvCxnSpPr/>
          <p:nvPr/>
        </p:nvCxnSpPr>
        <p:spPr>
          <a:xfrm>
            <a:off x="5949030" y="3429794"/>
            <a:ext cx="0" cy="893605"/>
          </a:xfrm>
          <a:prstGeom prst="line">
            <a:avLst/>
          </a:prstGeom>
          <a:ln w="698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Ευθεία γραμμή σύνδεσης 25"/>
          <p:cNvCxnSpPr/>
          <p:nvPr/>
        </p:nvCxnSpPr>
        <p:spPr>
          <a:xfrm flipH="1">
            <a:off x="5766394" y="3458943"/>
            <a:ext cx="183856" cy="0"/>
          </a:xfrm>
          <a:prstGeom prst="line">
            <a:avLst/>
          </a:prstGeom>
          <a:ln w="698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86419" y="2915184"/>
            <a:ext cx="88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13765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MLP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3-layer fully connected network</a:t>
            </a:r>
          </a:p>
          <a:p>
            <a:r>
              <a:rPr lang="en-US" dirty="0" smtClean="0"/>
              <a:t>Input vector equal to state (full grid)</a:t>
            </a:r>
          </a:p>
          <a:p>
            <a:r>
              <a:rPr lang="en-US" dirty="0" smtClean="0"/>
              <a:t>Output layer: 4 nodes (actions)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</a:t>
            </a:r>
            <a:r>
              <a:rPr lang="en-GB" sz="1200" dirty="0"/>
              <a:t>http://www.samyzaf.com/ML/rl/qmaze.html</a:t>
            </a:r>
            <a:endParaRPr lang="el-GR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5172532" cy="183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888" y="1340768"/>
            <a:ext cx="2206939" cy="223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Πίνακας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99480"/>
              </p:ext>
            </p:extLst>
          </p:nvPr>
        </p:nvGraphicFramePr>
        <p:xfrm>
          <a:off x="6499842" y="3959696"/>
          <a:ext cx="2192988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284"/>
                <a:gridCol w="313284"/>
                <a:gridCol w="313284"/>
                <a:gridCol w="313284"/>
                <a:gridCol w="313284"/>
                <a:gridCol w="313284"/>
                <a:gridCol w="313284"/>
              </a:tblGrid>
              <a:tr h="2700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3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839</TotalTime>
  <Words>470</Words>
  <Application>Microsoft Office PowerPoint</Application>
  <PresentationFormat>Προβολή στην οθόνη (4:3)</PresentationFormat>
  <Paragraphs>177</Paragraphs>
  <Slides>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Σαφήνεια</vt:lpstr>
      <vt:lpstr>Deep Learning with Keras    Game Playing</vt:lpstr>
      <vt:lpstr>Reinforcement Learning</vt:lpstr>
      <vt:lpstr>Q-learning</vt:lpstr>
      <vt:lpstr>Example 1: Catch</vt:lpstr>
      <vt:lpstr>Solution using MLP</vt:lpstr>
      <vt:lpstr>Example 2: Maze</vt:lpstr>
      <vt:lpstr>Problem Modeling</vt:lpstr>
      <vt:lpstr>Solution using MLP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258</cp:revision>
  <dcterms:created xsi:type="dcterms:W3CDTF">2018-04-30T14:23:21Z</dcterms:created>
  <dcterms:modified xsi:type="dcterms:W3CDTF">2018-06-06T12:44:58Z</dcterms:modified>
</cp:coreProperties>
</file>