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68" r:id="rId4"/>
    <p:sldId id="269" r:id="rId5"/>
    <p:sldId id="270" r:id="rId6"/>
    <p:sldId id="263" r:id="rId7"/>
    <p:sldId id="264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20/9/2018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4800" dirty="0" smtClean="0"/>
              <a:t>Support Vector Machines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Margin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Find optimal w, b to maximize the margin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3" y="2650975"/>
            <a:ext cx="4467225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3636"/>
              </p:ext>
            </p:extLst>
          </p:nvPr>
        </p:nvGraphicFramePr>
        <p:xfrm>
          <a:off x="2051720" y="5229200"/>
          <a:ext cx="1080120" cy="97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444240" imgH="393480" progId="Equation.DSMT4">
                  <p:embed/>
                </p:oleObj>
              </mc:Choice>
              <mc:Fallback>
                <p:oleObj name="Equation" r:id="rId4" imgW="444240" imgH="39348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1080120" cy="974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999262" cy="382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http://www.csd.uwo.ca/~dlizotte/teaching/slides/svm_1.pdf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1402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Margin with Noise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3625145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Allow misclassification errors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</a:t>
            </a:r>
          </a:p>
        </p:txBody>
      </p:sp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991479"/>
              </p:ext>
            </p:extLst>
          </p:nvPr>
        </p:nvGraphicFramePr>
        <p:xfrm>
          <a:off x="2051720" y="5229200"/>
          <a:ext cx="237966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977760" imgH="419040" progId="Equation.DSMT4">
                  <p:embed/>
                </p:oleObj>
              </mc:Choice>
              <mc:Fallback>
                <p:oleObj name="Equation" r:id="rId3" imgW="977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2379662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http://www.csd.uwo.ca/~dlizotte/teaching/slides/svm_1.pdf</a:t>
            </a:r>
            <a:endParaRPr lang="el-GR" sz="1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6832"/>
            <a:ext cx="3999262" cy="382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2" y="2650976"/>
            <a:ext cx="44672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67713" y="5904007"/>
            <a:ext cx="258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29DD1"/>
                </a:solidFill>
              </a:rPr>
              <a:t>controls tolerance of misclassification</a:t>
            </a:r>
            <a:endParaRPr lang="el-GR" sz="2000" b="1" dirty="0">
              <a:solidFill>
                <a:srgbClr val="629DD1"/>
              </a:solidFill>
            </a:endParaRPr>
          </a:p>
        </p:txBody>
      </p:sp>
      <p:sp>
        <p:nvSpPr>
          <p:cNvPr id="13" name="Έλλειψη 12"/>
          <p:cNvSpPr/>
          <p:nvPr/>
        </p:nvSpPr>
        <p:spPr>
          <a:xfrm>
            <a:off x="3305352" y="5501455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4" name="Ευθύγραμμο βέλος σύνδεσης 13"/>
          <p:cNvCxnSpPr>
            <a:stCxn id="13" idx="4"/>
            <a:endCxn id="12" idx="1"/>
          </p:cNvCxnSpPr>
          <p:nvPr/>
        </p:nvCxnSpPr>
        <p:spPr>
          <a:xfrm>
            <a:off x="3521376" y="5933503"/>
            <a:ext cx="2046337" cy="324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 with Kernels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Non-linearly separable data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linearly separable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trick:</a:t>
            </a:r>
          </a:p>
          <a:p>
            <a:r>
              <a:rPr lang="en-US" dirty="0" smtClean="0"/>
              <a:t>Linear, Polynomial, </a:t>
            </a:r>
            <a:r>
              <a:rPr lang="en-US" dirty="0" err="1" smtClean="0"/>
              <a:t>tanh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https://www.slideshare.net/pbpimpale/support-vector-machine-24419322</a:t>
            </a:r>
            <a:endParaRPr lang="el-GR" sz="1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664292" cy="32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68723"/>
              </p:ext>
            </p:extLst>
          </p:nvPr>
        </p:nvGraphicFramePr>
        <p:xfrm>
          <a:off x="2413088" y="5445224"/>
          <a:ext cx="33385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4" imgW="1371600" imgH="279360" progId="Equation.DSMT4">
                  <p:embed/>
                </p:oleObj>
              </mc:Choice>
              <mc:Fallback>
                <p:oleObj name="Equation" r:id="rId4" imgW="1371600" imgH="279360" progId="Equation.DSMT4">
                  <p:embed/>
                  <p:pic>
                    <p:nvPicPr>
                      <p:cNvPr id="0" name="Αντικείμενο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88" y="5445224"/>
                        <a:ext cx="33385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Kernels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 smtClean="0"/>
              <a:t>http://beta.cambridgespark.com/courses/jpm/05-module.html</a:t>
            </a:r>
            <a:endParaRPr lang="el-GR" sz="1200" dirty="0"/>
          </a:p>
        </p:txBody>
      </p:sp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44456"/>
              </p:ext>
            </p:extLst>
          </p:nvPr>
        </p:nvGraphicFramePr>
        <p:xfrm>
          <a:off x="478417" y="4610624"/>
          <a:ext cx="199447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17" y="4610624"/>
                        <a:ext cx="199447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9" y="2100383"/>
            <a:ext cx="9021198" cy="2298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77281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Linear Kernel</a:t>
            </a:r>
            <a:endParaRPr lang="el-G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74013" y="1772816"/>
            <a:ext cx="278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Polynomial Kernel</a:t>
            </a:r>
            <a:endParaRPr lang="el-GR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48346" y="1772816"/>
            <a:ext cx="278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RBF Kernel</a:t>
            </a:r>
            <a:endParaRPr lang="el-GR" sz="2400" dirty="0"/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585450"/>
              </p:ext>
            </p:extLst>
          </p:nvPr>
        </p:nvGraphicFramePr>
        <p:xfrm>
          <a:off x="3202285" y="4543399"/>
          <a:ext cx="2809875" cy="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7" imgW="1269720" imgH="304560" progId="Equation.DSMT4">
                  <p:embed/>
                </p:oleObj>
              </mc:Choice>
              <mc:Fallback>
                <p:oleObj name="Equation" r:id="rId7" imgW="1269720" imgH="304560" progId="Equation.DSMT4">
                  <p:embed/>
                  <p:pic>
                    <p:nvPicPr>
                      <p:cNvPr id="0" name="Αντικείμενο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85" y="4543399"/>
                        <a:ext cx="2809875" cy="68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50748"/>
              </p:ext>
            </p:extLst>
          </p:nvPr>
        </p:nvGraphicFramePr>
        <p:xfrm>
          <a:off x="6294471" y="4370045"/>
          <a:ext cx="2670017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9" imgW="1206360" imgH="380880" progId="Equation.DSMT4">
                  <p:embed/>
                </p:oleObj>
              </mc:Choice>
              <mc:Fallback>
                <p:oleObj name="Equation" r:id="rId9" imgW="1206360" imgH="380880" progId="Equation.DSMT4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71" y="4370045"/>
                        <a:ext cx="2670017" cy="859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Έλλειψη 8"/>
          <p:cNvSpPr/>
          <p:nvPr/>
        </p:nvSpPr>
        <p:spPr>
          <a:xfrm>
            <a:off x="8519424" y="4623640"/>
            <a:ext cx="432048" cy="4320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Ευθύγραμμο βέλος σύνδεσης 14"/>
          <p:cNvCxnSpPr>
            <a:stCxn id="9" idx="4"/>
          </p:cNvCxnSpPr>
          <p:nvPr/>
        </p:nvCxnSpPr>
        <p:spPr>
          <a:xfrm flipH="1">
            <a:off x="8028384" y="5055688"/>
            <a:ext cx="707064" cy="461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16743" y="5517232"/>
            <a:ext cx="241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solidFill>
                  <a:srgbClr val="629DD1"/>
                </a:solidFill>
              </a:rPr>
              <a:t>2</a:t>
            </a:r>
            <a:r>
              <a:rPr lang="el-GR" sz="2000" b="1" i="1" dirty="0" smtClean="0">
                <a:solidFill>
                  <a:srgbClr val="629DD1"/>
                </a:solidFill>
              </a:rPr>
              <a:t>σ</a:t>
            </a:r>
            <a:r>
              <a:rPr lang="el-GR" sz="2000" b="1" i="1" baseline="30000" dirty="0" smtClean="0">
                <a:solidFill>
                  <a:srgbClr val="629DD1"/>
                </a:solidFill>
              </a:rPr>
              <a:t>2</a:t>
            </a:r>
            <a:r>
              <a:rPr lang="el-GR" sz="2000" b="1" i="1" dirty="0" smtClean="0">
                <a:solidFill>
                  <a:srgbClr val="629DD1"/>
                </a:solidFill>
              </a:rPr>
              <a:t> = γ</a:t>
            </a:r>
            <a:endParaRPr lang="el-GR" sz="2000" b="1" dirty="0">
              <a:solidFill>
                <a:srgbClr val="629DD1"/>
              </a:solidFill>
            </a:endParaRPr>
          </a:p>
          <a:p>
            <a:r>
              <a:rPr lang="en-US" sz="2000" b="1" dirty="0" smtClean="0">
                <a:solidFill>
                  <a:srgbClr val="629DD1"/>
                </a:solidFill>
              </a:rPr>
              <a:t>controls the width of the RBF kernel</a:t>
            </a:r>
            <a:endParaRPr lang="el-GR" sz="2000" b="1" dirty="0">
              <a:solidFill>
                <a:srgbClr val="629D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 C</a:t>
            </a:r>
          </a:p>
          <a:p>
            <a:pPr lvl="1"/>
            <a:r>
              <a:rPr lang="en-US" dirty="0" smtClean="0"/>
              <a:t>Large C </a:t>
            </a:r>
            <a:r>
              <a:rPr lang="en-US" dirty="0" smtClean="0">
                <a:sym typeface="Wingdings" pitchFamily="2" charset="2"/>
              </a:rPr>
              <a:t> More error penalization</a:t>
            </a:r>
          </a:p>
          <a:p>
            <a:pPr lvl="1"/>
            <a:r>
              <a:rPr lang="en-US" dirty="0" smtClean="0"/>
              <a:t>Small </a:t>
            </a:r>
            <a:r>
              <a:rPr lang="en-US" dirty="0"/>
              <a:t>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Allow more errors</a:t>
            </a:r>
          </a:p>
          <a:p>
            <a:r>
              <a:rPr lang="en-US" dirty="0" smtClean="0">
                <a:sym typeface="Wingdings" pitchFamily="2" charset="2"/>
              </a:rPr>
              <a:t>Parameter gamma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Large gamma  Exact data fit</a:t>
            </a:r>
          </a:p>
          <a:p>
            <a:pPr lvl="1"/>
            <a:r>
              <a:rPr lang="en-US" dirty="0" smtClean="0"/>
              <a:t>Small gamma </a:t>
            </a:r>
            <a:r>
              <a:rPr lang="en-US" dirty="0" smtClean="0">
                <a:sym typeface="Wingdings" pitchFamily="2" charset="2"/>
              </a:rPr>
              <a:t> Generalization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1118" name="Picture 94" descr="bias-variance-trade-off-s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456819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6307" y="6345816"/>
            <a:ext cx="846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30238" algn="l"/>
              </a:tabLst>
            </a:pPr>
            <a:r>
              <a:rPr lang="en-GB" sz="1200" dirty="0" smtClean="0"/>
              <a:t>Sources:	https</a:t>
            </a:r>
            <a:r>
              <a:rPr lang="en-GB" sz="1200" dirty="0"/>
              <a:t>://www.analyticsvidhya.com/blog/2017/09/understaing-support-vector-machine-example-code</a:t>
            </a:r>
            <a:r>
              <a:rPr lang="en-GB" sz="1200" dirty="0" smtClean="0"/>
              <a:t>/</a:t>
            </a:r>
          </a:p>
          <a:p>
            <a:pPr>
              <a:tabLst>
                <a:tab pos="630238" algn="l"/>
              </a:tabLst>
            </a:pPr>
            <a:r>
              <a:rPr lang="en-GB" sz="1200" dirty="0"/>
              <a:t>	</a:t>
            </a:r>
            <a:r>
              <a:rPr lang="en-GB" sz="1200" dirty="0" smtClean="0"/>
              <a:t>https</a:t>
            </a:r>
            <a:r>
              <a:rPr lang="en-GB" sz="1200" dirty="0"/>
              <a:t>://www.bogotobogo.com/python/scikit-learn/scikit_machine_learning_Support_Vector_Machines_SVM.php</a:t>
            </a:r>
            <a:endParaRPr lang="el-GR" sz="1200" dirty="0"/>
          </a:p>
        </p:txBody>
      </p:sp>
      <p:pic>
        <p:nvPicPr>
          <p:cNvPr id="1122" name="Picture 98" descr="SVM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72" y="4293096"/>
            <a:ext cx="6598085" cy="198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Split data in two parts</a:t>
            </a:r>
          </a:p>
          <a:p>
            <a:pPr lvl="1"/>
            <a:r>
              <a:rPr lang="en-US" dirty="0" smtClean="0"/>
              <a:t>Use 1 part for training and 1 part for testing</a:t>
            </a:r>
          </a:p>
          <a:p>
            <a:pPr lvl="1"/>
            <a:r>
              <a:rPr lang="en-US" dirty="0" smtClean="0"/>
              <a:t>Compare the errors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Cross-validation</a:t>
            </a:r>
          </a:p>
          <a:p>
            <a:pPr lvl="1"/>
            <a:r>
              <a:rPr lang="en-US" dirty="0" smtClean="0"/>
              <a:t>Divide dataset in k-folds</a:t>
            </a:r>
          </a:p>
          <a:p>
            <a:pPr lvl="1"/>
            <a:r>
              <a:rPr lang="en-US" dirty="0" smtClean="0"/>
              <a:t>Use k-1 parts for training and 1 for testing</a:t>
            </a:r>
          </a:p>
          <a:p>
            <a:pPr lvl="1"/>
            <a:r>
              <a:rPr lang="en-US" dirty="0" smtClean="0"/>
              <a:t>Repeat for all folds</a:t>
            </a:r>
          </a:p>
          <a:p>
            <a:pPr lvl="1"/>
            <a:r>
              <a:rPr lang="en-US" dirty="0" smtClean="0"/>
              <a:t>Determine a metric value</a:t>
            </a:r>
            <a:endParaRPr lang="en-US" dirty="0"/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7336239" y="1700808"/>
            <a:ext cx="1294595" cy="6194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1" name="Στρογγυλεμένο ορθογώνιο 10"/>
          <p:cNvSpPr/>
          <p:nvPr/>
        </p:nvSpPr>
        <p:spPr>
          <a:xfrm>
            <a:off x="4851148" y="1700808"/>
            <a:ext cx="2371566" cy="61948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pic>
        <p:nvPicPr>
          <p:cNvPr id="9218" name="Picture 2" descr="cross_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593523" cy="27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6307" y="6381328"/>
            <a:ext cx="8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https://blog.contactsunny.com/data-science/different-types-of-validations-in-machine-learning-cross-validation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898</TotalTime>
  <Words>170</Words>
  <Application>Microsoft Office PowerPoint</Application>
  <PresentationFormat>Προβολή στην οθόνη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9" baseType="lpstr">
      <vt:lpstr>Σαφήνεια</vt:lpstr>
      <vt:lpstr>Equation</vt:lpstr>
      <vt:lpstr>Machine Learning with Python   Support Vector Machines</vt:lpstr>
      <vt:lpstr>Maximum Margin</vt:lpstr>
      <vt:lpstr>Maximum Margin with Noise</vt:lpstr>
      <vt:lpstr>Transformation with Kernels</vt:lpstr>
      <vt:lpstr>Different types of Kernels</vt:lpstr>
      <vt:lpstr>Overfitting</vt:lpstr>
      <vt:lpstr>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226</cp:revision>
  <dcterms:created xsi:type="dcterms:W3CDTF">2018-04-30T14:23:21Z</dcterms:created>
  <dcterms:modified xsi:type="dcterms:W3CDTF">2018-09-20T09:58:56Z</dcterms:modified>
</cp:coreProperties>
</file>