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7" r:id="rId3"/>
    <p:sldId id="257" r:id="rId4"/>
    <p:sldId id="263" r:id="rId5"/>
    <p:sldId id="264" r:id="rId6"/>
    <p:sldId id="266" r:id="rId7"/>
    <p:sldId id="265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15/2/2019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Naïve Bayes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Theorem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37010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Equation created by Thomas Bayes in 1763: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300" dirty="0" smtClean="0"/>
          </a:p>
          <a:p>
            <a:endParaRPr lang="en-US" sz="2300" dirty="0"/>
          </a:p>
          <a:p>
            <a:pPr marL="177800" indent="0">
              <a:buNone/>
            </a:pPr>
            <a:r>
              <a:rPr lang="en-US" dirty="0" smtClean="0"/>
              <a:t>where    and</a:t>
            </a:r>
            <a:r>
              <a:rPr lang="en-US" sz="2200" dirty="0" smtClean="0"/>
              <a:t>     </a:t>
            </a:r>
            <a:r>
              <a:rPr lang="en-US" dirty="0" smtClean="0"/>
              <a:t>are </a:t>
            </a:r>
            <a:r>
              <a:rPr lang="en-US" dirty="0"/>
              <a:t>events </a:t>
            </a:r>
            <a:r>
              <a:rPr lang="en-US" dirty="0" smtClean="0"/>
              <a:t>and</a:t>
            </a:r>
          </a:p>
          <a:p>
            <a:pPr marL="177800" indent="0">
              <a:buNone/>
            </a:pPr>
            <a:endParaRPr lang="en-US" dirty="0" smtClean="0"/>
          </a:p>
          <a:p>
            <a:pPr marL="177800" indent="0">
              <a:buNone/>
            </a:pPr>
            <a:r>
              <a:rPr lang="en-US" dirty="0" smtClean="0"/>
              <a:t>            : likelihood </a:t>
            </a:r>
            <a:r>
              <a:rPr lang="en-US" dirty="0"/>
              <a:t>of event A </a:t>
            </a:r>
            <a:r>
              <a:rPr lang="en-US" dirty="0" smtClean="0"/>
              <a:t>occurring </a:t>
            </a:r>
            <a:r>
              <a:rPr lang="en-US" dirty="0"/>
              <a:t>given that B </a:t>
            </a:r>
            <a:r>
              <a:rPr lang="en-US" dirty="0" smtClean="0"/>
              <a:t>is true</a:t>
            </a:r>
          </a:p>
          <a:p>
            <a:pPr marL="177800" indent="0">
              <a:buNone/>
            </a:pPr>
            <a:endParaRPr lang="en-US" dirty="0" smtClean="0"/>
          </a:p>
          <a:p>
            <a:pPr marL="177800" indent="0">
              <a:buNone/>
            </a:pPr>
            <a:r>
              <a:rPr lang="en-US" dirty="0" smtClean="0"/>
              <a:t>            : likelihood </a:t>
            </a:r>
            <a:r>
              <a:rPr lang="en-US" dirty="0"/>
              <a:t>of event B </a:t>
            </a:r>
            <a:r>
              <a:rPr lang="en-US" dirty="0" smtClean="0"/>
              <a:t>occurring </a:t>
            </a:r>
            <a:r>
              <a:rPr lang="en-US" dirty="0"/>
              <a:t>given that </a:t>
            </a:r>
            <a:r>
              <a:rPr lang="en-US" dirty="0" smtClean="0"/>
              <a:t>A </a:t>
            </a:r>
            <a:r>
              <a:rPr lang="en-US" dirty="0"/>
              <a:t>is </a:t>
            </a:r>
            <a:r>
              <a:rPr lang="en-US" dirty="0" smtClean="0"/>
              <a:t>true</a:t>
            </a:r>
            <a:endParaRPr lang="en-US" dirty="0"/>
          </a:p>
        </p:txBody>
      </p:sp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53642"/>
              </p:ext>
            </p:extLst>
          </p:nvPr>
        </p:nvGraphicFramePr>
        <p:xfrm>
          <a:off x="3185344" y="2239442"/>
          <a:ext cx="2970832" cy="97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3" imgW="1460160" imgH="469800" progId="Equation.DSMT4">
                  <p:embed/>
                </p:oleObj>
              </mc:Choice>
              <mc:Fallback>
                <p:oleObj name="Equation" r:id="rId3" imgW="1460160" imgH="469800" progId="Equation.DSMT4">
                  <p:embed/>
                  <p:pic>
                    <p:nvPicPr>
                      <p:cNvPr id="0" name="Αντικείμενο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344" y="2239442"/>
                        <a:ext cx="2970832" cy="97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Αντικείμενο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950485"/>
              </p:ext>
            </p:extLst>
          </p:nvPr>
        </p:nvGraphicFramePr>
        <p:xfrm>
          <a:off x="683568" y="4079354"/>
          <a:ext cx="10334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5" imgW="507960" imgH="253800" progId="Equation.DSMT4">
                  <p:embed/>
                </p:oleObj>
              </mc:Choice>
              <mc:Fallback>
                <p:oleObj name="Equation" r:id="rId5" imgW="507960" imgH="253800" progId="Equation.DSMT4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79354"/>
                        <a:ext cx="10334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Αντικείμενο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30266"/>
              </p:ext>
            </p:extLst>
          </p:nvPr>
        </p:nvGraphicFramePr>
        <p:xfrm>
          <a:off x="1487512" y="3426336"/>
          <a:ext cx="2825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0" name="Αντικείμενο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512" y="3426336"/>
                        <a:ext cx="2825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Αντικείμενο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94871"/>
              </p:ext>
            </p:extLst>
          </p:nvPr>
        </p:nvGraphicFramePr>
        <p:xfrm>
          <a:off x="2314352" y="3426649"/>
          <a:ext cx="2571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9" imgW="126720" imgH="152280" progId="Equation.DSMT4">
                  <p:embed/>
                </p:oleObj>
              </mc:Choice>
              <mc:Fallback>
                <p:oleObj name="Equation" r:id="rId9" imgW="126720" imgH="152280" progId="Equation.DSMT4">
                  <p:embed/>
                  <p:pic>
                    <p:nvPicPr>
                      <p:cNvPr id="0" name="Αντικείμενο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352" y="3426649"/>
                        <a:ext cx="2571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Αντικείμενο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99976"/>
              </p:ext>
            </p:extLst>
          </p:nvPr>
        </p:nvGraphicFramePr>
        <p:xfrm>
          <a:off x="4512692" y="3356868"/>
          <a:ext cx="11318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11" imgW="558720" imgH="253800" progId="Equation.DSMT4">
                  <p:embed/>
                </p:oleObj>
              </mc:Choice>
              <mc:Fallback>
                <p:oleObj name="Equation" r:id="rId11" imgW="558720" imgH="253800" progId="Equation.DSMT4">
                  <p:embed/>
                  <p:pic>
                    <p:nvPicPr>
                      <p:cNvPr id="0" name="Αντικείμενο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692" y="3356868"/>
                        <a:ext cx="11318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Αντικείμενο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786319"/>
              </p:ext>
            </p:extLst>
          </p:nvPr>
        </p:nvGraphicFramePr>
        <p:xfrm>
          <a:off x="683568" y="4808066"/>
          <a:ext cx="10334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13" imgW="507960" imgH="253800" progId="Equation.DSMT4">
                  <p:embed/>
                </p:oleObj>
              </mc:Choice>
              <mc:Fallback>
                <p:oleObj name="Equation" r:id="rId13" imgW="507960" imgH="253800" progId="Equation.DSMT4">
                  <p:embed/>
                  <p:pic>
                    <p:nvPicPr>
                      <p:cNvPr id="0" name="Αντικείμενο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808066"/>
                        <a:ext cx="10334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8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Problem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Decide whether the traffic is going to be high based on the weather and the day</a:t>
            </a:r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08620"/>
              </p:ext>
            </p:extLst>
          </p:nvPr>
        </p:nvGraphicFramePr>
        <p:xfrm>
          <a:off x="4788024" y="1700808"/>
          <a:ext cx="3676871" cy="2470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71"/>
                <a:gridCol w="1267000"/>
                <a:gridCol w="1267000"/>
              </a:tblGrid>
              <a:tr h="2875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HighTraffic</a:t>
                      </a:r>
                      <a:endParaRPr lang="en-GB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features</a:t>
            </a:r>
          </a:p>
          <a:p>
            <a:r>
              <a:rPr lang="en-US" dirty="0" smtClean="0"/>
              <a:t>Bayes Theorem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lvl="2" indent="0">
              <a:buNone/>
            </a:pPr>
            <a:r>
              <a:rPr lang="en-US" sz="1600" dirty="0" smtClean="0"/>
              <a:t>When </a:t>
            </a:r>
            <a:r>
              <a:rPr lang="en-US" sz="1600" dirty="0" smtClean="0"/>
              <a:t>weather is </a:t>
            </a:r>
            <a:r>
              <a:rPr lang="en-US" sz="1600" dirty="0" smtClean="0"/>
              <a:t>Hot and </a:t>
            </a:r>
            <a:r>
              <a:rPr lang="en-US" sz="1600" dirty="0" smtClean="0"/>
              <a:t>day </a:t>
            </a:r>
            <a:r>
              <a:rPr lang="en-US" sz="1600" dirty="0" smtClean="0"/>
              <a:t>is Vacation, </a:t>
            </a:r>
            <a:r>
              <a:rPr lang="en-US" sz="1600" dirty="0" smtClean="0"/>
              <a:t>traffic </a:t>
            </a:r>
            <a:r>
              <a:rPr lang="en-US" sz="1600" dirty="0" smtClean="0"/>
              <a:t>is High (</a:t>
            </a:r>
            <a:r>
              <a:rPr lang="en-US" sz="1600" dirty="0" err="1" smtClean="0"/>
              <a:t>prob</a:t>
            </a:r>
            <a:r>
              <a:rPr lang="en-US" sz="1600" dirty="0" smtClean="0"/>
              <a:t>: </a:t>
            </a:r>
            <a:r>
              <a:rPr lang="en-US" sz="1600" dirty="0" smtClean="0"/>
              <a:t>0.65/(0.65+0.51) = 0.56</a:t>
            </a:r>
            <a:r>
              <a:rPr lang="en-US" sz="1600" dirty="0" smtClean="0"/>
              <a:t>)</a:t>
            </a:r>
            <a:endParaRPr lang="el-G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3" y="2600007"/>
            <a:ext cx="3487057" cy="5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Πίνακας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53596"/>
              </p:ext>
            </p:extLst>
          </p:nvPr>
        </p:nvGraphicFramePr>
        <p:xfrm>
          <a:off x="4788024" y="1700808"/>
          <a:ext cx="3676871" cy="2470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71"/>
                <a:gridCol w="1267000"/>
                <a:gridCol w="1267000"/>
              </a:tblGrid>
              <a:tr h="2875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HighTraffic</a:t>
                      </a:r>
                      <a:endParaRPr lang="en-GB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31191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67861"/>
              </p:ext>
            </p:extLst>
          </p:nvPr>
        </p:nvGraphicFramePr>
        <p:xfrm>
          <a:off x="654050" y="4365104"/>
          <a:ext cx="7967883" cy="57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4" imgW="5905440" imgH="419040" progId="Equation.DSMT4">
                  <p:embed/>
                </p:oleObj>
              </mc:Choice>
              <mc:Fallback>
                <p:oleObj name="Equation" r:id="rId4" imgW="590544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365104"/>
                        <a:ext cx="7967883" cy="5766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8" name="Αντικείμενο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737795"/>
              </p:ext>
            </p:extLst>
          </p:nvPr>
        </p:nvGraphicFramePr>
        <p:xfrm>
          <a:off x="830904" y="5228704"/>
          <a:ext cx="7773544" cy="57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6" imgW="5765760" imgH="419040" progId="Equation.DSMT4">
                  <p:embed/>
                </p:oleObj>
              </mc:Choice>
              <mc:Fallback>
                <p:oleObj name="Equation" r:id="rId6" imgW="5765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904" y="5228704"/>
                        <a:ext cx="7773544" cy="5766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Μισό πλαίσιο 6"/>
          <p:cNvSpPr/>
          <p:nvPr/>
        </p:nvSpPr>
        <p:spPr>
          <a:xfrm rot="13300191">
            <a:off x="8038156" y="4686021"/>
            <a:ext cx="481852" cy="437389"/>
          </a:xfrm>
          <a:prstGeom prst="halfFrame">
            <a:avLst>
              <a:gd name="adj1" fmla="val 10131"/>
              <a:gd name="adj2" fmla="val 10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Evaluation Metrics</a:t>
            </a:r>
          </a:p>
          <a:p>
            <a:pPr lvl="1"/>
            <a:r>
              <a:rPr lang="en-US" dirty="0"/>
              <a:t>Accuracy = (TP + TN) / (P + N)</a:t>
            </a:r>
          </a:p>
          <a:p>
            <a:pPr lvl="1"/>
            <a:r>
              <a:rPr lang="en-US" dirty="0"/>
              <a:t>Precision = TP / (TP + FP)</a:t>
            </a:r>
          </a:p>
          <a:p>
            <a:pPr lvl="1"/>
            <a:r>
              <a:rPr lang="en-US" dirty="0"/>
              <a:t>Recall = TP / </a:t>
            </a:r>
            <a:r>
              <a:rPr lang="en-US" dirty="0" smtClean="0"/>
              <a:t>(TP + FN)</a:t>
            </a:r>
            <a:endParaRPr lang="en-US" dirty="0"/>
          </a:p>
        </p:txBody>
      </p:sp>
      <p:graphicFrame>
        <p:nvGraphicFramePr>
          <p:cNvPr id="46" name="Πίνακας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26581"/>
              </p:ext>
            </p:extLst>
          </p:nvPr>
        </p:nvGraphicFramePr>
        <p:xfrm>
          <a:off x="2051720" y="2933115"/>
          <a:ext cx="509104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016"/>
                <a:gridCol w="1697016"/>
                <a:gridCol w="1697016"/>
              </a:tblGrid>
              <a:tr h="370840"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Positive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TP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FP</a:t>
                      </a:r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Negative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FN</a:t>
                      </a:r>
                      <a:endParaRPr lang="el-GR" sz="20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TN</a:t>
                      </a:r>
                      <a:endParaRPr lang="el-G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 = TP + FN</a:t>
                      </a:r>
                      <a:endParaRPr lang="el-G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 = FP + TN</a:t>
                      </a:r>
                      <a:endParaRPr lang="el-G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192104" y="2164458"/>
            <a:ext cx="1091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Actual</a:t>
            </a:r>
          </a:p>
          <a:p>
            <a:pPr algn="ctr"/>
            <a:r>
              <a:rPr lang="en-GB" sz="2000" dirty="0" smtClean="0"/>
              <a:t>Class</a:t>
            </a:r>
            <a:endParaRPr lang="el-GR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691680" y="2573859"/>
            <a:ext cx="148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Predicted</a:t>
            </a:r>
          </a:p>
          <a:p>
            <a:pPr algn="ctr"/>
            <a:r>
              <a:rPr lang="en-GB" sz="2000" dirty="0" smtClean="0"/>
              <a:t>Class</a:t>
            </a:r>
            <a:endParaRPr lang="el-GR" sz="2000" dirty="0"/>
          </a:p>
        </p:txBody>
      </p:sp>
      <p:cxnSp>
        <p:nvCxnSpPr>
          <p:cNvPr id="49" name="Ευθεία γραμμή σύνδεσης 48"/>
          <p:cNvCxnSpPr/>
          <p:nvPr/>
        </p:nvCxnSpPr>
        <p:spPr>
          <a:xfrm flipH="1" flipV="1">
            <a:off x="2800266" y="2386863"/>
            <a:ext cx="936104" cy="93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Tradeoff between Precision &amp; Recall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https://acutecaretesting.org/en/articles/precision-recall-curves-what-are-they-and-how-are-they-used</a:t>
            </a:r>
            <a:endParaRPr lang="el-GR" sz="1200" dirty="0"/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553497"/>
              </p:ext>
            </p:extLst>
          </p:nvPr>
        </p:nvGraphicFramePr>
        <p:xfrm>
          <a:off x="710332" y="2852936"/>
          <a:ext cx="2349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1206360" imgH="393480" progId="Equation.DSMT4">
                  <p:embed/>
                </p:oleObj>
              </mc:Choice>
              <mc:Fallback>
                <p:oleObj name="Equation" r:id="rId3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32" y="2852936"/>
                        <a:ext cx="2349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6"/>
          <a:stretch/>
        </p:blipFill>
        <p:spPr bwMode="auto">
          <a:xfrm>
            <a:off x="3288892" y="1756285"/>
            <a:ext cx="5751871" cy="450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79371"/>
              </p:ext>
            </p:extLst>
          </p:nvPr>
        </p:nvGraphicFramePr>
        <p:xfrm>
          <a:off x="998364" y="4149080"/>
          <a:ext cx="20288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1041120" imgH="393480" progId="Equation.DSMT4">
                  <p:embed/>
                </p:oleObj>
              </mc:Choice>
              <mc:Fallback>
                <p:oleObj name="Equation" r:id="rId7" imgW="1041120" imgH="39348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64" y="4149080"/>
                        <a:ext cx="202882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5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True Positive Rate (also known as sensitivity or recall)</a:t>
            </a:r>
          </a:p>
          <a:p>
            <a:pPr lvl="3"/>
            <a:endParaRPr lang="en-US" dirty="0"/>
          </a:p>
          <a:p>
            <a:pPr lvl="2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False Positive Rate (also known as specificity)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AUC (Area Under the Curve)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https://en.wikipedia.org/wiki/Receiver_operating_characteristic</a:t>
            </a:r>
            <a:endParaRPr lang="el-GR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67" y="1782148"/>
            <a:ext cx="4934903" cy="454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99671"/>
              </p:ext>
            </p:extLst>
          </p:nvPr>
        </p:nvGraphicFramePr>
        <p:xfrm>
          <a:off x="1187624" y="2708920"/>
          <a:ext cx="17557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4" imgW="901440" imgH="393480" progId="Equation.DSMT4">
                  <p:embed/>
                </p:oleObj>
              </mc:Choice>
              <mc:Fallback>
                <p:oleObj name="Equation" r:id="rId4" imgW="901440" imgH="39348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08920"/>
                        <a:ext cx="17557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98232"/>
              </p:ext>
            </p:extLst>
          </p:nvPr>
        </p:nvGraphicFramePr>
        <p:xfrm>
          <a:off x="1259632" y="4581128"/>
          <a:ext cx="17557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6" imgW="901440" imgH="393480" progId="Equation.DSMT4">
                  <p:embed/>
                </p:oleObj>
              </mc:Choice>
              <mc:Fallback>
                <p:oleObj name="Equation" r:id="rId6" imgW="901440" imgH="39348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8"/>
                        <a:ext cx="17557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2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834</TotalTime>
  <Words>245</Words>
  <Application>Microsoft Office PowerPoint</Application>
  <PresentationFormat>Προβολή στην οθόνη (4:3)</PresentationFormat>
  <Paragraphs>114</Paragraphs>
  <Slides>7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2</vt:i4>
      </vt:variant>
      <vt:variant>
        <vt:lpstr>Τίτλοι διαφανειών</vt:lpstr>
      </vt:variant>
      <vt:variant>
        <vt:i4>7</vt:i4>
      </vt:variant>
    </vt:vector>
  </HeadingPairs>
  <TitlesOfParts>
    <vt:vector size="10" baseType="lpstr">
      <vt:lpstr>Σαφήνεια</vt:lpstr>
      <vt:lpstr>Equation</vt:lpstr>
      <vt:lpstr>MathType 6.0 Equation</vt:lpstr>
      <vt:lpstr>Machine Learning with Python    Naïve Bayes</vt:lpstr>
      <vt:lpstr>Bayes Theorem</vt:lpstr>
      <vt:lpstr>Categorical Problem</vt:lpstr>
      <vt:lpstr>Naïve Bayes</vt:lpstr>
      <vt:lpstr>Classification Evaluation</vt:lpstr>
      <vt:lpstr>Precision and Recall</vt:lpstr>
      <vt:lpstr>ROC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209</cp:revision>
  <dcterms:created xsi:type="dcterms:W3CDTF">2018-04-30T14:23:21Z</dcterms:created>
  <dcterms:modified xsi:type="dcterms:W3CDTF">2019-02-15T22:17:38Z</dcterms:modified>
</cp:coreProperties>
</file>