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63" r:id="rId4"/>
    <p:sldId id="266" r:id="rId5"/>
    <p:sldId id="264" r:id="rId6"/>
  </p:sldIdLst>
  <p:sldSz cx="9144000" cy="6858000" type="screen4x3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29DD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Μεσαίο στυλ 2 - Έμφαση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Μεσαίο στυλ 2 - Έμφαση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Μεσαίο στυλ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l-GR" dirty="0" smtClean="0"/>
              <a:t>Στυλ κύριου τίτλου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l-GR" smtClean="0"/>
              <a:t>Στυλ κύριου υπότιτλου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25/9/2018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25/9/2018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25/9/2018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25/9/2018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Κεφαλίδα ενότητας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lang="en-US" sz="4000" kern="1200" cap="all" spc="-100" baseline="0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l-GR" dirty="0" smtClean="0"/>
              <a:t>Στυλ κύριου τίτλου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25/9/2018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25/9/2018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25/9/2018</a:t>
            </a:fld>
            <a:endParaRPr lang="el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25/9/2018</a:t>
            </a:fld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25/9/2018</a:t>
            </a:fld>
            <a:endParaRPr lang="el-G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25/9/2018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l-GR" smtClean="0"/>
              <a:t>Κάντε κλικ στο εικονίδιο για να προσθέσετε μια εικόνα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25/9/2018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F2853615-BFDE-46DE-814C-47EC6EF6D371}" type="datetimeFigureOut">
              <a:rPr lang="el-GR" smtClean="0"/>
              <a:t>25/9/2018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ctrTitle"/>
          </p:nvPr>
        </p:nvSpPr>
        <p:spPr>
          <a:xfrm>
            <a:off x="611560" y="332656"/>
            <a:ext cx="8062664" cy="2966169"/>
          </a:xfrm>
        </p:spPr>
        <p:txBody>
          <a:bodyPr/>
          <a:lstStyle/>
          <a:p>
            <a:pPr algn="ctr"/>
            <a:r>
              <a:rPr lang="en-US" sz="3200" dirty="0" smtClean="0"/>
              <a:t>Machine Learning with Python</a:t>
            </a: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800" dirty="0" smtClean="0"/>
              <a:t>k-Means Clustering</a:t>
            </a:r>
            <a:endParaRPr lang="el-GR" sz="4400" dirty="0"/>
          </a:p>
        </p:txBody>
      </p:sp>
      <p:sp>
        <p:nvSpPr>
          <p:cNvPr id="3" name="Υπότιτλο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Themistoklis</a:t>
            </a:r>
            <a:r>
              <a:rPr lang="en-US" dirty="0" smtClean="0"/>
              <a:t> Diamantopoulos</a:t>
            </a:r>
          </a:p>
        </p:txBody>
      </p:sp>
    </p:spTree>
    <p:extLst>
      <p:ext uri="{BB962C8B-B14F-4D97-AF65-F5344CB8AC3E}">
        <p14:creationId xmlns:p14="http://schemas.microsoft.com/office/powerpoint/2010/main" val="1110117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Clustering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>
          <a:xfrm>
            <a:off x="457199" y="1600200"/>
            <a:ext cx="4114801" cy="4876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Split data into clusters according to features</a:t>
            </a:r>
            <a:endParaRPr lang="en-US" dirty="0" smtClean="0"/>
          </a:p>
          <a:p>
            <a:r>
              <a:rPr lang="en-US" dirty="0" smtClean="0"/>
              <a:t>K-Means</a:t>
            </a:r>
          </a:p>
          <a:p>
            <a:pPr lvl="1"/>
            <a:r>
              <a:rPr lang="en-US" dirty="0" smtClean="0"/>
              <a:t>Given the number of clusters</a:t>
            </a:r>
            <a:r>
              <a:rPr lang="en-US" sz="1050" dirty="0" smtClean="0"/>
              <a:t> </a:t>
            </a:r>
            <a:r>
              <a:rPr lang="en-US" i="1" dirty="0" smtClean="0"/>
              <a:t>k</a:t>
            </a:r>
          </a:p>
          <a:p>
            <a:pPr lvl="1"/>
            <a:r>
              <a:rPr lang="en-US" dirty="0" smtClean="0"/>
              <a:t>Split the data into clusters</a:t>
            </a:r>
          </a:p>
          <a:p>
            <a:pPr lvl="1"/>
            <a:r>
              <a:rPr lang="en-US" dirty="0" smtClean="0"/>
              <a:t>Each cluster has a centroid</a:t>
            </a:r>
            <a:endParaRPr lang="en-US" dirty="0" smtClean="0"/>
          </a:p>
          <a:p>
            <a:pPr lvl="1"/>
            <a:r>
              <a:rPr lang="en-US" dirty="0" smtClean="0"/>
              <a:t>Minimize sum-of-squared-errors: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449263" lvl="1" indent="0">
              <a:buNone/>
            </a:pPr>
            <a:r>
              <a:rPr lang="en-US" dirty="0" smtClean="0"/>
              <a:t>where </a:t>
            </a:r>
            <a:r>
              <a:rPr lang="en-US" i="1" dirty="0" smtClean="0"/>
              <a:t>x</a:t>
            </a:r>
            <a:r>
              <a:rPr lang="en-US" dirty="0" smtClean="0"/>
              <a:t> are </a:t>
            </a:r>
            <a:r>
              <a:rPr lang="en-US" dirty="0" err="1" smtClean="0"/>
              <a:t>datapoints</a:t>
            </a:r>
            <a:r>
              <a:rPr lang="en-US" dirty="0" smtClean="0"/>
              <a:t> and </a:t>
            </a:r>
            <a:r>
              <a:rPr lang="en-US" i="1" dirty="0" smtClean="0"/>
              <a:t>i=1…k</a:t>
            </a:r>
            <a:r>
              <a:rPr lang="en-US" dirty="0" smtClean="0"/>
              <a:t> refer to clusters </a:t>
            </a:r>
            <a:r>
              <a:rPr lang="en-US" i="1" dirty="0" smtClean="0"/>
              <a:t>S</a:t>
            </a:r>
            <a:r>
              <a:rPr lang="en-US" i="1" baseline="-25000" dirty="0" smtClean="0"/>
              <a:t>i</a:t>
            </a:r>
            <a:r>
              <a:rPr lang="en-US" dirty="0" smtClean="0"/>
              <a:t> with  centroids </a:t>
            </a:r>
            <a:r>
              <a:rPr lang="el-GR" i="1" dirty="0" smtClean="0"/>
              <a:t>μ</a:t>
            </a:r>
            <a:r>
              <a:rPr lang="en-US" i="1" baseline="-25000" dirty="0" smtClean="0"/>
              <a:t>i</a:t>
            </a:r>
            <a:endParaRPr lang="en-US" baseline="-25000" dirty="0"/>
          </a:p>
        </p:txBody>
      </p:sp>
      <p:sp>
        <p:nvSpPr>
          <p:cNvPr id="6" name="TextBox 5"/>
          <p:cNvSpPr txBox="1"/>
          <p:nvPr/>
        </p:nvSpPr>
        <p:spPr>
          <a:xfrm>
            <a:off x="136307" y="6279703"/>
            <a:ext cx="78920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Source: </a:t>
            </a:r>
            <a:r>
              <a:rPr lang="en-GB" sz="1200" dirty="0"/>
              <a:t>https://www.imperva.com/blog/2017/07/clustering-and-dimensionality-reduction-understanding-the-magic-behind-machine-learning/</a:t>
            </a:r>
            <a:endParaRPr lang="el-GR" sz="1200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5373216"/>
            <a:ext cx="1728788" cy="8874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1814" y="1705403"/>
            <a:ext cx="4554682" cy="3446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644008" y="5589240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Euclidean distance:</a:t>
            </a:r>
            <a:endParaRPr lang="el-GR" dirty="0"/>
          </a:p>
        </p:txBody>
      </p:sp>
      <p:graphicFrame>
        <p:nvGraphicFramePr>
          <p:cNvPr id="7" name="Αντικείμενο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9212795"/>
              </p:ext>
            </p:extLst>
          </p:nvPr>
        </p:nvGraphicFramePr>
        <p:xfrm>
          <a:off x="971600" y="4293096"/>
          <a:ext cx="2649538" cy="1120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Equation" r:id="rId5" imgW="1143000" imgH="482400" progId="Equation.DSMT4">
                  <p:embed/>
                </p:oleObj>
              </mc:Choice>
              <mc:Fallback>
                <p:oleObj name="Equation" r:id="rId5" imgW="114300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71600" y="4293096"/>
                        <a:ext cx="2649538" cy="1120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53431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K-Means Clustering</a:t>
            </a:r>
            <a:endParaRPr lang="el-GR" dirty="0"/>
          </a:p>
        </p:txBody>
      </p:sp>
      <p:sp>
        <p:nvSpPr>
          <p:cNvPr id="42" name="TextBox 41"/>
          <p:cNvSpPr txBox="1"/>
          <p:nvPr/>
        </p:nvSpPr>
        <p:spPr>
          <a:xfrm>
            <a:off x="136307" y="6381328"/>
            <a:ext cx="789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Source: </a:t>
            </a:r>
            <a:r>
              <a:rPr lang="en-GB" sz="1200" dirty="0"/>
              <a:t>http://bdewilde.github.io/blog/blogger/2012/10/26/classification-of-hand-written-digits-3/</a:t>
            </a:r>
            <a:endParaRPr lang="el-GR" sz="1200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784" y="1772816"/>
            <a:ext cx="8860432" cy="4530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67374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61277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Cohesion </a:t>
            </a:r>
            <a:r>
              <a:rPr lang="en-US" dirty="0"/>
              <a:t>(Within Cluster Sum of Squares)</a:t>
            </a:r>
          </a:p>
          <a:p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Separation (Between Cluster Sum of Squares)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136307" y="6381328"/>
            <a:ext cx="789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Source: </a:t>
            </a:r>
            <a:r>
              <a:rPr lang="en-GB" sz="1200" dirty="0"/>
              <a:t>https://codeahoy.com/2017/02/19/cluster-analysis-using-k-means-explained/</a:t>
            </a:r>
            <a:endParaRPr lang="el-GR" sz="1200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060848"/>
            <a:ext cx="3771900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629" y="3212976"/>
            <a:ext cx="2962275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 descr="cohesion-separarti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759" y="3862319"/>
            <a:ext cx="7127649" cy="2519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3094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Silhouette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>
          <a:xfrm>
            <a:off x="457200" y="1600199"/>
            <a:ext cx="3654997" cy="478112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Silhouette value of </a:t>
            </a:r>
            <a:r>
              <a:rPr lang="en-US" i="1" dirty="0" smtClean="0"/>
              <a:t>x</a:t>
            </a:r>
            <a:r>
              <a:rPr lang="en-US" dirty="0" smtClean="0"/>
              <a:t>:</a:t>
            </a:r>
            <a:endParaRPr lang="en-US" dirty="0"/>
          </a:p>
          <a:p>
            <a:endParaRPr lang="en-US" dirty="0" smtClean="0"/>
          </a:p>
          <a:p>
            <a:pPr marL="176213" lvl="1" indent="0">
              <a:buNone/>
            </a:pPr>
            <a:r>
              <a:rPr lang="en-US" sz="2400" dirty="0" smtClean="0"/>
              <a:t>where</a:t>
            </a:r>
            <a:endParaRPr lang="en-US" sz="2400" dirty="0"/>
          </a:p>
          <a:p>
            <a:pPr lvl="1"/>
            <a:r>
              <a:rPr lang="en-US" sz="2100" i="1" dirty="0"/>
              <a:t>a</a:t>
            </a:r>
            <a:r>
              <a:rPr lang="en-US" sz="2100" dirty="0"/>
              <a:t> </a:t>
            </a:r>
            <a:r>
              <a:rPr lang="en-US" sz="2100" dirty="0"/>
              <a:t>= average </a:t>
            </a:r>
            <a:r>
              <a:rPr lang="en-US" sz="2100" dirty="0" smtClean="0"/>
              <a:t>distance of </a:t>
            </a:r>
            <a:r>
              <a:rPr lang="en-US" sz="2100" dirty="0"/>
              <a:t>x </a:t>
            </a:r>
            <a:r>
              <a:rPr lang="en-US" sz="2100" dirty="0"/>
              <a:t>to the </a:t>
            </a:r>
            <a:r>
              <a:rPr lang="en-US" sz="2100" dirty="0" smtClean="0"/>
              <a:t>points in </a:t>
            </a:r>
            <a:r>
              <a:rPr lang="en-US" sz="2100" dirty="0"/>
              <a:t>its </a:t>
            </a:r>
            <a:r>
              <a:rPr lang="en-US" sz="2100" dirty="0" smtClean="0"/>
              <a:t>cluster</a:t>
            </a:r>
          </a:p>
          <a:p>
            <a:pPr lvl="1"/>
            <a:r>
              <a:rPr lang="en-US" sz="2100" i="1" dirty="0" smtClean="0"/>
              <a:t>b</a:t>
            </a:r>
            <a:r>
              <a:rPr lang="en-US" sz="2100" dirty="0" smtClean="0"/>
              <a:t> </a:t>
            </a:r>
            <a:r>
              <a:rPr lang="en-US" sz="2100" dirty="0"/>
              <a:t>= </a:t>
            </a:r>
            <a:r>
              <a:rPr lang="en-US" sz="2100" dirty="0" smtClean="0"/>
              <a:t>min(average distance </a:t>
            </a:r>
            <a:r>
              <a:rPr lang="en-US" sz="2100" dirty="0"/>
              <a:t>of </a:t>
            </a:r>
            <a:r>
              <a:rPr lang="en-US" sz="2100" dirty="0"/>
              <a:t>x </a:t>
            </a:r>
            <a:r>
              <a:rPr lang="en-US" sz="2100" dirty="0"/>
              <a:t>to </a:t>
            </a:r>
            <a:r>
              <a:rPr lang="en-US" sz="2100" dirty="0" smtClean="0"/>
              <a:t>points in </a:t>
            </a:r>
            <a:r>
              <a:rPr lang="en-US" sz="2100" dirty="0"/>
              <a:t>another cluster</a:t>
            </a:r>
            <a:r>
              <a:rPr lang="en-US" sz="2100" dirty="0" smtClean="0"/>
              <a:t>)</a:t>
            </a:r>
          </a:p>
          <a:p>
            <a:r>
              <a:rPr lang="en-US" sz="2500" dirty="0" smtClean="0"/>
              <a:t>Value:</a:t>
            </a:r>
          </a:p>
          <a:p>
            <a:pPr lvl="1"/>
            <a:r>
              <a:rPr lang="en-US" sz="2100" dirty="0" smtClean="0"/>
              <a:t>Positive/close to 1: possibly assigned to proper cluster</a:t>
            </a:r>
          </a:p>
          <a:p>
            <a:pPr lvl="1"/>
            <a:r>
              <a:rPr lang="en-US" sz="2100" dirty="0" smtClean="0"/>
              <a:t>Negative: </a:t>
            </a:r>
            <a:r>
              <a:rPr lang="en-US" sz="2100" dirty="0"/>
              <a:t>possibly assigned to </a:t>
            </a:r>
            <a:r>
              <a:rPr lang="en-US" sz="2100" dirty="0" smtClean="0"/>
              <a:t>wrong </a:t>
            </a:r>
            <a:r>
              <a:rPr lang="en-US" sz="2100" dirty="0"/>
              <a:t>cluster</a:t>
            </a:r>
            <a:endParaRPr lang="en-US" sz="2100" dirty="0" smtClean="0"/>
          </a:p>
          <a:p>
            <a:pPr lvl="1"/>
            <a:r>
              <a:rPr lang="en-US" sz="2100" dirty="0" smtClean="0"/>
              <a:t>Close to 0: on border of 2 clusters</a:t>
            </a:r>
            <a:endParaRPr lang="en-US" sz="2100" dirty="0"/>
          </a:p>
        </p:txBody>
      </p:sp>
      <p:sp>
        <p:nvSpPr>
          <p:cNvPr id="46" name="TextBox 45"/>
          <p:cNvSpPr txBox="1"/>
          <p:nvPr/>
        </p:nvSpPr>
        <p:spPr>
          <a:xfrm>
            <a:off x="136307" y="6381328"/>
            <a:ext cx="789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Source: </a:t>
            </a:r>
            <a:r>
              <a:rPr lang="en-GB" sz="1200" dirty="0"/>
              <a:t>http://scikit-learn.org/stable/auto_examples/cluster/plot_kmeans_silhouette_analysis.html</a:t>
            </a:r>
            <a:endParaRPr lang="el-GR" sz="1200" dirty="0"/>
          </a:p>
        </p:txBody>
      </p:sp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023530"/>
            <a:ext cx="2383732" cy="2958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1672736"/>
            <a:ext cx="4803146" cy="4204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63302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Σαφήνεια">
  <a:themeElements>
    <a:clrScheme name="Στοιχειώδες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Κλασικό Office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Σαφήνεια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990</TotalTime>
  <Words>151</Words>
  <Application>Microsoft Office PowerPoint</Application>
  <PresentationFormat>Προβολή στην οθόνη (4:3)</PresentationFormat>
  <Paragraphs>34</Paragraphs>
  <Slides>5</Slides>
  <Notes>0</Notes>
  <HiddenSlides>0</HiddenSlides>
  <MMClips>0</MMClips>
  <ScaleCrop>false</ScaleCrop>
  <HeadingPairs>
    <vt:vector size="6" baseType="variant">
      <vt:variant>
        <vt:lpstr>Θέμα</vt:lpstr>
      </vt:variant>
      <vt:variant>
        <vt:i4>1</vt:i4>
      </vt:variant>
      <vt:variant>
        <vt:lpstr>Ενσωματωμένοι διακομιστές OLE</vt:lpstr>
      </vt:variant>
      <vt:variant>
        <vt:i4>1</vt:i4>
      </vt:variant>
      <vt:variant>
        <vt:lpstr>Τίτλοι διαφανειών</vt:lpstr>
      </vt:variant>
      <vt:variant>
        <vt:i4>5</vt:i4>
      </vt:variant>
    </vt:vector>
  </HeadingPairs>
  <TitlesOfParts>
    <vt:vector size="7" baseType="lpstr">
      <vt:lpstr>Σαφήνεια</vt:lpstr>
      <vt:lpstr>MathType 6.0 Equation</vt:lpstr>
      <vt:lpstr>Machine Learning with Python    k-Means Clustering</vt:lpstr>
      <vt:lpstr>Clustering</vt:lpstr>
      <vt:lpstr>K-Means Clustering</vt:lpstr>
      <vt:lpstr>Evaluation</vt:lpstr>
      <vt:lpstr>Silhouette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Παρουσίαση του PowerPoint</dc:title>
  <dc:creator>user</dc:creator>
  <cp:lastModifiedBy>themis</cp:lastModifiedBy>
  <cp:revision>199</cp:revision>
  <dcterms:created xsi:type="dcterms:W3CDTF">2018-04-30T14:23:21Z</dcterms:created>
  <dcterms:modified xsi:type="dcterms:W3CDTF">2018-09-25T18:40:23Z</dcterms:modified>
</cp:coreProperties>
</file>