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7" r:id="rId4"/>
    <p:sldId id="259" r:id="rId5"/>
    <p:sldId id="260" r:id="rId6"/>
    <p:sldId id="263" r:id="rId7"/>
    <p:sldId id="288" r:id="rId8"/>
    <p:sldId id="290" r:id="rId9"/>
    <p:sldId id="262" r:id="rId10"/>
    <p:sldId id="303" r:id="rId11"/>
    <p:sldId id="304" r:id="rId12"/>
    <p:sldId id="268" r:id="rId13"/>
    <p:sldId id="264" r:id="rId14"/>
    <p:sldId id="306" r:id="rId15"/>
    <p:sldId id="307" r:id="rId16"/>
    <p:sldId id="308" r:id="rId17"/>
    <p:sldId id="283" r:id="rId18"/>
    <p:sldId id="292" r:id="rId19"/>
    <p:sldId id="293" r:id="rId20"/>
    <p:sldId id="294" r:id="rId21"/>
    <p:sldId id="305" r:id="rId22"/>
    <p:sldId id="295" r:id="rId23"/>
    <p:sldId id="302" r:id="rId2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14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1371600"/>
            <a:ext cx="8062664" cy="1927225"/>
          </a:xfrm>
        </p:spPr>
        <p:txBody>
          <a:bodyPr/>
          <a:lstStyle/>
          <a:p>
            <a:r>
              <a:rPr lang="en-US" sz="4400" dirty="0" smtClean="0"/>
              <a:t>Machine Learning with Python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Cluster data according to their features</a:t>
            </a:r>
          </a:p>
          <a:p>
            <a:r>
              <a:rPr lang="en-US" dirty="0" smtClean="0"/>
              <a:t>Evaluation Metrics</a:t>
            </a:r>
          </a:p>
          <a:p>
            <a:pPr lvl="1"/>
            <a:r>
              <a:rPr lang="en-US" dirty="0" smtClean="0"/>
              <a:t>Cohesion (Within Cluster Sum of Squares)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Separation (Between Cluster Sum of Squares)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Silhouette</a:t>
            </a:r>
            <a:endParaRPr lang="en-US" dirty="0"/>
          </a:p>
          <a:p>
            <a:endParaRPr lang="en-US" dirty="0" smtClean="0"/>
          </a:p>
          <a:p>
            <a:pPr marL="446088" lvl="1" indent="0">
              <a:buNone/>
              <a:tabLst>
                <a:tab pos="1262063" algn="l"/>
              </a:tabLst>
            </a:pPr>
            <a:r>
              <a:rPr lang="en-US" dirty="0" smtClean="0"/>
              <a:t>where	</a:t>
            </a:r>
            <a:r>
              <a:rPr lang="en-US" i="1" dirty="0" smtClean="0"/>
              <a:t>a</a:t>
            </a:r>
            <a:r>
              <a:rPr lang="en-US" dirty="0" smtClean="0"/>
              <a:t> = average distance of </a:t>
            </a:r>
            <a:r>
              <a:rPr lang="en-US" i="1" dirty="0" smtClean="0"/>
              <a:t>i</a:t>
            </a:r>
            <a:r>
              <a:rPr lang="en-US" dirty="0" smtClean="0"/>
              <a:t> to the points in its cluster</a:t>
            </a:r>
          </a:p>
          <a:p>
            <a:pPr marL="1258888" lvl="1" indent="0">
              <a:buNone/>
            </a:pP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smtClean="0"/>
              <a:t>= min(average distance of </a:t>
            </a:r>
            <a:r>
              <a:rPr lang="en-US" i="1" dirty="0" smtClean="0"/>
              <a:t>i</a:t>
            </a:r>
            <a:r>
              <a:rPr lang="en-US" dirty="0" smtClean="0"/>
              <a:t> to points in another cluster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307" y="6381328"/>
            <a:ext cx="774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https://www-users.cs.umn.edu/~kumar001/dmbook/slides/chap7_basic_cluster_analysis.pdf</a:t>
            </a:r>
            <a:endParaRPr lang="el-GR" sz="12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1677875"/>
            <a:ext cx="2690327" cy="239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24" y="2852936"/>
            <a:ext cx="3771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24" y="4005064"/>
            <a:ext cx="29622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24" y="5229200"/>
            <a:ext cx="26860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56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Transform the data to extract useful</a:t>
            </a:r>
          </a:p>
          <a:p>
            <a:pPr marL="174625" indent="0">
              <a:buNone/>
            </a:pP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Measure correlation</a:t>
            </a:r>
          </a:p>
          <a:p>
            <a:pPr lvl="1"/>
            <a:r>
              <a:rPr lang="en-US" dirty="0" smtClean="0"/>
              <a:t>Maximize variance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Evaluation Metrics</a:t>
            </a:r>
          </a:p>
          <a:p>
            <a:pPr lvl="1"/>
            <a:r>
              <a:rPr lang="en-US" dirty="0" smtClean="0"/>
              <a:t>Percentage of Variance</a:t>
            </a:r>
          </a:p>
          <a:p>
            <a:pPr lvl="1"/>
            <a:r>
              <a:rPr lang="en-US" dirty="0" smtClean="0"/>
              <a:t>Cumulative Percentage of Variance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1677876"/>
            <a:ext cx="2690325" cy="239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70101"/>
            <a:ext cx="42291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6307" y="6381328"/>
            <a:ext cx="774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https://www.slideshare.net/rickwendell/principal-component-analysys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20407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Methodology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183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Steps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 and preprocessing equally important with model selection and training</a:t>
            </a:r>
            <a:endParaRPr lang="el-GR" dirty="0"/>
          </a:p>
        </p:txBody>
      </p:sp>
      <p:sp>
        <p:nvSpPr>
          <p:cNvPr id="4" name="Διάγραμμα ροής: Εναλλακτική διεργασία 3"/>
          <p:cNvSpPr/>
          <p:nvPr/>
        </p:nvSpPr>
        <p:spPr>
          <a:xfrm>
            <a:off x="395536" y="2996952"/>
            <a:ext cx="2160240" cy="78554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Gathering</a:t>
            </a:r>
            <a:endParaRPr lang="el-GR" sz="2000" dirty="0"/>
          </a:p>
        </p:txBody>
      </p:sp>
      <p:sp>
        <p:nvSpPr>
          <p:cNvPr id="7" name="Διάγραμμα ροής: Εναλλακτική διεργασία 6"/>
          <p:cNvSpPr/>
          <p:nvPr/>
        </p:nvSpPr>
        <p:spPr>
          <a:xfrm>
            <a:off x="3491880" y="2996952"/>
            <a:ext cx="2160240" cy="78554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Cleaning</a:t>
            </a:r>
            <a:endParaRPr lang="el-GR" sz="2000" dirty="0"/>
          </a:p>
        </p:txBody>
      </p:sp>
      <p:sp>
        <p:nvSpPr>
          <p:cNvPr id="8" name="Διάγραμμα ροής: Εναλλακτική διεργασία 7"/>
          <p:cNvSpPr/>
          <p:nvPr/>
        </p:nvSpPr>
        <p:spPr>
          <a:xfrm>
            <a:off x="6588224" y="2996952"/>
            <a:ext cx="2160240" cy="78554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Preprocessing</a:t>
            </a:r>
            <a:endParaRPr lang="el-GR" sz="2000" dirty="0"/>
          </a:p>
        </p:txBody>
      </p:sp>
      <p:sp>
        <p:nvSpPr>
          <p:cNvPr id="9" name="Διάγραμμα ροής: Εναλλακτική διεργασία 8"/>
          <p:cNvSpPr/>
          <p:nvPr/>
        </p:nvSpPr>
        <p:spPr>
          <a:xfrm>
            <a:off x="395536" y="4803698"/>
            <a:ext cx="2160240" cy="78554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Prediction</a:t>
            </a:r>
            <a:endParaRPr lang="el-GR" sz="2000" dirty="0"/>
          </a:p>
        </p:txBody>
      </p:sp>
      <p:sp>
        <p:nvSpPr>
          <p:cNvPr id="10" name="Διάγραμμα ροής: Εναλλακτική διεργασία 9"/>
          <p:cNvSpPr/>
          <p:nvPr/>
        </p:nvSpPr>
        <p:spPr>
          <a:xfrm>
            <a:off x="3491880" y="4803698"/>
            <a:ext cx="2160240" cy="78554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Evaluation and Tuning</a:t>
            </a:r>
            <a:endParaRPr lang="el-GR" sz="2000" dirty="0"/>
          </a:p>
        </p:txBody>
      </p:sp>
      <p:sp>
        <p:nvSpPr>
          <p:cNvPr id="11" name="Διάγραμμα ροής: Εναλλακτική διεργασία 10"/>
          <p:cNvSpPr/>
          <p:nvPr/>
        </p:nvSpPr>
        <p:spPr>
          <a:xfrm>
            <a:off x="6587526" y="4803698"/>
            <a:ext cx="2160240" cy="78554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Model </a:t>
            </a:r>
            <a:r>
              <a:rPr lang="en-US" sz="2000" dirty="0" smtClean="0"/>
              <a:t>Training</a:t>
            </a:r>
            <a:endParaRPr lang="el-GR" sz="2000" dirty="0"/>
          </a:p>
        </p:txBody>
      </p:sp>
      <p:sp>
        <p:nvSpPr>
          <p:cNvPr id="12" name="Βέλος προς τα κάτω 11"/>
          <p:cNvSpPr/>
          <p:nvPr/>
        </p:nvSpPr>
        <p:spPr>
          <a:xfrm>
            <a:off x="7452320" y="4077072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000"/>
          </a:p>
        </p:txBody>
      </p:sp>
      <p:sp>
        <p:nvSpPr>
          <p:cNvPr id="14" name="Βέλος προς τα κάτω 13"/>
          <p:cNvSpPr/>
          <p:nvPr/>
        </p:nvSpPr>
        <p:spPr>
          <a:xfrm rot="16200000">
            <a:off x="2836832" y="3137695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000"/>
          </a:p>
        </p:txBody>
      </p:sp>
      <p:sp>
        <p:nvSpPr>
          <p:cNvPr id="15" name="Βέλος προς τα κάτω 14"/>
          <p:cNvSpPr/>
          <p:nvPr/>
        </p:nvSpPr>
        <p:spPr>
          <a:xfrm rot="16200000">
            <a:off x="5904148" y="3137695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000"/>
          </a:p>
        </p:txBody>
      </p:sp>
      <p:sp>
        <p:nvSpPr>
          <p:cNvPr id="16" name="Βέλος προς τα κάτω 15"/>
          <p:cNvSpPr/>
          <p:nvPr/>
        </p:nvSpPr>
        <p:spPr>
          <a:xfrm rot="5400000">
            <a:off x="5904148" y="4944441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000"/>
          </a:p>
        </p:txBody>
      </p:sp>
      <p:sp>
        <p:nvSpPr>
          <p:cNvPr id="17" name="Βέλος προς τα κάτω 16"/>
          <p:cNvSpPr/>
          <p:nvPr/>
        </p:nvSpPr>
        <p:spPr>
          <a:xfrm rot="5400000">
            <a:off x="2836832" y="4944441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000"/>
          </a:p>
        </p:txBody>
      </p:sp>
    </p:spTree>
    <p:extLst>
      <p:ext uri="{BB962C8B-B14F-4D97-AF65-F5344CB8AC3E}">
        <p14:creationId xmlns:p14="http://schemas.microsoft.com/office/powerpoint/2010/main" val="31133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training data to train the model</a:t>
            </a:r>
          </a:p>
          <a:p>
            <a:pPr lvl="1"/>
            <a:r>
              <a:rPr lang="en-US" dirty="0" smtClean="0"/>
              <a:t>Some data can be used to validate the model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validation set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folds of training data for validation  Cross-validation</a:t>
            </a:r>
            <a:endParaRPr lang="en-US" dirty="0" smtClean="0"/>
          </a:p>
          <a:p>
            <a:r>
              <a:rPr lang="en-US" dirty="0" smtClean="0"/>
              <a:t>Evaluate the model on test data</a:t>
            </a:r>
          </a:p>
          <a:p>
            <a:pPr lvl="1"/>
            <a:r>
              <a:rPr lang="en-US" dirty="0" smtClean="0"/>
              <a:t>Test set must not overlap with training data</a:t>
            </a: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1040430" y="3861049"/>
            <a:ext cx="5040560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6249800" y="3861048"/>
            <a:ext cx="170657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4357884" y="5631749"/>
            <a:ext cx="172310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Validation</a:t>
            </a:r>
            <a:endParaRPr lang="en-US" sz="2400" dirty="0"/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1048251" y="5631749"/>
            <a:ext cx="3156555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6249800" y="5631748"/>
            <a:ext cx="170657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12" name="Βέλος προς τα κάτω 11"/>
          <p:cNvSpPr/>
          <p:nvPr/>
        </p:nvSpPr>
        <p:spPr>
          <a:xfrm>
            <a:off x="4427984" y="4869160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0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Tribes of Machine Learning</a:t>
            </a:r>
            <a:endParaRPr lang="el-GR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85847" cy="445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http://www.franksworld.com/2018/09/05/evolution-of-machine-learning-infographic/</a:t>
            </a:r>
            <a:endParaRPr lang="el-GR" sz="1200" dirty="0"/>
          </a:p>
        </p:txBody>
      </p:sp>
      <p:pic>
        <p:nvPicPr>
          <p:cNvPr id="7" name="Picture 2" descr="C:\Users\themis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9" y="1628799"/>
            <a:ext cx="8688388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course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>
            <a:normAutofit/>
          </a:bodyPr>
          <a:lstStyle/>
          <a:p>
            <a:r>
              <a:rPr lang="en-US" dirty="0" smtClean="0"/>
              <a:t>1960s: golden age of AI</a:t>
            </a:r>
          </a:p>
          <a:p>
            <a:r>
              <a:rPr lang="en-US" dirty="0" smtClean="0"/>
              <a:t>Predictive Statistical Algorithms</a:t>
            </a:r>
            <a:endParaRPr lang="el-GR" dirty="0"/>
          </a:p>
        </p:txBody>
      </p:sp>
      <p:cxnSp>
        <p:nvCxnSpPr>
          <p:cNvPr id="5" name="Ευθύγραμμο βέλος σύνδεσης 4"/>
          <p:cNvCxnSpPr/>
          <p:nvPr/>
        </p:nvCxnSpPr>
        <p:spPr>
          <a:xfrm flipV="1">
            <a:off x="467544" y="4475432"/>
            <a:ext cx="8280920" cy="46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εία γραμμή σύνδεσης 9"/>
          <p:cNvCxnSpPr/>
          <p:nvPr/>
        </p:nvCxnSpPr>
        <p:spPr>
          <a:xfrm flipV="1">
            <a:off x="1043608" y="4206574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528" y="328324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Regression</a:t>
            </a:r>
            <a:endParaRPr lang="en-US" b="1" dirty="0" smtClean="0"/>
          </a:p>
          <a:p>
            <a:pPr algn="ctr"/>
            <a:r>
              <a:rPr lang="en-US" b="1" dirty="0" smtClean="0"/>
              <a:t>1805</a:t>
            </a:r>
            <a:endParaRPr lang="el-GR" dirty="0"/>
          </a:p>
        </p:txBody>
      </p:sp>
      <p:cxnSp>
        <p:nvCxnSpPr>
          <p:cNvPr id="16" name="Ευθεία γραμμή σύνδεσης 15"/>
          <p:cNvCxnSpPr/>
          <p:nvPr/>
        </p:nvCxnSpPr>
        <p:spPr>
          <a:xfrm flipV="1">
            <a:off x="8006062" y="4206574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7635" y="3550951"/>
            <a:ext cx="191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Adaboost</a:t>
            </a:r>
            <a:endParaRPr lang="en-US" b="1" dirty="0" smtClean="0"/>
          </a:p>
          <a:p>
            <a:pPr algn="ctr"/>
            <a:r>
              <a:rPr lang="en-US" b="1" dirty="0" smtClean="0"/>
              <a:t>2003</a:t>
            </a:r>
            <a:endParaRPr lang="el-GR" dirty="0"/>
          </a:p>
        </p:txBody>
      </p:sp>
      <p:cxnSp>
        <p:nvCxnSpPr>
          <p:cNvPr id="18" name="Ευθεία γραμμή σύνδεσης 17"/>
          <p:cNvCxnSpPr/>
          <p:nvPr/>
        </p:nvCxnSpPr>
        <p:spPr>
          <a:xfrm flipV="1">
            <a:off x="7138437" y="4475433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84168" y="4763465"/>
            <a:ext cx="21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Random Forest</a:t>
            </a:r>
            <a:endParaRPr lang="en-US" b="1" dirty="0" smtClean="0"/>
          </a:p>
          <a:p>
            <a:pPr algn="ctr"/>
            <a:r>
              <a:rPr lang="en-US" b="1" dirty="0" smtClean="0"/>
              <a:t>1995</a:t>
            </a:r>
            <a:endParaRPr lang="el-GR" dirty="0"/>
          </a:p>
        </p:txBody>
      </p:sp>
      <p:cxnSp>
        <p:nvCxnSpPr>
          <p:cNvPr id="21" name="Ευθεία γραμμή σύνδεσης 20"/>
          <p:cNvCxnSpPr/>
          <p:nvPr/>
        </p:nvCxnSpPr>
        <p:spPr>
          <a:xfrm flipV="1">
            <a:off x="5389939" y="447543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35670" y="4763464"/>
            <a:ext cx="21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 Trees</a:t>
            </a:r>
            <a:endParaRPr lang="en-US" b="1" dirty="0"/>
          </a:p>
          <a:p>
            <a:pPr algn="ctr"/>
            <a:r>
              <a:rPr lang="en-US" b="1" dirty="0" smtClean="0"/>
              <a:t>1963</a:t>
            </a:r>
            <a:endParaRPr lang="el-GR" dirty="0"/>
          </a:p>
        </p:txBody>
      </p:sp>
      <p:cxnSp>
        <p:nvCxnSpPr>
          <p:cNvPr id="23" name="Ευθεία γραμμή σύνδεσης 22"/>
          <p:cNvCxnSpPr/>
          <p:nvPr/>
        </p:nvCxnSpPr>
        <p:spPr>
          <a:xfrm flipV="1">
            <a:off x="6254035" y="4206258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99766" y="3282928"/>
            <a:ext cx="2108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Bayesian Networks</a:t>
            </a:r>
            <a:endParaRPr lang="en-US" b="1" dirty="0" smtClean="0"/>
          </a:p>
          <a:p>
            <a:pPr algn="ctr"/>
            <a:r>
              <a:rPr lang="en-US" b="1" dirty="0" smtClean="0"/>
              <a:t>1985</a:t>
            </a:r>
            <a:endParaRPr lang="el-GR" dirty="0"/>
          </a:p>
        </p:txBody>
      </p:sp>
      <p:cxnSp>
        <p:nvCxnSpPr>
          <p:cNvPr id="26" name="Ευθεία γραμμή σύνδεσης 25"/>
          <p:cNvCxnSpPr/>
          <p:nvPr/>
        </p:nvCxnSpPr>
        <p:spPr>
          <a:xfrm flipV="1">
            <a:off x="4497976" y="4197598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39549" y="3274268"/>
            <a:ext cx="1916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Support Vector Machines</a:t>
            </a:r>
            <a:endParaRPr lang="en-US" b="1" dirty="0" smtClean="0"/>
          </a:p>
          <a:p>
            <a:pPr algn="ctr"/>
            <a:r>
              <a:rPr lang="en-US" b="1" dirty="0" smtClean="0"/>
              <a:t>1963</a:t>
            </a:r>
            <a:endParaRPr lang="el-GR" dirty="0"/>
          </a:p>
        </p:txBody>
      </p:sp>
      <p:cxnSp>
        <p:nvCxnSpPr>
          <p:cNvPr id="28" name="Ευθεία γραμμή σύνδεσης 27"/>
          <p:cNvCxnSpPr/>
          <p:nvPr/>
        </p:nvCxnSpPr>
        <p:spPr>
          <a:xfrm flipV="1">
            <a:off x="2745949" y="419728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91680" y="3551267"/>
            <a:ext cx="21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K-Means</a:t>
            </a:r>
            <a:endParaRPr lang="en-US" b="1" dirty="0" smtClean="0"/>
          </a:p>
          <a:p>
            <a:pPr algn="ctr"/>
            <a:r>
              <a:rPr lang="en-US" b="1" dirty="0" smtClean="0"/>
              <a:t>1957</a:t>
            </a:r>
            <a:endParaRPr lang="el-GR" dirty="0"/>
          </a:p>
        </p:txBody>
      </p:sp>
      <p:cxnSp>
        <p:nvCxnSpPr>
          <p:cNvPr id="30" name="Ευθεία γραμμή σύνδεσης 29"/>
          <p:cNvCxnSpPr/>
          <p:nvPr/>
        </p:nvCxnSpPr>
        <p:spPr>
          <a:xfrm flipV="1">
            <a:off x="3589739" y="447543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35470" y="4763464"/>
            <a:ext cx="2108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</a:t>
            </a:r>
            <a:endParaRPr lang="en-US" b="1" dirty="0"/>
          </a:p>
          <a:p>
            <a:pPr algn="ctr"/>
            <a:r>
              <a:rPr lang="en-US" b="1" dirty="0"/>
              <a:t>1958</a:t>
            </a:r>
            <a:endParaRPr lang="el-GR" dirty="0"/>
          </a:p>
        </p:txBody>
      </p:sp>
      <p:cxnSp>
        <p:nvCxnSpPr>
          <p:cNvPr id="32" name="Ευθεία γραμμή σύνδεσης 31"/>
          <p:cNvCxnSpPr/>
          <p:nvPr/>
        </p:nvCxnSpPr>
        <p:spPr>
          <a:xfrm flipV="1">
            <a:off x="1841241" y="4475431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6972" y="4763463"/>
            <a:ext cx="21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KNN</a:t>
            </a:r>
            <a:endParaRPr lang="en-US" b="1" dirty="0"/>
          </a:p>
          <a:p>
            <a:pPr algn="ctr"/>
            <a:r>
              <a:rPr lang="en-US" b="1" dirty="0" smtClean="0"/>
              <a:t>1951</a:t>
            </a:r>
            <a:endParaRPr lang="el-GR" dirty="0"/>
          </a:p>
        </p:txBody>
      </p:sp>
      <p:sp>
        <p:nvSpPr>
          <p:cNvPr id="34" name="TextBox 33"/>
          <p:cNvSpPr txBox="1"/>
          <p:nvPr/>
        </p:nvSpPr>
        <p:spPr>
          <a:xfrm>
            <a:off x="136307" y="6381328"/>
            <a:ext cx="774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https://governmenttechnologyinsider.com/how-machine-learning-can-save-us-from-cybercriminals/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1403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Applications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https://whatsthebigdata.com/2016/07/22/machine-learning-applications-by-industry/</a:t>
            </a:r>
            <a:endParaRPr lang="el-GR" sz="1200" dirty="0"/>
          </a:p>
        </p:txBody>
      </p:sp>
      <p:pic>
        <p:nvPicPr>
          <p:cNvPr id="6146" name="Picture 2" descr="machine-learning-ap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b="7766"/>
          <a:stretch/>
        </p:blipFill>
        <p:spPr bwMode="auto">
          <a:xfrm>
            <a:off x="713551" y="1355435"/>
            <a:ext cx="7908242" cy="501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2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With Python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38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</a:t>
            </a:r>
            <a:r>
              <a:rPr lang="en-US" smtClean="0"/>
              <a:t>Powerful Libraries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https://www.datacamp.com/community/blog/python-scientific-computing-case</a:t>
            </a:r>
            <a:endParaRPr lang="el-GR" sz="12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46705"/>
            <a:ext cx="6930944" cy="441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1:</a:t>
            </a:r>
          </a:p>
          <a:p>
            <a:pPr lvl="1"/>
            <a:r>
              <a:rPr lang="en-US" dirty="0" smtClean="0"/>
              <a:t>Introduction to Machine Learning</a:t>
            </a:r>
          </a:p>
          <a:p>
            <a:pPr lvl="1"/>
            <a:r>
              <a:rPr lang="en-US" dirty="0" smtClean="0"/>
              <a:t>Classification with Decision Trees</a:t>
            </a:r>
          </a:p>
          <a:p>
            <a:pPr lvl="1"/>
            <a:r>
              <a:rPr lang="en-US" dirty="0"/>
              <a:t>Classification with </a:t>
            </a:r>
            <a:r>
              <a:rPr lang="en-US" dirty="0" smtClean="0"/>
              <a:t>Naïve Bayes</a:t>
            </a:r>
          </a:p>
          <a:p>
            <a:pPr lvl="1"/>
            <a:r>
              <a:rPr lang="en-US" dirty="0"/>
              <a:t>Classification with </a:t>
            </a:r>
            <a:r>
              <a:rPr lang="en-US" dirty="0" smtClean="0"/>
              <a:t>SVMs</a:t>
            </a:r>
          </a:p>
          <a:p>
            <a:r>
              <a:rPr lang="en-US" dirty="0" smtClean="0"/>
              <a:t>Part 2</a:t>
            </a:r>
          </a:p>
          <a:p>
            <a:pPr lvl="1"/>
            <a:r>
              <a:rPr lang="en-US" dirty="0" smtClean="0"/>
              <a:t>Classification and Regression with </a:t>
            </a:r>
            <a:r>
              <a:rPr lang="en-US" dirty="0" err="1" smtClean="0"/>
              <a:t>kNN</a:t>
            </a:r>
            <a:endParaRPr lang="en-US" dirty="0" smtClean="0"/>
          </a:p>
          <a:p>
            <a:pPr lvl="1"/>
            <a:r>
              <a:rPr lang="en-US" dirty="0" smtClean="0"/>
              <a:t>Linear and Polynomial Regression</a:t>
            </a:r>
          </a:p>
          <a:p>
            <a:pPr lvl="1"/>
            <a:r>
              <a:rPr lang="en-US" dirty="0" smtClean="0"/>
              <a:t>Feature Selection and Feature Extraction</a:t>
            </a:r>
          </a:p>
          <a:p>
            <a:pPr lvl="1"/>
            <a:r>
              <a:rPr lang="en-US" dirty="0" smtClean="0"/>
              <a:t>Centroid-based and Connectivity-based Clustering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Libraries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Arrays: universal point of reference in the python ML world</a:t>
            </a: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Data manipulation made easy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Basis of scientific computing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(Almost) all machine learning algorithms you will ever need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Plot all of the above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9636" y="5909210"/>
            <a:ext cx="562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… and all of these are seamlessly connected!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855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Scikit</a:t>
            </a:r>
            <a:r>
              <a:rPr lang="en-US" dirty="0" smtClean="0"/>
              <a:t>-learn Library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any model you will ever need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http://scikit-learn.org/stable/tutorial/machine_learning_map/index.html</a:t>
            </a:r>
            <a:endParaRPr lang="el-GR" sz="1200" dirty="0"/>
          </a:p>
        </p:txBody>
      </p:sp>
      <p:pic>
        <p:nvPicPr>
          <p:cNvPr id="5122" name="Picture 2" descr="Move mouse ove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92"/>
          <a:stretch/>
        </p:blipFill>
        <p:spPr bwMode="auto">
          <a:xfrm>
            <a:off x="545382" y="2107209"/>
            <a:ext cx="7792621" cy="41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Ορθογώνιο 3"/>
          <p:cNvSpPr/>
          <p:nvPr/>
        </p:nvSpPr>
        <p:spPr>
          <a:xfrm>
            <a:off x="251520" y="5949280"/>
            <a:ext cx="1368152" cy="432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45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Examples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use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Supports multiple data transformations</a:t>
            </a:r>
          </a:p>
          <a:p>
            <a:r>
              <a:rPr lang="en-US" dirty="0" smtClean="0"/>
              <a:t>And multiple evaluation metrics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67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https://www.slideshare.net/BenjaminBengfort/introduction-to-machine-learning-with-scikitlearn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4540" y="2132856"/>
            <a:ext cx="7920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/>
              <a:t>from </a:t>
            </a:r>
            <a:r>
              <a:rPr lang="en-GB" sz="1900" dirty="0" err="1" smtClean="0"/>
              <a:t>sklearn.svm</a:t>
            </a:r>
            <a:r>
              <a:rPr lang="en-GB" sz="1900" dirty="0" smtClean="0"/>
              <a:t> import SVC</a:t>
            </a:r>
          </a:p>
          <a:p>
            <a:r>
              <a:rPr lang="en-GB" sz="1900" dirty="0" smtClean="0"/>
              <a:t>model </a:t>
            </a:r>
            <a:r>
              <a:rPr lang="en-GB" sz="1900" dirty="0"/>
              <a:t>= </a:t>
            </a:r>
            <a:r>
              <a:rPr lang="en-GB" sz="1900" dirty="0" smtClean="0"/>
              <a:t>SVC(gamma=0.1)</a:t>
            </a:r>
          </a:p>
          <a:p>
            <a:r>
              <a:rPr lang="en-GB" sz="1900" dirty="0" err="1" smtClean="0"/>
              <a:t>model.fit</a:t>
            </a:r>
            <a:r>
              <a:rPr lang="en-GB" sz="1900" dirty="0" smtClean="0"/>
              <a:t>(</a:t>
            </a:r>
            <a:r>
              <a:rPr lang="en-GB" sz="1900" dirty="0" err="1" smtClean="0"/>
              <a:t>x_train</a:t>
            </a:r>
            <a:r>
              <a:rPr lang="en-GB" sz="1900" dirty="0"/>
              <a:t>, </a:t>
            </a:r>
            <a:r>
              <a:rPr lang="en-GB" sz="1900" dirty="0" err="1" smtClean="0"/>
              <a:t>y_train</a:t>
            </a:r>
            <a:r>
              <a:rPr lang="en-GB" sz="1900" dirty="0" smtClean="0"/>
              <a:t>)</a:t>
            </a:r>
            <a:endParaRPr lang="en-GB" sz="1900" dirty="0"/>
          </a:p>
          <a:p>
            <a:r>
              <a:rPr lang="en-GB" sz="1900" dirty="0" err="1" smtClean="0"/>
              <a:t>y_pred</a:t>
            </a:r>
            <a:r>
              <a:rPr lang="en-GB" sz="1900" dirty="0" smtClean="0"/>
              <a:t> = </a:t>
            </a:r>
            <a:r>
              <a:rPr lang="en-GB" sz="1900" dirty="0" err="1" smtClean="0"/>
              <a:t>model.predict</a:t>
            </a:r>
            <a:r>
              <a:rPr lang="en-GB" sz="1900" dirty="0" smtClean="0"/>
              <a:t>(</a:t>
            </a:r>
            <a:r>
              <a:rPr lang="en-GB" sz="1900" dirty="0" err="1" smtClean="0"/>
              <a:t>x_test</a:t>
            </a:r>
            <a:r>
              <a:rPr lang="en-GB" sz="1900" dirty="0" smtClean="0"/>
              <a:t>)</a:t>
            </a:r>
            <a:endParaRPr lang="en-GB" sz="1900" dirty="0"/>
          </a:p>
        </p:txBody>
      </p:sp>
      <p:sp>
        <p:nvSpPr>
          <p:cNvPr id="10" name="Δεξιό άγκιστρο 9"/>
          <p:cNvSpPr/>
          <p:nvPr/>
        </p:nvSpPr>
        <p:spPr>
          <a:xfrm>
            <a:off x="4152579" y="2209780"/>
            <a:ext cx="129467" cy="1095994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4408962" y="2419223"/>
            <a:ext cx="19342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Create, Train, and Run Model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4540" y="4653136"/>
            <a:ext cx="7920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/>
              <a:t>from </a:t>
            </a:r>
            <a:r>
              <a:rPr lang="en-GB" sz="1900" dirty="0" err="1" smtClean="0"/>
              <a:t>sklearn</a:t>
            </a:r>
            <a:r>
              <a:rPr lang="en-GB" sz="1900" dirty="0" smtClean="0"/>
              <a:t> import metrics</a:t>
            </a:r>
          </a:p>
          <a:p>
            <a:r>
              <a:rPr lang="en-GB" sz="1900" dirty="0" smtClean="0"/>
              <a:t>print(</a:t>
            </a:r>
            <a:r>
              <a:rPr lang="en-GB" sz="1900" dirty="0" err="1" smtClean="0"/>
              <a:t>metrics.classification_report</a:t>
            </a:r>
            <a:r>
              <a:rPr lang="en-GB" sz="1900" dirty="0" smtClean="0"/>
              <a:t>(</a:t>
            </a:r>
            <a:r>
              <a:rPr lang="en-GB" sz="1900" dirty="0" err="1" smtClean="0"/>
              <a:t>y_test</a:t>
            </a:r>
            <a:r>
              <a:rPr lang="en-GB" sz="1900" dirty="0" smtClean="0"/>
              <a:t>, </a:t>
            </a:r>
            <a:r>
              <a:rPr lang="en-GB" sz="1900" dirty="0" err="1" smtClean="0"/>
              <a:t>y_pred</a:t>
            </a:r>
            <a:r>
              <a:rPr lang="en-GB" sz="1900" dirty="0" smtClean="0"/>
              <a:t>))</a:t>
            </a:r>
          </a:p>
          <a:p>
            <a:r>
              <a:rPr lang="en-GB" sz="1900" dirty="0" smtClean="0"/>
              <a:t>print(</a:t>
            </a:r>
            <a:r>
              <a:rPr lang="en-GB" sz="1900" dirty="0" err="1" smtClean="0"/>
              <a:t>metrics.confusion_matrix</a:t>
            </a:r>
            <a:r>
              <a:rPr lang="en-GB" sz="1900" dirty="0" smtClean="0"/>
              <a:t>(</a:t>
            </a:r>
            <a:r>
              <a:rPr lang="en-GB" sz="1900" dirty="0" err="1" smtClean="0"/>
              <a:t>y_test</a:t>
            </a:r>
            <a:r>
              <a:rPr lang="en-GB" sz="1900" dirty="0"/>
              <a:t>, </a:t>
            </a:r>
            <a:r>
              <a:rPr lang="en-GB" sz="1900" dirty="0" err="1"/>
              <a:t>y_pred</a:t>
            </a:r>
            <a:r>
              <a:rPr lang="en-GB" sz="1900" dirty="0" smtClean="0"/>
              <a:t>))</a:t>
            </a:r>
            <a:r>
              <a:rPr lang="en-GB" sz="1900" dirty="0"/>
              <a:t> </a:t>
            </a:r>
            <a:r>
              <a:rPr lang="en-GB" sz="1900" dirty="0" smtClean="0"/>
              <a:t>print(</a:t>
            </a:r>
            <a:r>
              <a:rPr lang="en-GB" sz="1900" dirty="0" err="1" smtClean="0"/>
              <a:t>metrics.accuracy_score</a:t>
            </a:r>
            <a:r>
              <a:rPr lang="en-GB" sz="1900" dirty="0" smtClean="0"/>
              <a:t>(</a:t>
            </a:r>
            <a:r>
              <a:rPr lang="en-GB" sz="1900" dirty="0" err="1" smtClean="0"/>
              <a:t>y_test</a:t>
            </a:r>
            <a:r>
              <a:rPr lang="en-GB" sz="1900" dirty="0"/>
              <a:t>, </a:t>
            </a:r>
            <a:r>
              <a:rPr lang="en-GB" sz="1900" dirty="0" err="1"/>
              <a:t>y_pred</a:t>
            </a:r>
            <a:r>
              <a:rPr lang="en-GB" sz="1900" dirty="0" smtClean="0"/>
              <a:t>))</a:t>
            </a:r>
            <a:endParaRPr lang="en-GB" sz="1900" dirty="0"/>
          </a:p>
        </p:txBody>
      </p:sp>
      <p:sp>
        <p:nvSpPr>
          <p:cNvPr id="21" name="Δεξιό άγκιστρο 20"/>
          <p:cNvSpPr/>
          <p:nvPr/>
        </p:nvSpPr>
        <p:spPr>
          <a:xfrm>
            <a:off x="6240811" y="4730060"/>
            <a:ext cx="129467" cy="1095994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TextBox 21"/>
          <p:cNvSpPr txBox="1"/>
          <p:nvPr/>
        </p:nvSpPr>
        <p:spPr>
          <a:xfrm>
            <a:off x="6497194" y="4939503"/>
            <a:ext cx="22222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Classification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2809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3014464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Time for hands-on!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41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12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Subfield of </a:t>
            </a:r>
            <a:r>
              <a:rPr lang="en-US" dirty="0"/>
              <a:t>Artificial Intelligence</a:t>
            </a:r>
          </a:p>
          <a:p>
            <a:r>
              <a:rPr lang="en-US" dirty="0"/>
              <a:t>Term coined in 1959 by Arthur Samuel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Στρογγυλεμένο ορθογώνιο 3"/>
          <p:cNvSpPr/>
          <p:nvPr/>
        </p:nvSpPr>
        <p:spPr>
          <a:xfrm>
            <a:off x="1079612" y="3334378"/>
            <a:ext cx="7128792" cy="16067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Progressively </a:t>
            </a:r>
            <a:r>
              <a:rPr lang="en-US" sz="2800" dirty="0"/>
              <a:t>improve </a:t>
            </a:r>
            <a:r>
              <a:rPr lang="en-US" sz="2800" dirty="0" smtClean="0"/>
              <a:t>performance on </a:t>
            </a:r>
            <a:r>
              <a:rPr lang="en-US" sz="2800" dirty="0"/>
              <a:t>a specific task with data, without </a:t>
            </a:r>
            <a:r>
              <a:rPr lang="en-US" sz="2800" dirty="0" smtClean="0"/>
              <a:t>being explicitly programmed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 tasks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Learn output based on input data</a:t>
            </a:r>
          </a:p>
          <a:p>
            <a:r>
              <a:rPr lang="en-US" dirty="0" smtClean="0"/>
              <a:t>Unsupervised </a:t>
            </a:r>
            <a:r>
              <a:rPr lang="en-US" dirty="0"/>
              <a:t>Learning</a:t>
            </a:r>
          </a:p>
          <a:p>
            <a:pPr lvl="1"/>
            <a:r>
              <a:rPr lang="en-US" dirty="0" smtClean="0"/>
              <a:t>Find structure in given data</a:t>
            </a:r>
          </a:p>
          <a:p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/>
              <a:t>Learn from the environment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0407" y="1844824"/>
            <a:ext cx="1973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Classification</a:t>
            </a:r>
            <a:endParaRPr lang="el-G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63645" y="1844826"/>
            <a:ext cx="1630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Regression</a:t>
            </a:r>
            <a:endParaRPr lang="el-GR" sz="2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56" y="2275713"/>
            <a:ext cx="3938908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5711"/>
            <a:ext cx="3938908" cy="351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6307" y="6381328"/>
            <a:ext cx="6811957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https://towardsdatascience.com/supervised-vs-unsupervised-learning-14f68e32ea8d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174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 data to 1, 2 or more classes</a:t>
            </a:r>
          </a:p>
          <a:p>
            <a:r>
              <a:rPr lang="en-US" dirty="0"/>
              <a:t>Confusion Matrix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 Metrics</a:t>
            </a:r>
          </a:p>
          <a:p>
            <a:pPr lvl="1"/>
            <a:r>
              <a:rPr lang="en-US" dirty="0" smtClean="0"/>
              <a:t>Accuracy = (TP + TN) / (P + N)</a:t>
            </a:r>
          </a:p>
          <a:p>
            <a:pPr lvl="1"/>
            <a:r>
              <a:rPr lang="en-US" dirty="0" smtClean="0"/>
              <a:t>Precision </a:t>
            </a:r>
            <a:r>
              <a:rPr lang="en-US" dirty="0"/>
              <a:t>= TP / (TP + FP)</a:t>
            </a:r>
          </a:p>
          <a:p>
            <a:pPr lvl="1"/>
            <a:r>
              <a:rPr lang="en-US" dirty="0"/>
              <a:t>Recall = TP / </a:t>
            </a:r>
            <a:r>
              <a:rPr lang="en-US" dirty="0" smtClean="0"/>
              <a:t>(TP + FN)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36" y="1677875"/>
            <a:ext cx="2690326" cy="239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Πίνακας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55953"/>
              </p:ext>
            </p:extLst>
          </p:nvPr>
        </p:nvGraphicFramePr>
        <p:xfrm>
          <a:off x="928620" y="3290019"/>
          <a:ext cx="509104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016"/>
                <a:gridCol w="1697016"/>
                <a:gridCol w="1697016"/>
              </a:tblGrid>
              <a:tr h="370840">
                <a:tc>
                  <a:txBody>
                    <a:bodyPr/>
                    <a:lstStyle/>
                    <a:p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Positive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Positive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TP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FP</a:t>
                      </a:r>
                      <a:endParaRPr lang="el-G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Negative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FN</a:t>
                      </a:r>
                      <a:endParaRPr lang="el-GR" sz="20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TN</a:t>
                      </a:r>
                      <a:endParaRPr lang="el-G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 = TP + FN</a:t>
                      </a:r>
                      <a:endParaRPr lang="el-GR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 = FP + TN</a:t>
                      </a:r>
                      <a:endParaRPr lang="el-G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9004" y="2521362"/>
            <a:ext cx="1091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Actual</a:t>
            </a:r>
          </a:p>
          <a:p>
            <a:pPr algn="ctr"/>
            <a:r>
              <a:rPr lang="en-GB" sz="2200" dirty="0" smtClean="0"/>
              <a:t>Class</a:t>
            </a:r>
            <a:endParaRPr lang="el-GR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68580" y="2930763"/>
            <a:ext cx="148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Predicted</a:t>
            </a:r>
          </a:p>
          <a:p>
            <a:pPr algn="ctr"/>
            <a:r>
              <a:rPr lang="en-GB" sz="2000" dirty="0" smtClean="0"/>
              <a:t>Class</a:t>
            </a:r>
            <a:endParaRPr lang="el-GR" sz="2000" dirty="0"/>
          </a:p>
        </p:txBody>
      </p:sp>
      <p:cxnSp>
        <p:nvCxnSpPr>
          <p:cNvPr id="8" name="Ευθεία γραμμή σύνδεσης 7"/>
          <p:cNvCxnSpPr/>
          <p:nvPr/>
        </p:nvCxnSpPr>
        <p:spPr>
          <a:xfrm flipH="1" flipV="1">
            <a:off x="1677166" y="2743767"/>
            <a:ext cx="936104" cy="93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9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model that fits the data</a:t>
            </a:r>
          </a:p>
          <a:p>
            <a:r>
              <a:rPr lang="en-US" dirty="0" smtClean="0"/>
              <a:t>Actual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 and predicted values (</a:t>
            </a:r>
            <a:r>
              <a:rPr lang="cy-GB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Mean Absolute Error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Mean Squared Error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Coefficient of Determination</a:t>
            </a:r>
          </a:p>
          <a:p>
            <a:pPr lvl="1"/>
            <a:endParaRPr lang="en-US" sz="900" dirty="0" smtClean="0"/>
          </a:p>
          <a:p>
            <a:pPr marL="274320" lvl="1" indent="0">
              <a:buNone/>
              <a:tabLst>
                <a:tab pos="2424113" algn="l"/>
                <a:tab pos="5646738" algn="l"/>
              </a:tabLst>
            </a:pPr>
            <a:r>
              <a:rPr lang="en-US" dirty="0"/>
              <a:t>	</a:t>
            </a:r>
            <a:r>
              <a:rPr lang="en-US" dirty="0" smtClean="0"/>
              <a:t>where	and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36" y="1677876"/>
            <a:ext cx="2690326" cy="239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735625"/>
              </p:ext>
            </p:extLst>
          </p:nvPr>
        </p:nvGraphicFramePr>
        <p:xfrm>
          <a:off x="1041518" y="2811931"/>
          <a:ext cx="23256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" name="Equation" r:id="rId4" imgW="1193760" imgH="457200" progId="Equation.DSMT4">
                  <p:embed/>
                </p:oleObj>
              </mc:Choice>
              <mc:Fallback>
                <p:oleObj name="Equation" r:id="rId4" imgW="1193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1518" y="2811931"/>
                        <a:ext cx="2325687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Αντικείμενο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53660"/>
              </p:ext>
            </p:extLst>
          </p:nvPr>
        </p:nvGraphicFramePr>
        <p:xfrm>
          <a:off x="1043608" y="4178108"/>
          <a:ext cx="25479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" name="Equation" r:id="rId6" imgW="1307880" imgH="457200" progId="Equation.DSMT4">
                  <p:embed/>
                </p:oleObj>
              </mc:Choice>
              <mc:Fallback>
                <p:oleObj name="Equation" r:id="rId6" imgW="1307880" imgH="457200" progId="Equation.DSMT4">
                  <p:embed/>
                  <p:pic>
                    <p:nvPicPr>
                      <p:cNvPr id="0" name="Αντικείμενο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78108"/>
                        <a:ext cx="254793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Αντικείμενο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21081"/>
              </p:ext>
            </p:extLst>
          </p:nvPr>
        </p:nvGraphicFramePr>
        <p:xfrm>
          <a:off x="1067842" y="5546260"/>
          <a:ext cx="16319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" name="Equation" r:id="rId8" imgW="838080" imgH="431640" progId="Equation.DSMT4">
                  <p:embed/>
                </p:oleObj>
              </mc:Choice>
              <mc:Fallback>
                <p:oleObj name="Equation" r:id="rId8" imgW="838080" imgH="431640" progId="Equation.DSMT4">
                  <p:embed/>
                  <p:pic>
                    <p:nvPicPr>
                      <p:cNvPr id="0" name="Αντικείμενο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842" y="5546260"/>
                        <a:ext cx="16319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Αντικείμενο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408026"/>
              </p:ext>
            </p:extLst>
          </p:nvPr>
        </p:nvGraphicFramePr>
        <p:xfrm>
          <a:off x="3786188" y="5474153"/>
          <a:ext cx="23241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" name="Equation" r:id="rId10" imgW="1193760" imgH="457200" progId="Equation.DSMT4">
                  <p:embed/>
                </p:oleObj>
              </mc:Choice>
              <mc:Fallback>
                <p:oleObj name="Equation" r:id="rId10" imgW="1193760" imgH="457200" progId="Equation.DSMT4">
                  <p:embed/>
                  <p:pic>
                    <p:nvPicPr>
                      <p:cNvPr id="0" name="Αντικείμενο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474153"/>
                        <a:ext cx="23241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Αντικείμενο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246561"/>
              </p:ext>
            </p:extLst>
          </p:nvPr>
        </p:nvGraphicFramePr>
        <p:xfrm>
          <a:off x="6732240" y="5474153"/>
          <a:ext cx="22764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" name="Equation" r:id="rId12" imgW="1168200" imgH="457200" progId="Equation.DSMT4">
                  <p:embed/>
                </p:oleObj>
              </mc:Choice>
              <mc:Fallback>
                <p:oleObj name="Equation" r:id="rId12" imgW="1168200" imgH="457200" progId="Equation.DSMT4">
                  <p:embed/>
                  <p:pic>
                    <p:nvPicPr>
                      <p:cNvPr id="0" name="Αντικείμενο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474153"/>
                        <a:ext cx="227647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52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1633" y="1844825"/>
            <a:ext cx="1630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Clustering</a:t>
            </a:r>
            <a:endParaRPr lang="el-GR" sz="2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5712"/>
            <a:ext cx="3938908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31204" y="1844824"/>
            <a:ext cx="349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Dimensionality Reduction</a:t>
            </a:r>
            <a:endParaRPr lang="el-GR" sz="22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59" y="2280071"/>
            <a:ext cx="3938905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1205</TotalTime>
  <Words>563</Words>
  <Application>Microsoft Office PowerPoint</Application>
  <PresentationFormat>Προβολή στην οθόνη (4:3)</PresentationFormat>
  <Paragraphs>183</Paragraphs>
  <Slides>23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5" baseType="lpstr">
      <vt:lpstr>Σαφήνεια</vt:lpstr>
      <vt:lpstr>Equation</vt:lpstr>
      <vt:lpstr>Machine Learning with Python</vt:lpstr>
      <vt:lpstr>Contents</vt:lpstr>
      <vt:lpstr>Introduction TO Machine LEARNING</vt:lpstr>
      <vt:lpstr>What is Machine Learning?</vt:lpstr>
      <vt:lpstr>Types of Machine Learning tasks</vt:lpstr>
      <vt:lpstr>Supervised Learning tasks</vt:lpstr>
      <vt:lpstr>Classification</vt:lpstr>
      <vt:lpstr>Regression</vt:lpstr>
      <vt:lpstr>Unsupervised Learning tasks</vt:lpstr>
      <vt:lpstr>Clustering</vt:lpstr>
      <vt:lpstr>Dimensionality Reduction</vt:lpstr>
      <vt:lpstr>Machine Learning Methodology</vt:lpstr>
      <vt:lpstr>Machine Learning Steps</vt:lpstr>
      <vt:lpstr>Data Splitting</vt:lpstr>
      <vt:lpstr>Tribes of Machine Learning</vt:lpstr>
      <vt:lpstr>A brief history course</vt:lpstr>
      <vt:lpstr>Machine Learning Applications</vt:lpstr>
      <vt:lpstr>Machine LEARNING With Python</vt:lpstr>
      <vt:lpstr>Set of Powerful Libraries</vt:lpstr>
      <vt:lpstr>Machine Learning Libraries</vt:lpstr>
      <vt:lpstr>The Scikit-learn Library</vt:lpstr>
      <vt:lpstr>Scikit-learn Examples</vt:lpstr>
      <vt:lpstr>Time for hands-on!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248</cp:revision>
  <dcterms:created xsi:type="dcterms:W3CDTF">2018-04-30T14:23:21Z</dcterms:created>
  <dcterms:modified xsi:type="dcterms:W3CDTF">2018-09-18T18:03:01Z</dcterms:modified>
</cp:coreProperties>
</file>