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4" r:id="rId5"/>
    <p:sldId id="259" r:id="rId6"/>
    <p:sldId id="260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17/9/2018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Decision Trees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Classification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Decide whether to play tennis based on outlook, temperature, and humidity</a:t>
            </a: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7589"/>
              </p:ext>
            </p:extLst>
          </p:nvPr>
        </p:nvGraphicFramePr>
        <p:xfrm>
          <a:off x="3995935" y="1628794"/>
          <a:ext cx="4943871" cy="46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71"/>
                <a:gridCol w="1267000"/>
                <a:gridCol w="1267000"/>
                <a:gridCol w="1267000"/>
              </a:tblGrid>
              <a:tr h="2875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Outlook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Temperature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Humidity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Play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Sunny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Sunny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Rainy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Rainy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Sunny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Sunny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Sunny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Sunny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where to split</a:t>
            </a:r>
            <a:endParaRPr lang="el-GR" dirty="0"/>
          </a:p>
        </p:txBody>
      </p:sp>
      <p:cxnSp>
        <p:nvCxnSpPr>
          <p:cNvPr id="11" name="Ευθύγραμμο βέλος σύνδεσης 10"/>
          <p:cNvCxnSpPr>
            <a:stCxn id="7" idx="1"/>
            <a:endCxn id="13" idx="0"/>
          </p:cNvCxnSpPr>
          <p:nvPr/>
        </p:nvCxnSpPr>
        <p:spPr>
          <a:xfrm flipH="1">
            <a:off x="923280" y="2686147"/>
            <a:ext cx="276072" cy="28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9352" y="2539953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Outlook = Sunny</a:t>
            </a:r>
            <a:endParaRPr lang="el-GR" sz="1300" dirty="0"/>
          </a:p>
        </p:txBody>
      </p:sp>
      <p:graphicFrame>
        <p:nvGraphicFramePr>
          <p:cNvPr id="10" name="Πίνακας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99614"/>
              </p:ext>
            </p:extLst>
          </p:nvPr>
        </p:nvGraphicFramePr>
        <p:xfrm>
          <a:off x="3995935" y="1628794"/>
          <a:ext cx="4943871" cy="46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71"/>
                <a:gridCol w="1267000"/>
                <a:gridCol w="1267000"/>
                <a:gridCol w="1267000"/>
              </a:tblGrid>
              <a:tr h="2875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Outlook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Temperature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Humidity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Play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Sunny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Sunny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Low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Rainy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Rainy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Rainy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Sunny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High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Sunny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Low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Sunny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Low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High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Rainy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Yes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Sunny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Cool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High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Στρογγυλεμένο ορθογώνιο 12"/>
          <p:cNvSpPr/>
          <p:nvPr/>
        </p:nvSpPr>
        <p:spPr>
          <a:xfrm>
            <a:off x="581310" y="2973201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4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Στρογγυλεμένο ορθογώνιο 19"/>
          <p:cNvSpPr/>
          <p:nvPr/>
        </p:nvSpPr>
        <p:spPr>
          <a:xfrm>
            <a:off x="1614054" y="2060848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5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Ευθύγραμμο βέλος σύνδεσης 20"/>
          <p:cNvCxnSpPr>
            <a:stCxn id="7" idx="3"/>
            <a:endCxn id="22" idx="0"/>
          </p:cNvCxnSpPr>
          <p:nvPr/>
        </p:nvCxnSpPr>
        <p:spPr>
          <a:xfrm>
            <a:off x="2712697" y="2686147"/>
            <a:ext cx="257057" cy="28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Στρογγυλεμένο ορθογώνιο 21"/>
          <p:cNvSpPr/>
          <p:nvPr/>
        </p:nvSpPr>
        <p:spPr>
          <a:xfrm>
            <a:off x="2627784" y="2973200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1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403970" y="2558756"/>
            <a:ext cx="651814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2918901" y="2558755"/>
            <a:ext cx="716995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Ευθύγραμμο βέλος σύνδεσης 25"/>
          <p:cNvCxnSpPr>
            <a:stCxn id="27" idx="1"/>
            <a:endCxn id="28" idx="0"/>
          </p:cNvCxnSpPr>
          <p:nvPr/>
        </p:nvCxnSpPr>
        <p:spPr>
          <a:xfrm flipH="1">
            <a:off x="923280" y="4198315"/>
            <a:ext cx="276072" cy="28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9352" y="4052121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Temperature</a:t>
            </a:r>
            <a:r>
              <a:rPr lang="en-US" sz="200" dirty="0" smtClean="0"/>
              <a:t> </a:t>
            </a:r>
            <a:r>
              <a:rPr lang="en-US" sz="1300" dirty="0" smtClean="0"/>
              <a:t>=</a:t>
            </a:r>
            <a:r>
              <a:rPr lang="en-US" sz="600" dirty="0" smtClean="0"/>
              <a:t> </a:t>
            </a:r>
            <a:r>
              <a:rPr lang="en-US" sz="1300" dirty="0" smtClean="0"/>
              <a:t>Hot</a:t>
            </a:r>
            <a:endParaRPr lang="el-GR" sz="1300" dirty="0"/>
          </a:p>
        </p:txBody>
      </p:sp>
      <p:sp>
        <p:nvSpPr>
          <p:cNvPr id="28" name="Στρογγυλεμένο ορθογώνιο 27"/>
          <p:cNvSpPr/>
          <p:nvPr/>
        </p:nvSpPr>
        <p:spPr>
          <a:xfrm>
            <a:off x="581310" y="4485369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4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Στρογγυλεμένο ορθογώνιο 28"/>
          <p:cNvSpPr/>
          <p:nvPr/>
        </p:nvSpPr>
        <p:spPr>
          <a:xfrm>
            <a:off x="1614054" y="3573016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5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Ευθύγραμμο βέλος σύνδεσης 29"/>
          <p:cNvCxnSpPr>
            <a:stCxn id="27" idx="3"/>
            <a:endCxn id="31" idx="0"/>
          </p:cNvCxnSpPr>
          <p:nvPr/>
        </p:nvCxnSpPr>
        <p:spPr>
          <a:xfrm>
            <a:off x="2712697" y="4198315"/>
            <a:ext cx="257057" cy="28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Στρογγυλεμένο ορθογώνιο 30"/>
          <p:cNvSpPr/>
          <p:nvPr/>
        </p:nvSpPr>
        <p:spPr>
          <a:xfrm>
            <a:off x="2627784" y="4485368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1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Ορθογώνιο 31"/>
          <p:cNvSpPr/>
          <p:nvPr/>
        </p:nvSpPr>
        <p:spPr>
          <a:xfrm>
            <a:off x="403970" y="4070924"/>
            <a:ext cx="651814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Ορθογώνιο 32"/>
          <p:cNvSpPr/>
          <p:nvPr/>
        </p:nvSpPr>
        <p:spPr>
          <a:xfrm>
            <a:off x="2918901" y="4070923"/>
            <a:ext cx="716995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Ευθύγραμμο βέλος σύνδεσης 33"/>
          <p:cNvCxnSpPr>
            <a:stCxn id="35" idx="1"/>
            <a:endCxn id="36" idx="0"/>
          </p:cNvCxnSpPr>
          <p:nvPr/>
        </p:nvCxnSpPr>
        <p:spPr>
          <a:xfrm flipH="1">
            <a:off x="923280" y="5697516"/>
            <a:ext cx="276072" cy="28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9352" y="5551322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Humidity</a:t>
            </a:r>
            <a:r>
              <a:rPr lang="en-US" sz="200" dirty="0" smtClean="0"/>
              <a:t> </a:t>
            </a:r>
            <a:r>
              <a:rPr lang="en-US" sz="1300" dirty="0" smtClean="0"/>
              <a:t>= High</a:t>
            </a:r>
            <a:endParaRPr lang="el-GR" sz="1300" dirty="0"/>
          </a:p>
        </p:txBody>
      </p:sp>
      <p:sp>
        <p:nvSpPr>
          <p:cNvPr id="36" name="Στρογγυλεμένο ορθογώνιο 35"/>
          <p:cNvSpPr/>
          <p:nvPr/>
        </p:nvSpPr>
        <p:spPr>
          <a:xfrm>
            <a:off x="581310" y="5984570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3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Στρογγυλεμένο ορθογώνιο 36"/>
          <p:cNvSpPr/>
          <p:nvPr/>
        </p:nvSpPr>
        <p:spPr>
          <a:xfrm>
            <a:off x="1614054" y="5072217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5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Ευθύγραμμο βέλος σύνδεσης 37"/>
          <p:cNvCxnSpPr>
            <a:stCxn id="35" idx="3"/>
            <a:endCxn id="39" idx="0"/>
          </p:cNvCxnSpPr>
          <p:nvPr/>
        </p:nvCxnSpPr>
        <p:spPr>
          <a:xfrm>
            <a:off x="2712697" y="5697516"/>
            <a:ext cx="257057" cy="28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Στρογγυλεμένο ορθογώνιο 38"/>
          <p:cNvSpPr/>
          <p:nvPr/>
        </p:nvSpPr>
        <p:spPr>
          <a:xfrm>
            <a:off x="2627784" y="5984569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2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Ορθογώνιο 39"/>
          <p:cNvSpPr/>
          <p:nvPr/>
        </p:nvSpPr>
        <p:spPr>
          <a:xfrm>
            <a:off x="403970" y="5570125"/>
            <a:ext cx="651814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Ορθογώνιο 40"/>
          <p:cNvSpPr/>
          <p:nvPr/>
        </p:nvSpPr>
        <p:spPr>
          <a:xfrm>
            <a:off x="2918901" y="5570124"/>
            <a:ext cx="716995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Criteria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where to split</a:t>
            </a:r>
            <a:endParaRPr lang="el-GR" dirty="0"/>
          </a:p>
        </p:txBody>
      </p:sp>
      <p:cxnSp>
        <p:nvCxnSpPr>
          <p:cNvPr id="11" name="Ευθύγραμμο βέλος σύνδεσης 10"/>
          <p:cNvCxnSpPr>
            <a:stCxn id="7" idx="1"/>
            <a:endCxn id="13" idx="0"/>
          </p:cNvCxnSpPr>
          <p:nvPr/>
        </p:nvCxnSpPr>
        <p:spPr>
          <a:xfrm flipH="1">
            <a:off x="923280" y="2686147"/>
            <a:ext cx="276072" cy="28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9352" y="2539953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Outlook = Sunny</a:t>
            </a:r>
            <a:endParaRPr lang="el-GR" sz="1300" dirty="0"/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581310" y="2973201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4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Στρογγυλεμένο ορθογώνιο 19"/>
          <p:cNvSpPr/>
          <p:nvPr/>
        </p:nvSpPr>
        <p:spPr>
          <a:xfrm>
            <a:off x="1614054" y="2060848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5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Ευθύγραμμο βέλος σύνδεσης 20"/>
          <p:cNvCxnSpPr>
            <a:stCxn id="7" idx="3"/>
            <a:endCxn id="22" idx="0"/>
          </p:cNvCxnSpPr>
          <p:nvPr/>
        </p:nvCxnSpPr>
        <p:spPr>
          <a:xfrm>
            <a:off x="2712697" y="2686147"/>
            <a:ext cx="257057" cy="28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Στρογγυλεμένο ορθογώνιο 21"/>
          <p:cNvSpPr/>
          <p:nvPr/>
        </p:nvSpPr>
        <p:spPr>
          <a:xfrm>
            <a:off x="2627784" y="2973200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1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403970" y="2558756"/>
            <a:ext cx="651814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2918901" y="2558755"/>
            <a:ext cx="716995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Ευθύγραμμο βέλος σύνδεσης 25"/>
          <p:cNvCxnSpPr>
            <a:stCxn id="27" idx="1"/>
            <a:endCxn id="28" idx="0"/>
          </p:cNvCxnSpPr>
          <p:nvPr/>
        </p:nvCxnSpPr>
        <p:spPr>
          <a:xfrm flipH="1">
            <a:off x="923280" y="4198315"/>
            <a:ext cx="276072" cy="28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9352" y="4052121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Temperature</a:t>
            </a:r>
            <a:r>
              <a:rPr lang="en-US" sz="200" dirty="0" smtClean="0"/>
              <a:t> </a:t>
            </a:r>
            <a:r>
              <a:rPr lang="en-US" sz="1300" dirty="0" smtClean="0"/>
              <a:t>=</a:t>
            </a:r>
            <a:r>
              <a:rPr lang="en-US" sz="600" dirty="0" smtClean="0"/>
              <a:t> </a:t>
            </a:r>
            <a:r>
              <a:rPr lang="en-US" sz="1300" dirty="0" smtClean="0"/>
              <a:t>Hot</a:t>
            </a:r>
            <a:endParaRPr lang="el-GR" sz="1300" dirty="0"/>
          </a:p>
        </p:txBody>
      </p:sp>
      <p:sp>
        <p:nvSpPr>
          <p:cNvPr id="28" name="Στρογγυλεμένο ορθογώνιο 27"/>
          <p:cNvSpPr/>
          <p:nvPr/>
        </p:nvSpPr>
        <p:spPr>
          <a:xfrm>
            <a:off x="581310" y="4485369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4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Στρογγυλεμένο ορθογώνιο 28"/>
          <p:cNvSpPr/>
          <p:nvPr/>
        </p:nvSpPr>
        <p:spPr>
          <a:xfrm>
            <a:off x="1614054" y="3573016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5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Ευθύγραμμο βέλος σύνδεσης 29"/>
          <p:cNvCxnSpPr>
            <a:stCxn id="27" idx="3"/>
            <a:endCxn id="31" idx="0"/>
          </p:cNvCxnSpPr>
          <p:nvPr/>
        </p:nvCxnSpPr>
        <p:spPr>
          <a:xfrm>
            <a:off x="2712697" y="4198315"/>
            <a:ext cx="257057" cy="28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Στρογγυλεμένο ορθογώνιο 30"/>
          <p:cNvSpPr/>
          <p:nvPr/>
        </p:nvSpPr>
        <p:spPr>
          <a:xfrm>
            <a:off x="2627784" y="4485368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1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Ορθογώνιο 31"/>
          <p:cNvSpPr/>
          <p:nvPr/>
        </p:nvSpPr>
        <p:spPr>
          <a:xfrm>
            <a:off x="403970" y="4070924"/>
            <a:ext cx="651814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Ορθογώνιο 32"/>
          <p:cNvSpPr/>
          <p:nvPr/>
        </p:nvSpPr>
        <p:spPr>
          <a:xfrm>
            <a:off x="2918901" y="4070923"/>
            <a:ext cx="716995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Ευθύγραμμο βέλος σύνδεσης 33"/>
          <p:cNvCxnSpPr>
            <a:stCxn id="35" idx="1"/>
            <a:endCxn id="36" idx="0"/>
          </p:cNvCxnSpPr>
          <p:nvPr/>
        </p:nvCxnSpPr>
        <p:spPr>
          <a:xfrm flipH="1">
            <a:off x="923280" y="5697516"/>
            <a:ext cx="276072" cy="28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9352" y="5551322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Humidity</a:t>
            </a:r>
            <a:r>
              <a:rPr lang="en-US" sz="200" dirty="0" smtClean="0"/>
              <a:t> </a:t>
            </a:r>
            <a:r>
              <a:rPr lang="en-US" sz="1300" dirty="0" smtClean="0"/>
              <a:t>= High</a:t>
            </a:r>
            <a:endParaRPr lang="el-GR" sz="1300" dirty="0"/>
          </a:p>
        </p:txBody>
      </p:sp>
      <p:sp>
        <p:nvSpPr>
          <p:cNvPr id="36" name="Στρογγυλεμένο ορθογώνιο 35"/>
          <p:cNvSpPr/>
          <p:nvPr/>
        </p:nvSpPr>
        <p:spPr>
          <a:xfrm>
            <a:off x="581310" y="5984570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3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Στρογγυλεμένο ορθογώνιο 36"/>
          <p:cNvSpPr/>
          <p:nvPr/>
        </p:nvSpPr>
        <p:spPr>
          <a:xfrm>
            <a:off x="1614054" y="5072217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5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Ευθύγραμμο βέλος σύνδεσης 37"/>
          <p:cNvCxnSpPr>
            <a:stCxn id="35" idx="3"/>
            <a:endCxn id="39" idx="0"/>
          </p:cNvCxnSpPr>
          <p:nvPr/>
        </p:nvCxnSpPr>
        <p:spPr>
          <a:xfrm>
            <a:off x="2712697" y="5697516"/>
            <a:ext cx="257057" cy="28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Στρογγυλεμένο ορθογώνιο 38"/>
          <p:cNvSpPr/>
          <p:nvPr/>
        </p:nvSpPr>
        <p:spPr>
          <a:xfrm>
            <a:off x="2627784" y="5984569"/>
            <a:ext cx="683940" cy="479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N: 2</a:t>
            </a:r>
            <a:endParaRPr lang="el-G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Ορθογώνιο 39"/>
          <p:cNvSpPr/>
          <p:nvPr/>
        </p:nvSpPr>
        <p:spPr>
          <a:xfrm>
            <a:off x="403970" y="5570125"/>
            <a:ext cx="651814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Ορθογώνιο 40"/>
          <p:cNvSpPr/>
          <p:nvPr/>
        </p:nvSpPr>
        <p:spPr>
          <a:xfrm>
            <a:off x="2918901" y="5570124"/>
            <a:ext cx="716995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80" y="2401673"/>
            <a:ext cx="1933968" cy="46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80" y="2984955"/>
            <a:ext cx="1874825" cy="57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63" y="2390893"/>
            <a:ext cx="2742073" cy="33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47" y="2854457"/>
            <a:ext cx="3093167" cy="5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147104" y="2060848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GINI Index</a:t>
            </a:r>
            <a:endParaRPr lang="el-GR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6764826" y="2060848"/>
            <a:ext cx="1513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Information Gain</a:t>
            </a:r>
            <a:endParaRPr lang="el-GR" sz="1300" dirty="0"/>
          </a:p>
        </p:txBody>
      </p:sp>
      <p:sp>
        <p:nvSpPr>
          <p:cNvPr id="4" name="Ορθογώνιο 3"/>
          <p:cNvSpPr/>
          <p:nvPr/>
        </p:nvSpPr>
        <p:spPr>
          <a:xfrm>
            <a:off x="4147104" y="4021263"/>
            <a:ext cx="4451631" cy="1908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i="1" dirty="0" smtClean="0"/>
              <a:t>GINI(Sunny) = 1 </a:t>
            </a:r>
            <a:r>
              <a:rPr lang="en-GB" sz="1600" i="1" dirty="0"/>
              <a:t>–</a:t>
            </a:r>
            <a:r>
              <a:rPr lang="en-GB" sz="1600" i="1" dirty="0" smtClean="0"/>
              <a:t> (4/6)</a:t>
            </a:r>
            <a:r>
              <a:rPr lang="en-GB" sz="1600" i="1" baseline="30000" dirty="0" smtClean="0"/>
              <a:t>2</a:t>
            </a:r>
            <a:r>
              <a:rPr lang="en-GB" sz="1600" i="1" dirty="0" smtClean="0"/>
              <a:t> </a:t>
            </a:r>
            <a:r>
              <a:rPr lang="en-GB" sz="1600" i="1" dirty="0"/>
              <a:t>–</a:t>
            </a:r>
            <a:r>
              <a:rPr lang="en-GB" sz="1600" i="1" dirty="0" smtClean="0"/>
              <a:t> (2/6)</a:t>
            </a:r>
            <a:r>
              <a:rPr lang="en-GB" sz="1600" i="1" baseline="30000" dirty="0" smtClean="0"/>
              <a:t>2</a:t>
            </a:r>
            <a:r>
              <a:rPr lang="en-GB" sz="1600" i="1" dirty="0" smtClean="0"/>
              <a:t> = 0.444</a:t>
            </a:r>
          </a:p>
          <a:p>
            <a:r>
              <a:rPr lang="en-GB" sz="1600" i="1" dirty="0" smtClean="0"/>
              <a:t>GINI(Rainy) = 1 </a:t>
            </a:r>
            <a:r>
              <a:rPr lang="en-GB" sz="1600" i="1" dirty="0"/>
              <a:t>– </a:t>
            </a:r>
            <a:r>
              <a:rPr lang="en-GB" sz="1600" i="1" dirty="0" smtClean="0"/>
              <a:t>(1/8)</a:t>
            </a:r>
            <a:r>
              <a:rPr lang="en-GB" sz="1600" i="1" baseline="30000" dirty="0" smtClean="0"/>
              <a:t>2</a:t>
            </a:r>
            <a:r>
              <a:rPr lang="en-GB" sz="1600" i="1" dirty="0" smtClean="0"/>
              <a:t> </a:t>
            </a:r>
            <a:r>
              <a:rPr lang="en-GB" sz="1600" i="1" dirty="0"/>
              <a:t>– </a:t>
            </a:r>
            <a:r>
              <a:rPr lang="en-GB" sz="1600" i="1" dirty="0" smtClean="0"/>
              <a:t>(7/8)</a:t>
            </a:r>
            <a:r>
              <a:rPr lang="en-GB" sz="1600" i="1" baseline="30000" dirty="0" smtClean="0"/>
              <a:t>2</a:t>
            </a:r>
            <a:r>
              <a:rPr lang="en-GB" sz="1600" i="1" dirty="0" smtClean="0"/>
              <a:t> </a:t>
            </a:r>
            <a:r>
              <a:rPr lang="en-GB" sz="1600" i="1" dirty="0"/>
              <a:t>= </a:t>
            </a:r>
            <a:r>
              <a:rPr lang="en-GB" sz="1600" i="1" dirty="0" smtClean="0"/>
              <a:t>0.219</a:t>
            </a:r>
          </a:p>
          <a:p>
            <a:r>
              <a:rPr lang="en-GB" sz="1600" i="1" dirty="0" err="1" smtClean="0"/>
              <a:t>GINI</a:t>
            </a:r>
            <a:r>
              <a:rPr lang="en-GB" sz="1600" i="1" baseline="-25000" dirty="0" err="1" smtClean="0"/>
              <a:t>Outlook</a:t>
            </a:r>
            <a:r>
              <a:rPr lang="en-GB" sz="1600" i="1" dirty="0" smtClean="0"/>
              <a:t> = 0.315</a:t>
            </a:r>
          </a:p>
          <a:p>
            <a:r>
              <a:rPr lang="en-GB" sz="1600" i="1" dirty="0"/>
              <a:t>…</a:t>
            </a:r>
            <a:endParaRPr lang="en-GB" sz="1600" i="1" dirty="0" smtClean="0"/>
          </a:p>
          <a:p>
            <a:r>
              <a:rPr lang="en-GB" sz="1600" i="1" dirty="0" err="1" smtClean="0"/>
              <a:t>GINI</a:t>
            </a:r>
            <a:r>
              <a:rPr lang="en-GB" sz="1600" i="1" baseline="-25000" dirty="0" err="1" smtClean="0"/>
              <a:t>Temperature</a:t>
            </a:r>
            <a:r>
              <a:rPr lang="en-GB" sz="1600" i="1" dirty="0" smtClean="0"/>
              <a:t> </a:t>
            </a:r>
            <a:r>
              <a:rPr lang="en-GB" sz="1600" i="1" dirty="0"/>
              <a:t>= </a:t>
            </a:r>
            <a:r>
              <a:rPr lang="en-GB" sz="1600" i="1" dirty="0" smtClean="0"/>
              <a:t>0.367</a:t>
            </a:r>
          </a:p>
          <a:p>
            <a:r>
              <a:rPr lang="en-GB" sz="1600" i="1" dirty="0"/>
              <a:t>…</a:t>
            </a:r>
          </a:p>
          <a:p>
            <a:r>
              <a:rPr lang="en-GB" sz="1600" i="1" dirty="0" err="1" smtClean="0"/>
              <a:t>GINI</a:t>
            </a:r>
            <a:r>
              <a:rPr lang="en-GB" sz="1600" i="1" baseline="-25000" dirty="0" err="1" smtClean="0"/>
              <a:t>Humidity</a:t>
            </a:r>
            <a:r>
              <a:rPr lang="en-GB" sz="1600" i="1" dirty="0" smtClean="0"/>
              <a:t> </a:t>
            </a:r>
            <a:r>
              <a:rPr lang="en-GB" sz="1600" i="1" dirty="0"/>
              <a:t>= </a:t>
            </a:r>
            <a:r>
              <a:rPr lang="en-GB" sz="1600" i="1" dirty="0" smtClean="0"/>
              <a:t>0.394</a:t>
            </a:r>
            <a:endParaRPr lang="en-GB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5032427" y="3666510"/>
            <a:ext cx="268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Example using GINI Index</a:t>
            </a:r>
            <a:endParaRPr lang="el-GR" sz="1600" dirty="0"/>
          </a:p>
        </p:txBody>
      </p:sp>
      <p:sp>
        <p:nvSpPr>
          <p:cNvPr id="6" name="Δεξιό βέλος 5"/>
          <p:cNvSpPr/>
          <p:nvPr/>
        </p:nvSpPr>
        <p:spPr>
          <a:xfrm rot="10800000">
            <a:off x="5961074" y="4650595"/>
            <a:ext cx="321741" cy="14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Ορθογώνιο 44"/>
          <p:cNvSpPr/>
          <p:nvPr/>
        </p:nvSpPr>
        <p:spPr>
          <a:xfrm>
            <a:off x="6294479" y="4587984"/>
            <a:ext cx="1087806" cy="269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BEST SPLIT</a:t>
            </a:r>
            <a:endParaRPr lang="el-G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876800"/>
          </a:xfrm>
        </p:spPr>
        <p:txBody>
          <a:bodyPr/>
          <a:lstStyle/>
          <a:p>
            <a:r>
              <a:rPr lang="en-US" dirty="0" smtClean="0"/>
              <a:t>Required for applying algorithms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graphicFrame>
        <p:nvGraphicFramePr>
          <p:cNvPr id="7" name="Πίνακας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48133"/>
              </p:ext>
            </p:extLst>
          </p:nvPr>
        </p:nvGraphicFramePr>
        <p:xfrm>
          <a:off x="3347863" y="1628794"/>
          <a:ext cx="5591944" cy="46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686"/>
                <a:gridCol w="1433086"/>
                <a:gridCol w="1433086"/>
                <a:gridCol w="1433086"/>
              </a:tblGrid>
              <a:tr h="2875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Outlook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Temperature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Humidity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Play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Building</a:t>
            </a:r>
            <a:endParaRPr lang="el-GR" dirty="0"/>
          </a:p>
        </p:txBody>
      </p:sp>
      <p:pic>
        <p:nvPicPr>
          <p:cNvPr id="1026" name="Picture 2" descr="C:\Users\themis\Desktop\MLSEMINAR\DecisionTrees\final\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22015"/>
            <a:ext cx="6549422" cy="4573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734</TotalTime>
  <Words>408</Words>
  <Application>Microsoft Office PowerPoint</Application>
  <PresentationFormat>Προβολή στην οθόνη (4:3)</PresentationFormat>
  <Paragraphs>256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Σαφήνεια</vt:lpstr>
      <vt:lpstr>Machine Learning with Python    Decision Trees</vt:lpstr>
      <vt:lpstr>Categorical Classification</vt:lpstr>
      <vt:lpstr>Decision Tree Learning</vt:lpstr>
      <vt:lpstr>Splitting Criteria</vt:lpstr>
      <vt:lpstr>Feature Representation</vt:lpstr>
      <vt:lpstr>Decision Tree Building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176</cp:revision>
  <dcterms:created xsi:type="dcterms:W3CDTF">2018-04-30T14:23:21Z</dcterms:created>
  <dcterms:modified xsi:type="dcterms:W3CDTF">2018-09-17T12:15:36Z</dcterms:modified>
</cp:coreProperties>
</file>