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6" r:id="rId4"/>
    <p:sldId id="267" r:id="rId5"/>
    <p:sldId id="263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Feature Selection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Similar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http://danshiebler.com/2017-06-25-metrics/</a:t>
            </a:r>
            <a:endParaRPr lang="el-GR" sz="1200" dirty="0"/>
          </a:p>
        </p:txBody>
      </p:sp>
      <p:pic>
        <p:nvPicPr>
          <p:cNvPr id="4098" name="Picture 2" descr="Correl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18277" r="11969"/>
          <a:stretch/>
        </p:blipFill>
        <p:spPr bwMode="auto">
          <a:xfrm>
            <a:off x="1537182" y="2110933"/>
            <a:ext cx="6131162" cy="43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Statistics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7139137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Variables X, Y</a:t>
            </a:r>
          </a:p>
          <a:p>
            <a:r>
              <a:rPr lang="en-US" dirty="0" smtClean="0"/>
              <a:t>Variance</a:t>
            </a:r>
          </a:p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Covariance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Correlation</a:t>
            </a:r>
          </a:p>
          <a:p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https://en.wikipedia.org/wiki/Covariance</a:t>
            </a:r>
            <a:endParaRPr lang="el-GR" sz="1200" dirty="0"/>
          </a:p>
        </p:txBody>
      </p:sp>
      <p:graphicFrame>
        <p:nvGraphicFramePr>
          <p:cNvPr id="12" name="Αντικείμενο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30629"/>
              </p:ext>
            </p:extLst>
          </p:nvPr>
        </p:nvGraphicFramePr>
        <p:xfrm>
          <a:off x="759952" y="2327275"/>
          <a:ext cx="3797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3" imgW="1562040" imgH="355320" progId="Equation.DSMT4">
                  <p:embed/>
                </p:oleObj>
              </mc:Choice>
              <mc:Fallback>
                <p:oleObj name="Equation" r:id="rId3" imgW="1562040" imgH="35532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2" y="2327275"/>
                        <a:ext cx="37973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60353"/>
              </p:ext>
            </p:extLst>
          </p:nvPr>
        </p:nvGraphicFramePr>
        <p:xfrm>
          <a:off x="755576" y="3683049"/>
          <a:ext cx="54975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5" imgW="2260440" imgH="304560" progId="Equation.DSMT4">
                  <p:embed/>
                </p:oleObj>
              </mc:Choice>
              <mc:Fallback>
                <p:oleObj name="Equation" r:id="rId5" imgW="2260440" imgH="30456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83049"/>
                        <a:ext cx="54975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Αντικείμενο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0523"/>
              </p:ext>
            </p:extLst>
          </p:nvPr>
        </p:nvGraphicFramePr>
        <p:xfrm>
          <a:off x="781993" y="4941888"/>
          <a:ext cx="451008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7" imgW="1854000" imgH="507960" progId="Equation.DSMT4">
                  <p:embed/>
                </p:oleObj>
              </mc:Choice>
              <mc:Fallback>
                <p:oleObj name="Equation" r:id="rId7" imgW="1854000" imgH="507960" progId="Equation.DSMT4">
                  <p:embed/>
                  <p:pic>
                    <p:nvPicPr>
                      <p:cNvPr id="0" name="Αντικείμενο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93" y="4941888"/>
                        <a:ext cx="4510087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Ορθογώνιο 16"/>
          <p:cNvSpPr/>
          <p:nvPr/>
        </p:nvSpPr>
        <p:spPr>
          <a:xfrm>
            <a:off x="5580112" y="4801098"/>
            <a:ext cx="3240360" cy="144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Values from [-1, +1]</a:t>
            </a:r>
          </a:p>
          <a:p>
            <a:pPr algn="ctr"/>
            <a:r>
              <a:rPr lang="en-US" sz="2000" b="1" dirty="0" smtClean="0"/>
              <a:t>+: Positive correlation</a:t>
            </a:r>
          </a:p>
          <a:p>
            <a:pPr algn="ctr"/>
            <a:r>
              <a:rPr lang="en-US" sz="2000" b="1" dirty="0" smtClean="0"/>
              <a:t>-: Negative correlation</a:t>
            </a:r>
          </a:p>
          <a:p>
            <a:pPr algn="ctr"/>
            <a:r>
              <a:rPr lang="en-US" sz="2000" b="1" dirty="0" smtClean="0"/>
              <a:t>0: No correlation</a:t>
            </a:r>
            <a:endParaRPr lang="el-GR" sz="2000" b="1" dirty="0"/>
          </a:p>
        </p:txBody>
      </p:sp>
    </p:spTree>
    <p:extLst>
      <p:ext uri="{BB962C8B-B14F-4D97-AF65-F5344CB8AC3E}">
        <p14:creationId xmlns:p14="http://schemas.microsoft.com/office/powerpoint/2010/main" val="3816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Information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7931225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Variables X, Y</a:t>
            </a:r>
          </a:p>
          <a:p>
            <a:r>
              <a:rPr lang="en-US" dirty="0" smtClean="0"/>
              <a:t>Measures the dependence between random 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Higher dependence </a:t>
            </a:r>
            <a:r>
              <a:rPr lang="en-US" dirty="0" smtClean="0">
                <a:sym typeface="Wingdings" pitchFamily="2" charset="2"/>
              </a:rPr>
              <a:t> Higher mutual information</a:t>
            </a:r>
          </a:p>
          <a:p>
            <a:r>
              <a:rPr lang="en-US" dirty="0" smtClean="0"/>
              <a:t>If the variables are independent then mutual information is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307" y="6309320"/>
            <a:ext cx="789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3888" algn="l"/>
              </a:tabLst>
            </a:pPr>
            <a:r>
              <a:rPr lang="en-GB" sz="1200" dirty="0" smtClean="0"/>
              <a:t>Source: 	https</a:t>
            </a:r>
            <a:r>
              <a:rPr lang="en-GB" sz="1200" dirty="0"/>
              <a:t>://</a:t>
            </a:r>
            <a:r>
              <a:rPr lang="en-GB" sz="1200" dirty="0" smtClean="0"/>
              <a:t>www.slideshare.net/guo_dong/feature-selection</a:t>
            </a:r>
          </a:p>
          <a:p>
            <a:pPr>
              <a:tabLst>
                <a:tab pos="623888" algn="l"/>
              </a:tabLst>
            </a:pPr>
            <a:r>
              <a:rPr lang="en-GB" sz="1200" dirty="0" smtClean="0"/>
              <a:t>	https</a:t>
            </a:r>
            <a:r>
              <a:rPr lang="en-GB" sz="1200" dirty="0"/>
              <a:t>://nlp.stanford.edu/IR-book/html/htmledition/mutual-information-1.html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5324666" cy="96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3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Statistic</a:t>
            </a:r>
            <a:endParaRPr lang="el-GR" dirty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138017"/>
            <a:ext cx="789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5475" algn="l"/>
              </a:tabLst>
            </a:pPr>
            <a:r>
              <a:rPr lang="en-GB" sz="1200" dirty="0" smtClean="0"/>
              <a:t>Source: 	https</a:t>
            </a:r>
            <a:r>
              <a:rPr lang="en-GB" sz="1200" dirty="0"/>
              <a:t>://chrisalbon.com/machine_learning/feature_selection/chi-squared_for_feature_selection</a:t>
            </a:r>
            <a:r>
              <a:rPr lang="en-GB" sz="1200" dirty="0" smtClean="0"/>
              <a:t>/</a:t>
            </a:r>
          </a:p>
          <a:p>
            <a:pPr>
              <a:tabLst>
                <a:tab pos="625475" algn="l"/>
              </a:tabLst>
            </a:pPr>
            <a:r>
              <a:rPr lang="en-GB" sz="1200" dirty="0" smtClean="0"/>
              <a:t>	http</a:t>
            </a:r>
            <a:r>
              <a:rPr lang="en-GB" sz="1200" dirty="0"/>
              <a:t>://</a:t>
            </a:r>
            <a:r>
              <a:rPr lang="en-GB" sz="1200" dirty="0" smtClean="0"/>
              <a:t>www.learn4master.com/machine-learning/chi-square-test-for-feature-selection</a:t>
            </a:r>
          </a:p>
          <a:p>
            <a:pPr>
              <a:tabLst>
                <a:tab pos="625475" algn="l"/>
              </a:tabLst>
            </a:pPr>
            <a:r>
              <a:rPr lang="en-GB" sz="1200" dirty="0" smtClean="0"/>
              <a:t>	https</a:t>
            </a:r>
            <a:r>
              <a:rPr lang="en-GB" sz="1200" dirty="0"/>
              <a:t>://www.slideshare.net/GajanandSharma1/data-preprocessing-46881206</a:t>
            </a:r>
            <a:endParaRPr lang="el-GR" sz="1200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Higher dependence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/>
              <a:t>Higher chi-squared</a:t>
            </a:r>
            <a:endParaRPr lang="el-GR" dirty="0"/>
          </a:p>
        </p:txBody>
      </p:sp>
      <p:graphicFrame>
        <p:nvGraphicFramePr>
          <p:cNvPr id="3" name="Αντικείμενο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08217"/>
              </p:ext>
            </p:extLst>
          </p:nvPr>
        </p:nvGraphicFramePr>
        <p:xfrm>
          <a:off x="107504" y="1772816"/>
          <a:ext cx="2717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117440" imgH="495000" progId="Equation.DSMT4">
                  <p:embed/>
                </p:oleObj>
              </mc:Choice>
              <mc:Fallback>
                <p:oleObj name="Equation" r:id="rId3" imgW="1117440" imgH="495000" progId="Equation.DSMT4">
                  <p:embed/>
                  <p:pic>
                    <p:nvPicPr>
                      <p:cNvPr id="0" name="Αντικείμενο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72816"/>
                        <a:ext cx="27178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299836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sz="24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actual count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i="1" dirty="0" err="1" smtClean="0">
                <a:solidFill>
                  <a:srgbClr val="C00000"/>
                </a:solidFill>
              </a:rPr>
              <a:t>E</a:t>
            </a:r>
            <a:r>
              <a:rPr lang="en-US" sz="2400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: expected count</a:t>
            </a:r>
          </a:p>
        </p:txBody>
      </p:sp>
      <p:graphicFrame>
        <p:nvGraphicFramePr>
          <p:cNvPr id="7" name="Πίνακας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71224"/>
              </p:ext>
            </p:extLst>
          </p:nvPr>
        </p:nvGraphicFramePr>
        <p:xfrm>
          <a:off x="3203847" y="1541656"/>
          <a:ext cx="5760639" cy="273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72"/>
                <a:gridCol w="1440160"/>
                <a:gridCol w="1371580"/>
                <a:gridCol w="891527"/>
              </a:tblGrid>
              <a:tr h="760028">
                <a:tc>
                  <a:txBody>
                    <a:bodyPr/>
                    <a:lstStyle/>
                    <a:p>
                      <a:pPr algn="ctr"/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Play</a:t>
                      </a:r>
                      <a:r>
                        <a:rPr lang="en-US" sz="1900" baseline="0" dirty="0" smtClean="0"/>
                        <a:t> Chess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Don’t Play</a:t>
                      </a:r>
                      <a:r>
                        <a:rPr lang="en-US" sz="1900" baseline="0" dirty="0" smtClean="0"/>
                        <a:t> Chess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Sum</a:t>
                      </a:r>
                      <a:endParaRPr lang="el-GR" sz="1900" dirty="0"/>
                    </a:p>
                  </a:txBody>
                  <a:tcPr anchor="ctr"/>
                </a:tc>
              </a:tr>
              <a:tr h="76002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Like Science Fiction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450</a:t>
                      </a:r>
                      <a:endParaRPr lang="el-GR" sz="1900" dirty="0"/>
                    </a:p>
                  </a:txBody>
                  <a:tcPr anchor="ctr"/>
                </a:tc>
              </a:tr>
              <a:tr h="76002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Don’t Like Science Fiction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1050</a:t>
                      </a:r>
                      <a:endParaRPr lang="el-GR" sz="1900" dirty="0"/>
                    </a:p>
                  </a:txBody>
                  <a:tcPr anchor="ctr"/>
                </a:tc>
              </a:tr>
              <a:tr h="4562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Sum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1200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el-GR" sz="19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34655"/>
              </p:ext>
            </p:extLst>
          </p:nvPr>
        </p:nvGraphicFramePr>
        <p:xfrm>
          <a:off x="126680" y="4653136"/>
          <a:ext cx="8806034" cy="93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4381200" imgH="457200" progId="Equation.DSMT4">
                  <p:embed/>
                </p:oleObj>
              </mc:Choice>
              <mc:Fallback>
                <p:oleObj name="Equation" r:id="rId5" imgW="4381200" imgH="457200" progId="Equation.DSMT4">
                  <p:embed/>
                  <p:pic>
                    <p:nvPicPr>
                      <p:cNvPr id="0" name="Αντικείμενο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0" y="4653136"/>
                        <a:ext cx="8806034" cy="93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1127</TotalTime>
  <Words>123</Words>
  <Application>Microsoft Office PowerPoint</Application>
  <PresentationFormat>Προβολή στην οθόνη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7" baseType="lpstr">
      <vt:lpstr>Σαφήνεια</vt:lpstr>
      <vt:lpstr>Equation</vt:lpstr>
      <vt:lpstr>Machine Learning with Python    Feature Selection</vt:lpstr>
      <vt:lpstr>Correlation</vt:lpstr>
      <vt:lpstr>Correlation Statistics</vt:lpstr>
      <vt:lpstr>Mutual Information</vt:lpstr>
      <vt:lpstr>Chi-Squared Statistic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228</cp:revision>
  <dcterms:created xsi:type="dcterms:W3CDTF">2018-04-30T14:23:21Z</dcterms:created>
  <dcterms:modified xsi:type="dcterms:W3CDTF">2019-02-15T23:42:56Z</dcterms:modified>
</cp:coreProperties>
</file>