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MAS 2317 Question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Andrew </a:t>
            </a:r>
            <a:r>
              <a:rPr lang="en-GB" dirty="0" err="1" smtClean="0"/>
              <a:t>macgill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3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3300"/>
            <a:ext cx="10058400" cy="3595794"/>
          </a:xfrm>
        </p:spPr>
        <p:txBody>
          <a:bodyPr/>
          <a:lstStyle/>
          <a:p>
            <a:r>
              <a:rPr lang="en-GB" dirty="0" smtClean="0"/>
              <a:t>The number of defects in a 1200 foot roll of magnetic recording tape has a Po(</a:t>
            </a:r>
            <a:r>
              <a:rPr lang="en-GB" dirty="0" smtClean="0">
                <a:latin typeface="GreekPlus" pitchFamily="2" charset="0"/>
              </a:rPr>
              <a:t>u</a:t>
            </a:r>
            <a:r>
              <a:rPr lang="en-GB" dirty="0" smtClean="0"/>
              <a:t>) distribution. The prior distribution for </a:t>
            </a:r>
            <a:r>
              <a:rPr lang="en-GB" dirty="0" smtClean="0">
                <a:latin typeface="GreekPlus" pitchFamily="2" charset="0"/>
              </a:rPr>
              <a:t>u </a:t>
            </a:r>
            <a:r>
              <a:rPr lang="en-GB" dirty="0" smtClean="0">
                <a:latin typeface="Calibri" panose="020F0502020204030204" pitchFamily="34" charset="0"/>
              </a:rPr>
              <a:t>is Ga(3,1). When 5 rolls of this tape are selected at random and inspected, the number of defects found on the rolls are 2, 2, 6, 0 and 3. Determine the posterior distribution of </a:t>
            </a:r>
            <a:r>
              <a:rPr lang="en-GB" dirty="0" smtClean="0">
                <a:latin typeface="GreekPlus" pitchFamily="2" charset="0"/>
              </a:rPr>
              <a:t>u.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43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∝ </a:t>
            </a:r>
            <a:r>
              <a:rPr lang="en-GB" dirty="0">
                <a:solidFill>
                  <a:schemeClr val="tx1"/>
                </a:solidFill>
              </a:rPr>
              <a:t>Prior</a:t>
            </a:r>
            <a:r>
              <a:rPr lang="en-GB" dirty="0" smtClean="0"/>
              <a:t> X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 has been made (VERY) clear that the posterior distribution is proportional to the product of the prior distribution and the likelihood from the data collected. That is: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/>
                  <a:t>Where the posterior distribution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 smtClean="0"/>
                  <a:t>, the prior distribution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 smtClean="0"/>
                  <a:t> and the likelihood from the data that we have collected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GB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6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∝ </a:t>
            </a:r>
            <a:r>
              <a:rPr lang="en-GB" dirty="0">
                <a:solidFill>
                  <a:srgbClr val="BD582C"/>
                </a:solidFill>
              </a:rPr>
              <a:t>Prior</a:t>
            </a:r>
            <a:r>
              <a:rPr lang="en-GB" dirty="0" smtClean="0"/>
              <a:t> X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Prior Distribution: Ga(3,1)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smtClean="0"/>
                  <a:t>P.d.f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28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GB" sz="2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2800" i="1">
                                <a:latin typeface="Cambria Math"/>
                              </a:rPr>
                              <m:t>𝛽𝜃</m:t>
                            </m:r>
                          </m:sup>
                        </m:sSup>
                      </m:num>
                      <m:den>
                        <m:r>
                          <a:rPr lang="en-GB" sz="2800" i="1">
                            <a:latin typeface="Cambria Math"/>
                          </a:rPr>
                          <m:t>𝛤</m:t>
                        </m:r>
                        <m:r>
                          <a:rPr lang="en-GB" sz="2800" i="1">
                            <a:latin typeface="Cambria Math"/>
                          </a:rPr>
                          <m:t>(</m:t>
                        </m:r>
                        <m:r>
                          <a:rPr lang="en-GB" sz="2800" i="1">
                            <a:latin typeface="Cambria Math"/>
                          </a:rPr>
                          <m:t>𝛼</m:t>
                        </m:r>
                        <m:r>
                          <a:rPr lang="en-GB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smtClean="0"/>
                  <a:t>        </a:t>
                </a:r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sz="3200" i="1">
                            <a:latin typeface="Cambria Math"/>
                          </a:rPr>
                          <m:t>𝛤</m:t>
                        </m:r>
                        <m:r>
                          <a:rPr lang="en-GB" sz="3200" i="1">
                            <a:latin typeface="Cambria Math"/>
                          </a:rPr>
                          <m:t>(3)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5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Posterior ∝ Prior X </a:t>
            </a:r>
            <a:r>
              <a:rPr lang="en-GB" dirty="0" smtClean="0">
                <a:solidFill>
                  <a:srgbClr val="BD582C"/>
                </a:solidFill>
              </a:rPr>
              <a:t>Likelihood</a:t>
            </a:r>
            <a:endParaRPr lang="en-GB" dirty="0">
              <a:solidFill>
                <a:srgbClr val="BD582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Likelihood: Po(</a:t>
                </a:r>
                <a:r>
                  <a:rPr lang="en-GB" dirty="0" smtClean="0">
                    <a:latin typeface="GreekPlus" pitchFamily="2" charset="0"/>
                  </a:rPr>
                  <a:t>u</a:t>
                </a:r>
                <a:r>
                  <a:rPr lang="en-GB" dirty="0" smtClean="0"/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smtClean="0"/>
                  <a:t>P.m.f =  </a:t>
                </a:r>
                <a:r>
                  <a:rPr lang="en-GB" sz="2400" dirty="0">
                    <a:latin typeface="GreekPlu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(u</a:t>
                </a:r>
                <a:r>
                  <a:rPr lang="en-GB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GB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GB" sz="2400" baseline="30000" dirty="0">
                    <a:latin typeface="GreekPlu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GB" sz="2400" dirty="0">
                    <a:latin typeface="GreekPlu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)/</a:t>
                </a:r>
                <a:r>
                  <a:rPr lang="en-GB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GB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lvl="0" indent="0">
                  <a:buClr>
                    <a:srgbClr val="E48312"/>
                  </a:buClr>
                  <a:buNone/>
                </a:pPr>
                <a:r>
                  <a:rPr lang="en-GB" sz="1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GB" sz="1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8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dirty="0" smtClean="0"/>
                  <a:t> </a:t>
                </a:r>
                <a:r>
                  <a:rPr lang="en-GB" sz="2800" dirty="0" smtClean="0">
                    <a:latin typeface="GreekPlus" pitchFamily="2" charset="0"/>
                  </a:rPr>
                  <a:t>)</a:t>
                </a:r>
                <a:endParaRPr lang="en-GB" sz="2800" dirty="0">
                  <a:latin typeface="GreekPlus" pitchFamily="2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Inputting the data gives: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6!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0!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</m:oMath>
                </a14:m>
                <a:endParaRPr lang="en-GB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13</m:t>
                            </m:r>
                          </m:sup>
                        </m:sSup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−5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/>
                          </a:rPr>
                          <m:t>17280</m:t>
                        </m:r>
                      </m:den>
                    </m:f>
                  </m:oMath>
                </a14:m>
                <a:endParaRPr lang="en-GB" sz="2000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endParaRPr lang="en-GB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BD582C"/>
                </a:solidFill>
              </a:rPr>
              <a:t>Posterior</a:t>
            </a:r>
            <a:r>
              <a:rPr lang="en-GB" dirty="0" smtClean="0"/>
              <a:t> ∝ Prior X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 smtClean="0"/>
                  <a:t>Combining the two gives: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en-GB" sz="2000" dirty="0" smtClean="0"/>
                  <a:t> 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(3)</m:t>
                        </m:r>
                      </m:den>
                    </m:f>
                  </m:oMath>
                </a14:m>
                <a:r>
                  <a:rPr lang="en-GB" sz="2000" dirty="0" smtClean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17280</m:t>
                        </m:r>
                      </m:den>
                    </m:f>
                  </m:oMath>
                </a14:m>
                <a:endParaRPr lang="en-GB" sz="2000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GB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en-GB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where k is a constant.</a:t>
                </a:r>
                <a:endParaRPr lang="en-GB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−6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∴ </m:t>
                    </m:r>
                    <m:r>
                      <a:rPr lang="en-GB" sz="2000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/>
                          </a:rPr>
                          <m:t>𝜃</m:t>
                        </m:r>
                      </m:e>
                      <m:e>
                        <m:r>
                          <a:rPr lang="en-GB" sz="2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GB" sz="2000" i="1">
                        <a:latin typeface="Cambria Math"/>
                      </a:rPr>
                      <m:t>~</m:t>
                    </m:r>
                    <m:r>
                      <a:rPr lang="en-GB" sz="2000" i="1">
                        <a:latin typeface="Cambria Math"/>
                      </a:rPr>
                      <m:t>𝐺𝑎</m:t>
                    </m:r>
                    <m:r>
                      <a:rPr lang="en-GB" sz="2000" i="1">
                        <a:latin typeface="Cambria Math"/>
                      </a:rPr>
                      <m:t>(16,6)</m:t>
                    </m:r>
                  </m:oMath>
                </a14:m>
                <a:endParaRPr lang="en-GB" sz="2000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endParaRPr lang="en-GB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GB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436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MAS 2317 Question 11</vt:lpstr>
      <vt:lpstr>Question</vt:lpstr>
      <vt:lpstr>Posterior ∝ Prior X Likelihood</vt:lpstr>
      <vt:lpstr>Posterior ∝ Prior X Likelihood</vt:lpstr>
      <vt:lpstr>Posterior ∝ Prior X Likelihood</vt:lpstr>
      <vt:lpstr>Posterior ∝ Prior X Likelihood</vt:lpstr>
      <vt:lpstr>Thanks for listening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2317 Question 11</dc:title>
  <dc:creator>Andrew Macgill (UG)</dc:creator>
  <cp:lastModifiedBy>nlf8</cp:lastModifiedBy>
  <cp:revision>9</cp:revision>
  <dcterms:created xsi:type="dcterms:W3CDTF">2015-05-13T11:05:19Z</dcterms:created>
  <dcterms:modified xsi:type="dcterms:W3CDTF">2015-05-14T09:29:27Z</dcterms:modified>
</cp:coreProperties>
</file>