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258" r:id="rId6"/>
    <p:sldId id="259" r:id="rId7"/>
    <p:sldId id="260" r:id="rId8"/>
    <p:sldId id="266" r:id="rId9"/>
    <p:sldId id="267" r:id="rId10"/>
    <p:sldId id="261" r:id="rId11"/>
    <p:sldId id="268" r:id="rId12"/>
    <p:sldId id="270" r:id="rId13"/>
    <p:sldId id="271" r:id="rId14"/>
    <p:sldId id="262" r:id="rId15"/>
    <p:sldId id="269" r:id="rId16"/>
    <p:sldId id="263" r:id="rId17"/>
    <p:sldId id="265"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14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4274" y="-12922"/>
            <a:ext cx="7755450" cy="57404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2060"/>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2060"/>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2060"/>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79367"/>
            <a:ext cx="9144000" cy="4658100"/>
          </a:xfrm>
          <a:prstGeom prst="rect">
            <a:avLst/>
          </a:prstGeom>
        </p:spPr>
      </p:pic>
      <p:sp>
        <p:nvSpPr>
          <p:cNvPr id="17" name="bg object 17"/>
          <p:cNvSpPr/>
          <p:nvPr/>
        </p:nvSpPr>
        <p:spPr>
          <a:xfrm>
            <a:off x="0" y="479367"/>
            <a:ext cx="9144000" cy="4658360"/>
          </a:xfrm>
          <a:custGeom>
            <a:avLst/>
            <a:gdLst/>
            <a:ahLst/>
            <a:cxnLst/>
            <a:rect l="l" t="t" r="r" b="b"/>
            <a:pathLst>
              <a:path w="9144000" h="4658360">
                <a:moveTo>
                  <a:pt x="0" y="0"/>
                </a:moveTo>
                <a:lnTo>
                  <a:pt x="9143999" y="0"/>
                </a:lnTo>
                <a:lnTo>
                  <a:pt x="9143999" y="4658099"/>
                </a:lnTo>
                <a:lnTo>
                  <a:pt x="0" y="4658099"/>
                </a:lnTo>
                <a:lnTo>
                  <a:pt x="0" y="0"/>
                </a:lnTo>
                <a:close/>
              </a:path>
            </a:pathLst>
          </a:custGeom>
          <a:ln w="12699">
            <a:solidFill>
              <a:srgbClr val="42719B"/>
            </a:solidFill>
          </a:ln>
        </p:spPr>
        <p:txBody>
          <a:bodyPr wrap="square" lIns="0" tIns="0" rIns="0" bIns="0" rtlCol="0"/>
          <a:lstStyle/>
          <a:p/>
        </p:txBody>
      </p:sp>
      <p:sp>
        <p:nvSpPr>
          <p:cNvPr id="18" name="bg object 18"/>
          <p:cNvSpPr/>
          <p:nvPr/>
        </p:nvSpPr>
        <p:spPr>
          <a:xfrm>
            <a:off x="0" y="0"/>
            <a:ext cx="9144000" cy="626745"/>
          </a:xfrm>
          <a:custGeom>
            <a:avLst/>
            <a:gdLst/>
            <a:ahLst/>
            <a:cxnLst/>
            <a:rect l="l" t="t" r="r" b="b"/>
            <a:pathLst>
              <a:path w="9144000" h="626745">
                <a:moveTo>
                  <a:pt x="9143999" y="626465"/>
                </a:moveTo>
                <a:lnTo>
                  <a:pt x="0" y="626465"/>
                </a:lnTo>
                <a:lnTo>
                  <a:pt x="0" y="0"/>
                </a:lnTo>
                <a:lnTo>
                  <a:pt x="9143999" y="0"/>
                </a:lnTo>
                <a:lnTo>
                  <a:pt x="9143999" y="626465"/>
                </a:lnTo>
                <a:close/>
              </a:path>
            </a:pathLst>
          </a:custGeom>
          <a:solidFill>
            <a:srgbClr val="FFFFFF"/>
          </a:solidFill>
        </p:spPr>
        <p:txBody>
          <a:bodyPr wrap="square" lIns="0" tIns="0" rIns="0" bIns="0" rtlCol="0"/>
          <a:lstStyle/>
          <a:p/>
        </p:txBody>
      </p:sp>
      <p:sp>
        <p:nvSpPr>
          <p:cNvPr id="19" name="bg object 19"/>
          <p:cNvSpPr/>
          <p:nvPr/>
        </p:nvSpPr>
        <p:spPr>
          <a:xfrm>
            <a:off x="0" y="0"/>
            <a:ext cx="9144000" cy="626745"/>
          </a:xfrm>
          <a:custGeom>
            <a:avLst/>
            <a:gdLst/>
            <a:ahLst/>
            <a:cxnLst/>
            <a:rect l="l" t="t" r="r" b="b"/>
            <a:pathLst>
              <a:path w="9144000" h="626745">
                <a:moveTo>
                  <a:pt x="9143999" y="626465"/>
                </a:moveTo>
                <a:lnTo>
                  <a:pt x="0" y="626465"/>
                </a:lnTo>
                <a:lnTo>
                  <a:pt x="0" y="0"/>
                </a:lnTo>
              </a:path>
            </a:pathLst>
          </a:custGeom>
          <a:ln w="12699">
            <a:solidFill>
              <a:srgbClr val="ED7D31"/>
            </a:solidFill>
          </a:ln>
        </p:spPr>
        <p:txBody>
          <a:bodyPr wrap="square" lIns="0" tIns="0" rIns="0" bIns="0" rtlCol="0"/>
          <a:lstStyle/>
          <a:p/>
        </p:txBody>
      </p:sp>
      <p:sp>
        <p:nvSpPr>
          <p:cNvPr id="2" name="Holder 2"/>
          <p:cNvSpPr>
            <a:spLocks noGrp="1"/>
          </p:cNvSpPr>
          <p:nvPr>
            <p:ph type="title"/>
          </p:nvPr>
        </p:nvSpPr>
        <p:spPr>
          <a:xfrm>
            <a:off x="694274" y="-12922"/>
            <a:ext cx="7755450" cy="574040"/>
          </a:xfrm>
          <a:prstGeom prst="rect">
            <a:avLst/>
          </a:prstGeom>
        </p:spPr>
        <p:txBody>
          <a:bodyPr wrap="square" lIns="0" tIns="0" rIns="0" bIns="0">
            <a:spAutoFit/>
          </a:bodyPr>
          <a:lstStyle>
            <a:lvl1pPr>
              <a:defRPr sz="2000" b="1" i="0">
                <a:solidFill>
                  <a:srgbClr val="002060"/>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246367" y="800584"/>
            <a:ext cx="8651264" cy="353567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384725" y="729084"/>
            <a:ext cx="8016240" cy="3561715"/>
          </a:xfrm>
          <a:prstGeom prst="rect">
            <a:avLst/>
          </a:prstGeom>
        </p:spPr>
        <p:txBody>
          <a:bodyPr vert="horz" wrap="square" lIns="0" tIns="57785" rIns="0" bIns="0" rtlCol="0">
            <a:spAutoFit/>
          </a:bodyPr>
          <a:lstStyle/>
          <a:p>
            <a:pPr marL="341630" algn="ctr">
              <a:lnSpc>
                <a:spcPct val="100000"/>
              </a:lnSpc>
              <a:spcBef>
                <a:spcPts val="455"/>
              </a:spcBef>
            </a:pPr>
            <a:r>
              <a:rPr sz="2400" b="1" spc="-5" dirty="0">
                <a:latin typeface="Times New Roman" panose="02020603050405020304" pitchFamily="18" charset="0"/>
                <a:cs typeface="Times New Roman" panose="02020603050405020304" pitchFamily="18" charset="0"/>
              </a:rPr>
              <a:t>Internship</a:t>
            </a:r>
            <a:r>
              <a:rPr sz="2400" b="1" spc="-3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Presentation</a:t>
            </a:r>
            <a:r>
              <a:rPr sz="2400" b="1" spc="-3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r>
              <a:rPr sz="2400" b="1" spc="-2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1</a:t>
            </a:r>
            <a:r>
              <a:rPr lang="en-IN" sz="2400" b="1" spc="-5" dirty="0">
                <a:latin typeface="Times New Roman" panose="02020603050405020304" pitchFamily="18" charset="0"/>
                <a:cs typeface="Times New Roman" panose="02020603050405020304" pitchFamily="18" charset="0"/>
              </a:rPr>
              <a:t>8C</a:t>
            </a:r>
            <a:r>
              <a:rPr sz="2400" b="1" spc="-5" dirty="0">
                <a:latin typeface="Times New Roman" panose="02020603050405020304" pitchFamily="18" charset="0"/>
                <a:cs typeface="Times New Roman" panose="02020603050405020304" pitchFamily="18" charset="0"/>
              </a:rPr>
              <a:t>S</a:t>
            </a:r>
            <a:r>
              <a:rPr lang="en-IN" sz="2400" b="1" spc="-5" dirty="0">
                <a:latin typeface="Times New Roman" panose="02020603050405020304" pitchFamily="18" charset="0"/>
                <a:cs typeface="Times New Roman" panose="02020603050405020304" pitchFamily="18" charset="0"/>
              </a:rPr>
              <a:t>I</a:t>
            </a:r>
            <a:r>
              <a:rPr sz="2400" b="1" spc="-5" dirty="0">
                <a:latin typeface="Times New Roman" panose="02020603050405020304" pitchFamily="18" charset="0"/>
                <a:cs typeface="Times New Roman" panose="02020603050405020304" pitchFamily="18" charset="0"/>
              </a:rPr>
              <a:t>8</a:t>
            </a:r>
            <a:r>
              <a:rPr lang="en-IN" sz="2400" b="1" spc="-5" dirty="0">
                <a:latin typeface="Times New Roman" panose="02020603050405020304" pitchFamily="18" charset="0"/>
                <a:cs typeface="Times New Roman" panose="02020603050405020304" pitchFamily="18" charset="0"/>
              </a:rPr>
              <a:t>5</a:t>
            </a:r>
            <a:endParaRPr sz="2400" dirty="0">
              <a:latin typeface="Times New Roman" panose="02020603050405020304" pitchFamily="18" charset="0"/>
              <a:cs typeface="Times New Roman" panose="02020603050405020304" pitchFamily="18" charset="0"/>
            </a:endParaRPr>
          </a:p>
          <a:p>
            <a:pPr marR="110490" algn="ctr">
              <a:lnSpc>
                <a:spcPct val="100000"/>
              </a:lnSpc>
              <a:spcBef>
                <a:spcPts val="360"/>
              </a:spcBef>
            </a:pPr>
            <a:r>
              <a:rPr sz="2400" spc="-5" dirty="0">
                <a:latin typeface="Times New Roman" panose="02020603050405020304" pitchFamily="18" charset="0"/>
                <a:cs typeface="Times New Roman" panose="02020603050405020304" pitchFamily="18" charset="0"/>
              </a:rPr>
              <a:t>On</a:t>
            </a:r>
            <a:endParaRPr sz="2400" dirty="0">
              <a:latin typeface="Times New Roman" panose="02020603050405020304" pitchFamily="18" charset="0"/>
              <a:cs typeface="Times New Roman" panose="02020603050405020304" pitchFamily="18" charset="0"/>
            </a:endParaRPr>
          </a:p>
          <a:p>
            <a:pPr marL="394335" algn="ctr">
              <a:lnSpc>
                <a:spcPct val="100000"/>
              </a:lnSpc>
            </a:pPr>
            <a:r>
              <a:rPr lang="en-IN" sz="2400" b="1" spc="-5" dirty="0">
                <a:latin typeface="Times New Roman" panose="02020603050405020304" pitchFamily="18" charset="0"/>
                <a:cs typeface="Times New Roman" panose="02020603050405020304" pitchFamily="18" charset="0"/>
              </a:rPr>
              <a:t>Design of a class room application</a:t>
            </a:r>
            <a:endParaRPr lang="en-IN" sz="2400" dirty="0">
              <a:latin typeface="Times New Roman" panose="02020603050405020304" pitchFamily="18" charset="0"/>
              <a:cs typeface="Times New Roman" panose="02020603050405020304" pitchFamily="18" charset="0"/>
            </a:endParaRPr>
          </a:p>
          <a:p>
            <a:pPr marL="354330" algn="ctr">
              <a:lnSpc>
                <a:spcPct val="100000"/>
              </a:lnSpc>
              <a:spcBef>
                <a:spcPts val="1950"/>
              </a:spcBef>
            </a:pPr>
            <a:r>
              <a:rPr lang="en-IN" sz="2000" b="1" spc="-5" dirty="0">
                <a:latin typeface="Times New Roman" panose="02020603050405020304" pitchFamily="18" charset="0"/>
                <a:cs typeface="Times New Roman" panose="02020603050405020304" pitchFamily="18" charset="0"/>
              </a:rPr>
              <a:t>Presented</a:t>
            </a:r>
            <a:r>
              <a:rPr lang="en-IN" sz="2000" b="1" spc="-55" dirty="0">
                <a:latin typeface="Times New Roman" panose="02020603050405020304" pitchFamily="18" charset="0"/>
                <a:cs typeface="Times New Roman" panose="02020603050405020304" pitchFamily="18" charset="0"/>
              </a:rPr>
              <a:t> </a:t>
            </a:r>
            <a:r>
              <a:rPr lang="en-IN" sz="2000" b="1" spc="-5" dirty="0">
                <a:latin typeface="Times New Roman" panose="02020603050405020304" pitchFamily="18" charset="0"/>
                <a:cs typeface="Times New Roman" panose="02020603050405020304" pitchFamily="18" charset="0"/>
              </a:rPr>
              <a:t>By</a:t>
            </a:r>
            <a:endParaRPr lang="en-IN" sz="2000" b="1" dirty="0">
              <a:latin typeface="Times New Roman" panose="02020603050405020304" pitchFamily="18" charset="0"/>
              <a:cs typeface="Times New Roman" panose="02020603050405020304" pitchFamily="18" charset="0"/>
            </a:endParaRPr>
          </a:p>
          <a:p>
            <a:pPr marL="12700" algn="ctr">
              <a:lnSpc>
                <a:spcPct val="100000"/>
              </a:lnSpc>
              <a:tabLst>
                <a:tab pos="5955665" algn="l"/>
              </a:tabLst>
            </a:pPr>
            <a:r>
              <a:rPr sz="2000" b="1" dirty="0" err="1">
                <a:latin typeface="Times New Roman" panose="02020603050405020304" pitchFamily="18" charset="0"/>
                <a:cs typeface="Times New Roman" panose="02020603050405020304" pitchFamily="18" charset="0"/>
              </a:rPr>
              <a:t>Mr</a:t>
            </a:r>
            <a:r>
              <a:rPr lang="en-IN" sz="2000" b="1" dirty="0">
                <a:latin typeface="Times New Roman" panose="02020603050405020304" pitchFamily="18" charset="0"/>
                <a:cs typeface="Times New Roman" panose="02020603050405020304" pitchFamily="18" charset="0"/>
              </a:rPr>
              <a:t>. Prakhyat</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USN:</a:t>
            </a:r>
            <a:r>
              <a:rPr sz="2000" spc="-5" dirty="0">
                <a:latin typeface="Times New Roman" panose="02020603050405020304" pitchFamily="18" charset="0"/>
                <a:cs typeface="Times New Roman" panose="02020603050405020304" pitchFamily="18" charset="0"/>
              </a:rPr>
              <a:t>1BY1</a:t>
            </a:r>
            <a:r>
              <a:rPr lang="en-IN" sz="2000" spc="-5" dirty="0">
                <a:latin typeface="Times New Roman" panose="02020603050405020304" pitchFamily="18" charset="0"/>
                <a:cs typeface="Times New Roman" panose="02020603050405020304" pitchFamily="18" charset="0"/>
              </a:rPr>
              <a:t>8CS108     </a:t>
            </a:r>
            <a:endParaRPr lang="en-US" sz="2000" spc="-5" dirty="0">
              <a:latin typeface="Times New Roman" panose="02020603050405020304" pitchFamily="18" charset="0"/>
              <a:cs typeface="Times New Roman" panose="02020603050405020304" pitchFamily="18" charset="0"/>
            </a:endParaRPr>
          </a:p>
          <a:p>
            <a:pPr marL="469900" lvl="1" algn="ctr">
              <a:tabLst>
                <a:tab pos="5955665" algn="l"/>
              </a:tabLst>
            </a:pPr>
            <a:endParaRPr lang="en-IN" sz="1500" spc="-5" dirty="0">
              <a:latin typeface="Times New Roman" panose="02020603050405020304" pitchFamily="18" charset="0"/>
              <a:cs typeface="Times New Roman" panose="02020603050405020304" pitchFamily="18" charset="0"/>
            </a:endParaRPr>
          </a:p>
          <a:p>
            <a:pPr marL="12700" algn="ctr">
              <a:tabLst>
                <a:tab pos="5955665" algn="l"/>
              </a:tabLst>
            </a:pPr>
            <a:r>
              <a:rPr lang="en-US" sz="1500" spc="-5" dirty="0">
                <a:latin typeface="Times New Roman" panose="02020603050405020304" pitchFamily="18" charset="0"/>
                <a:cs typeface="Times New Roman" panose="02020603050405020304" pitchFamily="18" charset="0"/>
              </a:rPr>
              <a:t>       Web</a:t>
            </a:r>
            <a:r>
              <a:rPr lang="en-US" sz="1500" spc="-20"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Development</a:t>
            </a:r>
            <a:r>
              <a:rPr lang="en-US" sz="1500" spc="-15"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Intern</a:t>
            </a:r>
            <a:r>
              <a:rPr lang="en-US" sz="1500" spc="-20" dirty="0">
                <a:latin typeface="Times New Roman" panose="02020603050405020304" pitchFamily="18" charset="0"/>
                <a:cs typeface="Times New Roman" panose="02020603050405020304" pitchFamily="18" charset="0"/>
              </a:rPr>
              <a:t> </a:t>
            </a:r>
            <a:r>
              <a:rPr lang="en-US" sz="1500" spc="-5" dirty="0">
                <a:latin typeface="Times New Roman" panose="02020603050405020304" pitchFamily="18" charset="0"/>
                <a:cs typeface="Times New Roman" panose="02020603050405020304" pitchFamily="18" charset="0"/>
              </a:rPr>
              <a:t>at</a:t>
            </a:r>
            <a:r>
              <a:rPr lang="en-US" sz="1500" spc="-15" dirty="0">
                <a:latin typeface="Times New Roman" panose="02020603050405020304" pitchFamily="18" charset="0"/>
                <a:cs typeface="Times New Roman" panose="02020603050405020304" pitchFamily="18" charset="0"/>
              </a:rPr>
              <a:t> </a:t>
            </a:r>
            <a:r>
              <a:rPr lang="en-US" sz="1600" b="0" i="0" dirty="0">
                <a:solidFill>
                  <a:srgbClr val="202124"/>
                </a:solidFill>
                <a:effectLst/>
                <a:latin typeface="Times New Roman" panose="02020603050405020304" pitchFamily="18" charset="0"/>
                <a:cs typeface="Times New Roman" panose="02020603050405020304" pitchFamily="18" charset="0"/>
              </a:rPr>
              <a:t>Infidata Technologies</a:t>
            </a:r>
            <a:endParaRPr lang="en-US" sz="1600" b="0" i="0" dirty="0">
              <a:solidFill>
                <a:srgbClr val="202124"/>
              </a:solidFill>
              <a:effectLst/>
              <a:latin typeface="Times New Roman" panose="02020603050405020304" pitchFamily="18" charset="0"/>
              <a:cs typeface="Times New Roman" panose="02020603050405020304" pitchFamily="18" charset="0"/>
            </a:endParaRPr>
          </a:p>
          <a:p>
            <a:pPr marL="12700" algn="ctr">
              <a:tabLst>
                <a:tab pos="5955665" algn="l"/>
              </a:tabLst>
            </a:pPr>
            <a:r>
              <a:rPr lang="en-IN" b="1" spc="-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Under</a:t>
            </a:r>
            <a:r>
              <a:rPr sz="1800" b="1" spc="-3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the</a:t>
            </a:r>
            <a:r>
              <a:rPr sz="1800" b="1" spc="-2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guidance</a:t>
            </a:r>
            <a:r>
              <a:rPr sz="1800" b="1" spc="-2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of</a:t>
            </a:r>
            <a:endParaRPr sz="1800" b="1" spc="-5" dirty="0">
              <a:latin typeface="Times New Roman" panose="02020603050405020304" pitchFamily="18" charset="0"/>
              <a:cs typeface="Times New Roman" panose="02020603050405020304" pitchFamily="18" charset="0"/>
            </a:endParaRPr>
          </a:p>
          <a:p>
            <a:pPr marL="12700" algn="ctr">
              <a:tabLst>
                <a:tab pos="5955665" algn="l"/>
              </a:tabLst>
            </a:pPr>
            <a:r>
              <a:rPr sz="1500" b="1" spc="-5" dirty="0">
                <a:latin typeface="Times New Roman" panose="02020603050405020304" pitchFamily="18" charset="0"/>
                <a:cs typeface="Times New Roman" panose="02020603050405020304" pitchFamily="18" charset="0"/>
              </a:rPr>
              <a:t>Prof. </a:t>
            </a:r>
            <a:r>
              <a:rPr lang="en-IN" sz="1500" b="1" spc="-5" dirty="0">
                <a:latin typeface="Times New Roman" panose="02020603050405020304" pitchFamily="18" charset="0"/>
                <a:cs typeface="Times New Roman" panose="02020603050405020304" pitchFamily="18" charset="0"/>
              </a:rPr>
              <a:t>Durga Bhavani A</a:t>
            </a:r>
            <a:endParaRPr lang="en-IN" sz="1500" b="1" spc="-5" dirty="0">
              <a:latin typeface="Times New Roman" panose="02020603050405020304" pitchFamily="18" charset="0"/>
              <a:cs typeface="Times New Roman" panose="02020603050405020304" pitchFamily="18" charset="0"/>
            </a:endParaRPr>
          </a:p>
          <a:p>
            <a:pPr marL="12700" algn="ctr">
              <a:tabLst>
                <a:tab pos="5955665" algn="l"/>
              </a:tabLst>
            </a:pPr>
            <a:r>
              <a:rPr lang="en-IN" sz="1500" b="1" spc="-5" dirty="0">
                <a:latin typeface="Times New Roman" panose="02020603050405020304" pitchFamily="18" charset="0"/>
                <a:cs typeface="Times New Roman" panose="02020603050405020304" pitchFamily="18" charset="0"/>
              </a:rPr>
              <a:t>  </a:t>
            </a:r>
            <a:r>
              <a:rPr sz="1500" b="1" spc="-40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Dept.</a:t>
            </a:r>
            <a:r>
              <a:rPr sz="1500" spc="-1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of</a:t>
            </a:r>
            <a:r>
              <a:rPr sz="1500" spc="-10" dirty="0">
                <a:latin typeface="Times New Roman" panose="02020603050405020304" pitchFamily="18" charset="0"/>
                <a:cs typeface="Times New Roman" panose="02020603050405020304" pitchFamily="18" charset="0"/>
              </a:rPr>
              <a:t> </a:t>
            </a:r>
            <a:r>
              <a:rPr lang="en-IN" sz="1500" spc="-10" dirty="0">
                <a:latin typeface="Times New Roman" panose="02020603050405020304" pitchFamily="18" charset="0"/>
                <a:cs typeface="Times New Roman" panose="02020603050405020304" pitchFamily="18" charset="0"/>
              </a:rPr>
              <a:t>C</a:t>
            </a:r>
            <a:r>
              <a:rPr lang="en-IN" sz="1500" spc="-5" dirty="0">
                <a:latin typeface="Times New Roman" panose="02020603050405020304" pitchFamily="18" charset="0"/>
                <a:cs typeface="Times New Roman" panose="02020603050405020304" pitchFamily="18" charset="0"/>
              </a:rPr>
              <a:t>SE,</a:t>
            </a:r>
            <a:r>
              <a:rPr lang="en-IN" sz="1500" spc="-15" dirty="0">
                <a:latin typeface="Times New Roman" panose="02020603050405020304" pitchFamily="18" charset="0"/>
                <a:cs typeface="Times New Roman" panose="02020603050405020304" pitchFamily="18" charset="0"/>
              </a:rPr>
              <a:t> </a:t>
            </a:r>
            <a:r>
              <a:rPr lang="en-IN" sz="1500" spc="-5" dirty="0">
                <a:latin typeface="Times New Roman" panose="02020603050405020304" pitchFamily="18" charset="0"/>
                <a:cs typeface="Times New Roman" panose="02020603050405020304" pitchFamily="18" charset="0"/>
              </a:rPr>
              <a:t>BMSIT</a:t>
            </a:r>
            <a:endParaRPr lang="en-US" sz="1500" dirty="0">
              <a:latin typeface="Times New Roman" panose="02020603050405020304" pitchFamily="18" charset="0"/>
              <a:cs typeface="Times New Roman" panose="02020603050405020304" pitchFamily="18" charset="0"/>
            </a:endParaRPr>
          </a:p>
          <a:p>
            <a:pPr marL="3314065" marR="2437130" indent="-755650" algn="ctr">
              <a:lnSpc>
                <a:spcPct val="104000"/>
              </a:lnSpc>
              <a:spcBef>
                <a:spcPts val="225"/>
              </a:spcBef>
            </a:pPr>
            <a:r>
              <a:rPr lang="en-US" sz="1500" b="1" spc="-30" dirty="0">
                <a:latin typeface="Times New Roman" panose="02020603050405020304" pitchFamily="18" charset="0"/>
                <a:cs typeface="Times New Roman" panose="02020603050405020304" pitchFamily="18" charset="0"/>
              </a:rPr>
              <a:t>  </a:t>
            </a:r>
            <a:endParaRPr sz="15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204317" y="828609"/>
            <a:ext cx="8783320" cy="3757295"/>
          </a:xfrm>
          <a:prstGeom prst="rect">
            <a:avLst/>
          </a:prstGeom>
        </p:spPr>
        <p:txBody>
          <a:bodyPr vert="horz" wrap="square" lIns="0" tIns="12700" rIns="0" bIns="0" rtlCol="0">
            <a:spAutoFit/>
          </a:bodyPr>
          <a:lstStyle/>
          <a:p>
            <a:pPr algn="just">
              <a:lnSpc>
                <a:spcPct val="145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Tools &amp; Technologies Used during Training: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HTML and CSS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Java Script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Bootstrap Framework</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PHP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buFont typeface="Symbol" panose="05050102010706020507" pitchFamily="18" charset="2"/>
              <a:buChar char=""/>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jQuery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spcAft>
                <a:spcPts val="100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Angular JS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45000"/>
              </a:lnSpc>
              <a:spcAft>
                <a:spcPts val="1000"/>
              </a:spcAft>
              <a:buFont typeface="Symbol" panose="05050102010706020507" pitchFamily="18" charset="2"/>
              <a:buChar char=""/>
            </a:pPr>
            <a:r>
              <a:rPr lang="en-IN" altLang="en-US" sz="1400" dirty="0">
                <a:effectLst/>
                <a:latin typeface="Times New Roman" panose="02020603050405020304" pitchFamily="18" charset="0"/>
                <a:ea typeface="Times New Roman" panose="02020603050405020304" pitchFamily="18" charset="0"/>
                <a:cs typeface="Times New Roman" panose="02020603050405020304" pitchFamily="18" charset="0"/>
              </a:rPr>
              <a:t>MongoDB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ctr">
              <a:lnSpc>
                <a:spcPct val="150000"/>
              </a:lnSpc>
              <a:spcAft>
                <a:spcPts val="1000"/>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6" name="object 6"/>
          <p:cNvSpPr txBox="1"/>
          <p:nvPr/>
        </p:nvSpPr>
        <p:spPr>
          <a:xfrm>
            <a:off x="304800" y="819150"/>
            <a:ext cx="8762689" cy="3248774"/>
          </a:xfrm>
          <a:prstGeom prst="rect">
            <a:avLst/>
          </a:prstGeom>
        </p:spPr>
        <p:txBody>
          <a:bodyPr vert="horz" wrap="square" lIns="0" tIns="12700" rIns="0" bIns="0" rtlCol="0">
            <a:spAutoFit/>
          </a:bodyPr>
          <a:lstStyle/>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ACTIVATES DURING INTERNSHIP</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Week 1 Activities</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Domain Training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Training on HTML and CSS Assignments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Case Study Activities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Week 2 Activities</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Training on SDLC, Bootstrap &amp; CSS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Activities on Bootstrap &amp; CSS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6" name="object 6"/>
          <p:cNvSpPr txBox="1"/>
          <p:nvPr/>
        </p:nvSpPr>
        <p:spPr>
          <a:xfrm>
            <a:off x="228600" y="742950"/>
            <a:ext cx="8838889" cy="4452976"/>
          </a:xfrm>
          <a:prstGeom prst="rect">
            <a:avLst/>
          </a:prstGeom>
        </p:spPr>
        <p:txBody>
          <a:bodyPr vert="horz" wrap="square" lIns="0" tIns="12700" rIns="0" bIns="0" rtlCol="0">
            <a:spAutoFit/>
          </a:bodyPr>
          <a:lstStyle/>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Week 3 Activities</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Project Analysis &amp; Design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Project Based Activities with team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Training on Bootstrap &amp; CSS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Activities on JavaScript &amp; Php</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Project Work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Week 4 Activities</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Project Based Activities with team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Activities on JavaScript &amp; jQuery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Assessment Test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Internship Project Work Presentation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Internship Report Preparation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sp>
        <p:nvSpPr>
          <p:cNvPr id="7" name="Content Placeholder 6"/>
          <p:cNvSpPr>
            <a:spLocks noGrp="1"/>
          </p:cNvSpPr>
          <p:nvPr>
            <p:ph sz="half" idx="3"/>
          </p:nvPr>
        </p:nvSpPr>
        <p:spPr/>
        <p:txBody>
          <a:bodyPr/>
          <a:p>
            <a:endParaRPr lang="en-US"/>
          </a:p>
        </p:txBody>
      </p:sp>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2895600" y="616009"/>
            <a:ext cx="3084830" cy="443711"/>
          </a:xfrm>
          <a:prstGeom prst="rect">
            <a:avLst/>
          </a:prstGeom>
        </p:spPr>
        <p:txBody>
          <a:bodyPr vert="horz" wrap="square" lIns="0" tIns="12700" rIns="0" bIns="0" rtlCol="0">
            <a:spAutoFit/>
          </a:bodyPr>
          <a:lstStyle/>
          <a:p>
            <a:pPr marL="12700" algn="ctr">
              <a:lnSpc>
                <a:spcPct val="100000"/>
              </a:lnSpc>
              <a:spcBef>
                <a:spcPts val="100"/>
              </a:spcBef>
            </a:pPr>
            <a:r>
              <a:rPr sz="2800" b="1" spc="-50" dirty="0">
                <a:latin typeface="Times New Roman" panose="02020603050405020304" pitchFamily="18" charset="0"/>
                <a:cs typeface="Times New Roman" panose="02020603050405020304" pitchFamily="18" charset="0"/>
              </a:rPr>
              <a:t>Tasks</a:t>
            </a:r>
            <a:r>
              <a:rPr sz="2800" b="1" spc="-8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Performed</a:t>
            </a:r>
            <a:endParaRPr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8502" y="1101689"/>
            <a:ext cx="8305800" cy="4031873"/>
          </a:xfrm>
          <a:prstGeom prst="rect">
            <a:avLst/>
          </a:prstGeom>
          <a:noFill/>
        </p:spPr>
        <p:txBody>
          <a:bodyPr wrap="square">
            <a:spAutoFit/>
          </a:bodyPr>
          <a:lstStyle/>
          <a:p>
            <a:pPr algn="just"/>
            <a:r>
              <a:rPr lang="en-US" sz="1600" b="1" dirty="0">
                <a:effectLst/>
                <a:latin typeface="Times New Roman" panose="02020603050405020304" pitchFamily="18" charset="0"/>
                <a:ea typeface="Times New Roman" panose="02020603050405020304" pitchFamily="18" charset="0"/>
              </a:rPr>
              <a:t>Design of class room web application </a:t>
            </a:r>
            <a:endParaRPr lang="en-US" sz="1600" b="1" dirty="0">
              <a:effectLst/>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INTRODUCTION</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In todays day and age of online learning, it is important to have an online platform such that students can submit their assignments, teachers can assess them and return back the results. Hence, we have made Classroom to accomplish this task.</a:t>
            </a:r>
            <a:endParaRPr lang="en-US" sz="1600" dirty="0">
              <a:effectLst/>
              <a:latin typeface="Times New Roman" panose="02020603050405020304" pitchFamily="18" charset="0"/>
              <a:ea typeface="Times New Roman" panose="02020603050405020304" pitchFamily="18" charset="0"/>
            </a:endParaRPr>
          </a:p>
          <a:p>
            <a:pPr algn="just"/>
            <a:endParaRPr lang="en-US" sz="1600" b="1"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System Actors (Users)</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Teachers</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Students</a:t>
            </a:r>
            <a:endParaRPr lang="en-IN" sz="1600" dirty="0">
              <a:effectLst/>
              <a:latin typeface="Times New Roman" panose="02020603050405020304" pitchFamily="18" charset="0"/>
              <a:ea typeface="Times New Roman" panose="02020603050405020304" pitchFamily="18" charset="0"/>
            </a:endParaRPr>
          </a:p>
          <a:p>
            <a:pPr algn="just"/>
            <a:endParaRPr lang="en-US" sz="1600" b="1"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Admin Features</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Teacher Login</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Create classroom</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Create assignments</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Evaluate assignments</a:t>
            </a:r>
            <a:endParaRPr lang="en-IN" sz="1600" dirty="0">
              <a:effectLst/>
              <a:latin typeface="Times New Roman" panose="02020603050405020304" pitchFamily="18" charset="0"/>
              <a:ea typeface="Times New Roman" panose="02020603050405020304" pitchFamily="18" charset="0"/>
            </a:endParaRPr>
          </a:p>
        </p:txBody>
      </p:sp>
      <p:pic>
        <p:nvPicPr>
          <p:cNvPr id="6" name="Content Placeholder 5" descr="intern1"/>
          <p:cNvPicPr>
            <a:picLocks noChangeAspect="1"/>
          </p:cNvPicPr>
          <p:nvPr>
            <p:ph sz="half" idx="2"/>
          </p:nvPr>
        </p:nvPicPr>
        <p:blipFill>
          <a:blip r:embed="rId3"/>
          <a:srcRect b="55874"/>
          <a:stretch>
            <a:fillRect/>
          </a:stretch>
        </p:blipFill>
        <p:spPr>
          <a:xfrm>
            <a:off x="4343400" y="2647950"/>
            <a:ext cx="4159250" cy="2263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8" name="TextBox 7"/>
          <p:cNvSpPr txBox="1"/>
          <p:nvPr/>
        </p:nvSpPr>
        <p:spPr>
          <a:xfrm>
            <a:off x="610242" y="1048256"/>
            <a:ext cx="8000358" cy="3046988"/>
          </a:xfrm>
          <a:prstGeom prst="rect">
            <a:avLst/>
          </a:prstGeom>
          <a:noFill/>
        </p:spPr>
        <p:txBody>
          <a:bodyPr wrap="square">
            <a:spAutoFit/>
          </a:bodyPr>
          <a:lstStyle/>
          <a:p>
            <a:pPr algn="just"/>
            <a:r>
              <a:rPr lang="en-US" sz="1600" b="1" dirty="0">
                <a:effectLst/>
                <a:latin typeface="Times New Roman" panose="02020603050405020304" pitchFamily="18" charset="0"/>
                <a:ea typeface="Times New Roman" panose="02020603050405020304" pitchFamily="18" charset="0"/>
              </a:rPr>
              <a:t>Students  </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Students login</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Join class room</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View and submit assignments</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View marks</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Software Requirements</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Visual studio</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Language Used</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tabLst>
                <a:tab pos="914400" algn="l"/>
              </a:tabLst>
            </a:pPr>
            <a:r>
              <a:rPr lang="en-US" sz="1600" b="1" dirty="0">
                <a:effectLst/>
                <a:latin typeface="Times New Roman" panose="02020603050405020304" pitchFamily="18" charset="0"/>
                <a:ea typeface="Times New Roman" panose="02020603050405020304" pitchFamily="18" charset="0"/>
              </a:rPr>
              <a:t>Front End (User Interface) </a:t>
            </a:r>
            <a:r>
              <a:rPr lang="en-US" sz="1600" dirty="0">
                <a:effectLst/>
                <a:latin typeface="Times New Roman" panose="02020603050405020304" pitchFamily="18" charset="0"/>
                <a:ea typeface="Times New Roman" panose="02020603050405020304" pitchFamily="18" charset="0"/>
              </a:rPr>
              <a:t>HTML 5, JAVASCRIPT, </a:t>
            </a:r>
            <a:endParaRPr lang="en-US" sz="160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tabLst>
                <a:tab pos="914400" algn="l"/>
              </a:tabLst>
            </a:pPr>
            <a:r>
              <a:rPr lang="en-US" sz="1600" b="1" dirty="0">
                <a:effectLst/>
                <a:latin typeface="Times New Roman" panose="02020603050405020304" pitchFamily="18" charset="0"/>
                <a:ea typeface="Times New Roman" panose="02020603050405020304" pitchFamily="18" charset="0"/>
              </a:rPr>
              <a:t>Server Language</a:t>
            </a:r>
            <a:r>
              <a:rPr lang="en-US" sz="1600" dirty="0">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ASP.NET</a:t>
            </a:r>
            <a:endParaRPr lang="en-IN" sz="160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Back End</a:t>
            </a:r>
            <a:r>
              <a:rPr lang="en-US" sz="1600" dirty="0">
                <a:effectLst/>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My</a:t>
            </a:r>
            <a:r>
              <a:rPr lang="en-US" sz="1600" dirty="0">
                <a:effectLst/>
                <a:latin typeface="Times New Roman" panose="02020603050405020304" pitchFamily="18" charset="0"/>
                <a:ea typeface="Times New Roman" panose="02020603050405020304" pitchFamily="18" charset="0"/>
              </a:rPr>
              <a:t>SQL</a:t>
            </a:r>
            <a:endParaRPr lang="en-IN" sz="1600" dirty="0"/>
          </a:p>
        </p:txBody>
      </p:sp>
      <p:pic>
        <p:nvPicPr>
          <p:cNvPr id="5" name="Content Placeholder 4" descr="intern2"/>
          <p:cNvPicPr>
            <a:picLocks noChangeAspect="1"/>
          </p:cNvPicPr>
          <p:nvPr>
            <p:ph sz="half" idx="2"/>
          </p:nvPr>
        </p:nvPicPr>
        <p:blipFill>
          <a:blip r:embed="rId3"/>
          <a:srcRect b="56248"/>
          <a:stretch>
            <a:fillRect/>
          </a:stretch>
        </p:blipFill>
        <p:spPr>
          <a:xfrm>
            <a:off x="4724400" y="971550"/>
            <a:ext cx="3881120" cy="2093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2858275" y="758535"/>
            <a:ext cx="3827145"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Arial" panose="020B0604020202020204"/>
                <a:cs typeface="Arial" panose="020B0604020202020204"/>
              </a:rPr>
              <a:t>Internship</a:t>
            </a:r>
            <a:r>
              <a:rPr sz="3000" b="1" spc="-95" dirty="0">
                <a:latin typeface="Arial" panose="020B0604020202020204"/>
                <a:cs typeface="Arial" panose="020B0604020202020204"/>
              </a:rPr>
              <a:t> </a:t>
            </a:r>
            <a:r>
              <a:rPr sz="3000" b="1" spc="-5" dirty="0">
                <a:latin typeface="Arial" panose="020B0604020202020204"/>
                <a:cs typeface="Arial" panose="020B0604020202020204"/>
              </a:rPr>
              <a:t>Outcomes</a:t>
            </a:r>
            <a:endParaRPr sz="3000">
              <a:latin typeface="Arial" panose="020B0604020202020204"/>
              <a:cs typeface="Arial" panose="020B0604020202020204"/>
            </a:endParaRPr>
          </a:p>
        </p:txBody>
      </p:sp>
      <p:sp>
        <p:nvSpPr>
          <p:cNvPr id="6" name="object 6"/>
          <p:cNvSpPr txBox="1"/>
          <p:nvPr/>
        </p:nvSpPr>
        <p:spPr>
          <a:xfrm>
            <a:off x="647918" y="1352550"/>
            <a:ext cx="7848600" cy="3426460"/>
          </a:xfrm>
          <a:prstGeom prst="rect">
            <a:avLst/>
          </a:prstGeom>
        </p:spPr>
        <p:txBody>
          <a:bodyPr vert="horz" wrap="square" lIns="0" tIns="12700" rIns="0" bIns="0" rtlCol="0">
            <a:spAutoFit/>
          </a:bodyPr>
          <a:lstStyle/>
          <a:p>
            <a:pPr marL="12065" algn="just">
              <a:lnSpc>
                <a:spcPct val="150000"/>
              </a:lnSpc>
              <a:spcBef>
                <a:spcPts val="100"/>
              </a:spcBef>
              <a:tabLst>
                <a:tab pos="394335" algn="l"/>
                <a:tab pos="394970" algn="l"/>
              </a:tabLst>
            </a:pPr>
            <a:r>
              <a:rPr sz="1600" dirty="0">
                <a:latin typeface="Times New Roman" panose="02020603050405020304" pitchFamily="18" charset="0"/>
              </a:rPr>
              <a:t>Explore career alternatives prior to graduation.</a:t>
            </a:r>
            <a:endParaRPr sz="1600" dirty="0">
              <a:latin typeface="Times New Roman" panose="02020603050405020304" pitchFamily="18" charset="0"/>
            </a:endParaRPr>
          </a:p>
          <a:p>
            <a:pPr marL="12065" algn="just">
              <a:lnSpc>
                <a:spcPct val="150000"/>
              </a:lnSpc>
              <a:spcBef>
                <a:spcPts val="100"/>
              </a:spcBef>
              <a:tabLst>
                <a:tab pos="394335" algn="l"/>
                <a:tab pos="394970" algn="l"/>
              </a:tabLst>
            </a:pPr>
            <a:r>
              <a:rPr sz="1600" dirty="0">
                <a:latin typeface="Times New Roman" panose="02020603050405020304" pitchFamily="18" charset="0"/>
              </a:rPr>
              <a:t>Integrate theory and practice.</a:t>
            </a:r>
            <a:endParaRPr sz="1600" dirty="0">
              <a:latin typeface="Times New Roman" panose="02020603050405020304" pitchFamily="18" charset="0"/>
            </a:endParaRPr>
          </a:p>
          <a:p>
            <a:pPr marL="12065" algn="just">
              <a:lnSpc>
                <a:spcPct val="150000"/>
              </a:lnSpc>
              <a:spcBef>
                <a:spcPts val="100"/>
              </a:spcBef>
              <a:tabLst>
                <a:tab pos="394335" algn="l"/>
                <a:tab pos="394970" algn="l"/>
              </a:tabLst>
            </a:pPr>
            <a:r>
              <a:rPr sz="1600" dirty="0">
                <a:latin typeface="Times New Roman" panose="02020603050405020304" pitchFamily="18" charset="0"/>
              </a:rPr>
              <a:t>Assess interests and abilities in their field of study.</a:t>
            </a:r>
            <a:endParaRPr sz="1600" dirty="0">
              <a:latin typeface="Times New Roman" panose="02020603050405020304" pitchFamily="18" charset="0"/>
            </a:endParaRPr>
          </a:p>
          <a:p>
            <a:pPr marL="12065" algn="just">
              <a:lnSpc>
                <a:spcPct val="150000"/>
              </a:lnSpc>
              <a:spcBef>
                <a:spcPts val="100"/>
              </a:spcBef>
              <a:tabLst>
                <a:tab pos="394335" algn="l"/>
                <a:tab pos="394970" algn="l"/>
              </a:tabLst>
            </a:pPr>
            <a:r>
              <a:rPr sz="1600" dirty="0">
                <a:latin typeface="Times New Roman" panose="02020603050405020304" pitchFamily="18" charset="0"/>
              </a:rPr>
              <a:t>Learn to appreciate work and its function in the economy.</a:t>
            </a:r>
            <a:endParaRPr sz="1600" dirty="0">
              <a:latin typeface="Times New Roman" panose="02020603050405020304" pitchFamily="18" charset="0"/>
            </a:endParaRPr>
          </a:p>
          <a:p>
            <a:pPr marL="12065" algn="just">
              <a:lnSpc>
                <a:spcPct val="150000"/>
              </a:lnSpc>
              <a:spcBef>
                <a:spcPts val="100"/>
              </a:spcBef>
              <a:tabLst>
                <a:tab pos="394335" algn="l"/>
                <a:tab pos="394970" algn="l"/>
              </a:tabLst>
            </a:pPr>
            <a:r>
              <a:rPr sz="1600" dirty="0">
                <a:latin typeface="Times New Roman" panose="02020603050405020304" pitchFamily="18" charset="0"/>
              </a:rPr>
              <a:t>Develop work habits and attitudes necessary for job success.</a:t>
            </a:r>
            <a:endParaRPr sz="1600" dirty="0">
              <a:latin typeface="Times New Roman" panose="02020603050405020304" pitchFamily="18" charset="0"/>
            </a:endParaRPr>
          </a:p>
          <a:p>
            <a:pPr marL="12065" algn="just">
              <a:lnSpc>
                <a:spcPct val="150000"/>
              </a:lnSpc>
              <a:spcBef>
                <a:spcPts val="100"/>
              </a:spcBef>
              <a:tabLst>
                <a:tab pos="394335" algn="l"/>
                <a:tab pos="394970" algn="l"/>
              </a:tabLst>
            </a:pPr>
            <a:r>
              <a:rPr sz="1600" dirty="0">
                <a:latin typeface="Times New Roman" panose="02020603050405020304" pitchFamily="18" charset="0"/>
              </a:rPr>
              <a:t>Develop communication, interpersonal and other critical skills in the job interview process.</a:t>
            </a:r>
            <a:endParaRPr sz="1600" dirty="0">
              <a:latin typeface="Times New Roman" panose="02020603050405020304" pitchFamily="18" charset="0"/>
            </a:endParaRPr>
          </a:p>
          <a:p>
            <a:pPr marL="12065" algn="just">
              <a:lnSpc>
                <a:spcPct val="150000"/>
              </a:lnSpc>
              <a:spcBef>
                <a:spcPts val="100"/>
              </a:spcBef>
              <a:tabLst>
                <a:tab pos="394335" algn="l"/>
                <a:tab pos="394970" algn="l"/>
              </a:tabLst>
            </a:pPr>
            <a:r>
              <a:rPr sz="1600" dirty="0">
                <a:latin typeface="Times New Roman" panose="02020603050405020304" pitchFamily="18" charset="0"/>
              </a:rPr>
              <a:t>Build a record of work experience.</a:t>
            </a:r>
            <a:endParaRPr sz="1600" dirty="0">
              <a:latin typeface="Times New Roman" panose="02020603050405020304" pitchFamily="18" charset="0"/>
            </a:endParaRPr>
          </a:p>
          <a:p>
            <a:pPr marL="12065" algn="just">
              <a:lnSpc>
                <a:spcPct val="150000"/>
              </a:lnSpc>
              <a:spcBef>
                <a:spcPts val="100"/>
              </a:spcBef>
              <a:tabLst>
                <a:tab pos="394335" algn="l"/>
                <a:tab pos="394970" algn="l"/>
              </a:tabLst>
            </a:pPr>
            <a:r>
              <a:rPr sz="1600" dirty="0">
                <a:latin typeface="Times New Roman" panose="02020603050405020304" pitchFamily="18" charset="0"/>
              </a:rPr>
              <a:t>Acquire employment contacts leading directly to a full-time job following graduation from college.</a:t>
            </a:r>
            <a:endParaRPr sz="16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b="1" spc="415" dirty="0">
                <a:solidFill>
                  <a:srgbClr val="FF0000"/>
                </a:solidFill>
                <a:latin typeface="Trebuchet MS" panose="020B0603020202020204"/>
                <a:cs typeface="Trebuchet MS" panose="020B0603020202020204"/>
              </a:rPr>
              <a:t>BMS</a:t>
            </a:r>
            <a:r>
              <a:rPr sz="3600" b="1" spc="-265" dirty="0">
                <a:solidFill>
                  <a:srgbClr val="FF0000"/>
                </a:solidFill>
                <a:latin typeface="Trebuchet MS" panose="020B0603020202020204"/>
                <a:cs typeface="Trebuchet MS" panose="020B0603020202020204"/>
              </a:rPr>
              <a:t> </a:t>
            </a:r>
            <a:r>
              <a:rPr sz="2000" b="1" spc="195" dirty="0">
                <a:solidFill>
                  <a:srgbClr val="002060"/>
                </a:solidFill>
                <a:latin typeface="Trebuchet MS" panose="020B0603020202020204"/>
                <a:cs typeface="Trebuchet MS" panose="020B0603020202020204"/>
              </a:rPr>
              <a:t>INSTITUTE</a:t>
            </a:r>
            <a:r>
              <a:rPr sz="2000" b="1" spc="-5" dirty="0">
                <a:solidFill>
                  <a:srgbClr val="002060"/>
                </a:solidFill>
                <a:latin typeface="Trebuchet MS" panose="020B0603020202020204"/>
                <a:cs typeface="Trebuchet MS" panose="020B0603020202020204"/>
              </a:rPr>
              <a:t> </a:t>
            </a:r>
            <a:r>
              <a:rPr sz="2000" b="1" spc="165" dirty="0">
                <a:solidFill>
                  <a:srgbClr val="002060"/>
                </a:solidFill>
                <a:latin typeface="Trebuchet MS" panose="020B0603020202020204"/>
                <a:cs typeface="Trebuchet MS" panose="020B0603020202020204"/>
              </a:rPr>
              <a:t>OF</a:t>
            </a:r>
            <a:r>
              <a:rPr sz="2000" b="1" spc="-5" dirty="0">
                <a:solidFill>
                  <a:srgbClr val="002060"/>
                </a:solidFill>
                <a:latin typeface="Trebuchet MS" panose="020B0603020202020204"/>
                <a:cs typeface="Trebuchet MS" panose="020B0603020202020204"/>
              </a:rPr>
              <a:t> </a:t>
            </a:r>
            <a:r>
              <a:rPr sz="2000" b="1" spc="220" dirty="0">
                <a:solidFill>
                  <a:srgbClr val="002060"/>
                </a:solidFill>
                <a:latin typeface="Trebuchet MS" panose="020B0603020202020204"/>
                <a:cs typeface="Trebuchet MS" panose="020B0603020202020204"/>
              </a:rPr>
              <a:t>TECHNOLOGY</a:t>
            </a:r>
            <a:r>
              <a:rPr sz="2000" b="1" spc="-5" dirty="0">
                <a:solidFill>
                  <a:srgbClr val="002060"/>
                </a:solidFill>
                <a:latin typeface="Trebuchet MS" panose="020B0603020202020204"/>
                <a:cs typeface="Trebuchet MS" panose="020B0603020202020204"/>
              </a:rPr>
              <a:t> </a:t>
            </a:r>
            <a:r>
              <a:rPr sz="2000" b="1" spc="280" dirty="0">
                <a:solidFill>
                  <a:srgbClr val="002060"/>
                </a:solidFill>
                <a:latin typeface="Trebuchet MS" panose="020B0603020202020204"/>
                <a:cs typeface="Trebuchet MS" panose="020B0603020202020204"/>
              </a:rPr>
              <a:t>AND</a:t>
            </a:r>
            <a:r>
              <a:rPr sz="2000" b="1" spc="-5" dirty="0">
                <a:solidFill>
                  <a:srgbClr val="002060"/>
                </a:solidFill>
                <a:latin typeface="Trebuchet MS" panose="020B0603020202020204"/>
                <a:cs typeface="Trebuchet MS" panose="020B0603020202020204"/>
              </a:rPr>
              <a:t> </a:t>
            </a:r>
            <a:r>
              <a:rPr sz="2000" b="1" spc="245" dirty="0">
                <a:solidFill>
                  <a:srgbClr val="002060"/>
                </a:solidFill>
                <a:latin typeface="Trebuchet MS" panose="020B0603020202020204"/>
                <a:cs typeface="Trebuchet MS" panose="020B0603020202020204"/>
              </a:rPr>
              <a:t>MANAGEMENT</a:t>
            </a:r>
            <a:endParaRPr sz="2000">
              <a:latin typeface="Trebuchet MS" panose="020B0603020202020204"/>
              <a:cs typeface="Trebuchet MS" panose="020B0603020202020204"/>
            </a:endParaRPr>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1176359" y="2216072"/>
            <a:ext cx="7101840" cy="843821"/>
          </a:xfrm>
          <a:prstGeom prst="rect">
            <a:avLst/>
          </a:prstGeom>
        </p:spPr>
        <p:txBody>
          <a:bodyPr vert="horz" wrap="square" lIns="0" tIns="12700" rIns="0" bIns="0" rtlCol="0">
            <a:spAutoFit/>
          </a:bodyPr>
          <a:lstStyle/>
          <a:p>
            <a:pPr marL="12700" algn="ctr">
              <a:lnSpc>
                <a:spcPct val="100000"/>
              </a:lnSpc>
              <a:spcBef>
                <a:spcPts val="100"/>
              </a:spcBef>
            </a:pPr>
            <a:r>
              <a:rPr sz="5400" spc="-20" dirty="0">
                <a:latin typeface="Times New Roman" panose="02020603050405020304" pitchFamily="18" charset="0"/>
                <a:cs typeface="Times New Roman" panose="02020603050405020304" pitchFamily="18" charset="0"/>
              </a:rPr>
              <a:t>THANK</a:t>
            </a:r>
            <a:r>
              <a:rPr sz="5400" spc="-280" dirty="0">
                <a:latin typeface="Times New Roman" panose="02020603050405020304" pitchFamily="18" charset="0"/>
                <a:cs typeface="Times New Roman" panose="02020603050405020304" pitchFamily="18" charset="0"/>
              </a:rPr>
              <a:t> </a:t>
            </a:r>
            <a:r>
              <a:rPr sz="5400" spc="-10" dirty="0">
                <a:latin typeface="Times New Roman" panose="02020603050405020304" pitchFamily="18" charset="0"/>
                <a:cs typeface="Times New Roman" panose="02020603050405020304" pitchFamily="18" charset="0"/>
              </a:rPr>
              <a:t>YOU</a:t>
            </a:r>
            <a:endParaRPr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304800" y="666750"/>
            <a:ext cx="8686800" cy="4169410"/>
          </a:xfrm>
          <a:prstGeom prst="rect">
            <a:avLst/>
          </a:prstGeom>
        </p:spPr>
        <p:txBody>
          <a:bodyPr vert="horz" wrap="square" lIns="0" tIns="12700" rIns="0" bIns="0" rtlCol="0">
            <a:spAutoFit/>
          </a:bodyPr>
          <a:lstStyle/>
          <a:p>
            <a:pPr marR="5080" algn="ctr">
              <a:lnSpc>
                <a:spcPct val="100000"/>
              </a:lnSpc>
              <a:spcBef>
                <a:spcPts val="100"/>
              </a:spcBef>
            </a:pPr>
            <a:r>
              <a:rPr sz="3000" b="1" spc="-5" dirty="0">
                <a:latin typeface="Arial" panose="020B0604020202020204"/>
                <a:cs typeface="Arial" panose="020B0604020202020204"/>
              </a:rPr>
              <a:t>Contents</a:t>
            </a:r>
            <a:endParaRPr lang="en-IN" sz="3150" dirty="0">
              <a:latin typeface="Arial" panose="020B0604020202020204"/>
              <a:cs typeface="Arial" panose="020B0604020202020204"/>
            </a:endParaRPr>
          </a:p>
          <a:p>
            <a:pPr marL="342900" indent="-342900" algn="l">
              <a:buSzPct val="170000"/>
              <a:buFont typeface="Arial" panose="020B0604020202020204" pitchFamily="34" charset="0"/>
              <a:buChar char="•"/>
            </a:pPr>
            <a:r>
              <a:rPr lang="en-IN" sz="2000" b="1" spc="-5" dirty="0">
                <a:latin typeface="Times New Roman" panose="02020603050405020304" pitchFamily="18" charset="0"/>
                <a:cs typeface="Times New Roman" panose="02020603050405020304" pitchFamily="18" charset="0"/>
              </a:rPr>
              <a:t>Abstract</a:t>
            </a:r>
            <a:endParaRPr sz="2000" b="1" spc="-5" dirty="0">
              <a:latin typeface="Times New Roman" panose="02020603050405020304" pitchFamily="18" charset="0"/>
              <a:cs typeface="Times New Roman" panose="02020603050405020304" pitchFamily="18" charset="0"/>
            </a:endParaRPr>
          </a:p>
          <a:p>
            <a:pPr marL="342900" indent="-342900" algn="l">
              <a:buSzPct val="170000"/>
              <a:buFont typeface="Arial" panose="020B0604020202020204" pitchFamily="34" charset="0"/>
              <a:buChar char="•"/>
            </a:pPr>
            <a:r>
              <a:rPr sz="2000" b="1" spc="-5" dirty="0">
                <a:latin typeface="Times New Roman" panose="02020603050405020304" pitchFamily="18" charset="0"/>
                <a:cs typeface="Times New Roman" panose="02020603050405020304" pitchFamily="18" charset="0"/>
              </a:rPr>
              <a:t>About</a:t>
            </a:r>
            <a:r>
              <a:rPr lang="en-IN" sz="2000" spc="-5" dirty="0">
                <a:solidFill>
                  <a:srgbClr val="222222"/>
                </a:solidFill>
                <a:latin typeface="Times New Roman" panose="02020603050405020304" pitchFamily="18" charset="0"/>
                <a:cs typeface="Times New Roman" panose="02020603050405020304" pitchFamily="18" charset="0"/>
              </a:rPr>
              <a:t> </a:t>
            </a:r>
            <a:r>
              <a:rPr lang="en-IN" sz="2000" b="1" i="0" dirty="0">
                <a:solidFill>
                  <a:srgbClr val="000000"/>
                </a:solidFill>
                <a:effectLst/>
                <a:latin typeface="Times New Roman" panose="02020603050405020304" pitchFamily="18" charset="0"/>
                <a:cs typeface="Times New Roman" panose="02020603050405020304" pitchFamily="18" charset="0"/>
              </a:rPr>
              <a:t>InfiData Technologies</a:t>
            </a:r>
            <a:endParaRPr lang="en-IN" sz="2000" b="1" i="0" dirty="0">
              <a:solidFill>
                <a:srgbClr val="222222"/>
              </a:solidFill>
              <a:effectLst/>
              <a:latin typeface="Times New Roman" panose="02020603050405020304" pitchFamily="18" charset="0"/>
              <a:cs typeface="Times New Roman" panose="02020603050405020304" pitchFamily="18" charset="0"/>
            </a:endParaRPr>
          </a:p>
          <a:p>
            <a:pPr>
              <a:lnSpc>
                <a:spcPct val="100000"/>
              </a:lnSpc>
              <a:spcBef>
                <a:spcPts val="5"/>
              </a:spcBef>
              <a:buFont typeface="Arial" panose="020B0604020202020204"/>
              <a:buChar char="●"/>
            </a:pPr>
            <a:endParaRPr sz="2000" dirty="0">
              <a:latin typeface="Arial" panose="020B0604020202020204"/>
              <a:cs typeface="Arial" panose="020B0604020202020204"/>
            </a:endParaRPr>
          </a:p>
          <a:p>
            <a:pPr marL="424815" indent="-412750">
              <a:lnSpc>
                <a:spcPct val="100000"/>
              </a:lnSpc>
              <a:buChar char="●"/>
              <a:tabLst>
                <a:tab pos="424815" algn="l"/>
                <a:tab pos="425450" algn="l"/>
              </a:tabLst>
            </a:pPr>
            <a:r>
              <a:rPr sz="2000" b="1" spc="-5" dirty="0">
                <a:latin typeface="Times New Roman" panose="02020603050405020304" pitchFamily="18" charset="0"/>
                <a:cs typeface="Times New Roman" panose="02020603050405020304" pitchFamily="18" charset="0"/>
              </a:rPr>
              <a:t>Product</a:t>
            </a:r>
            <a:r>
              <a:rPr sz="2000" b="1" spc="-105" dirty="0">
                <a:latin typeface="Times New Roman" panose="02020603050405020304" pitchFamily="18" charset="0"/>
                <a:cs typeface="Times New Roman" panose="02020603050405020304" pitchFamily="18" charset="0"/>
              </a:rPr>
              <a:t> </a:t>
            </a:r>
            <a:r>
              <a:rPr lang="en-IN" sz="2000" b="1" spc="-5" dirty="0">
                <a:latin typeface="Times New Roman" panose="02020603050405020304" pitchFamily="18" charset="0"/>
                <a:cs typeface="Times New Roman" panose="02020603050405020304" pitchFamily="18" charset="0"/>
              </a:rPr>
              <a:t>and </a:t>
            </a:r>
            <a:r>
              <a:rPr lang="en-US" sz="2000" b="1" dirty="0">
                <a:effectLst/>
                <a:latin typeface="Times New Roman" panose="02020603050405020304" pitchFamily="18" charset="0"/>
                <a:ea typeface="Times New Roman" panose="02020603050405020304" pitchFamily="18" charset="0"/>
              </a:rPr>
              <a:t>Services</a:t>
            </a:r>
            <a:endParaRPr sz="2000" dirty="0">
              <a:latin typeface="Times New Roman" panose="02020603050405020304" pitchFamily="18" charset="0"/>
              <a:cs typeface="Times New Roman" panose="02020603050405020304" pitchFamily="18" charset="0"/>
            </a:endParaRPr>
          </a:p>
          <a:p>
            <a:pPr marL="424815" indent="-412750">
              <a:lnSpc>
                <a:spcPct val="100000"/>
              </a:lnSpc>
              <a:buChar char="●"/>
              <a:tabLst>
                <a:tab pos="424815" algn="l"/>
                <a:tab pos="425450" algn="l"/>
              </a:tabLst>
            </a:pPr>
            <a:endParaRPr lang="en-IN" sz="2000" b="1" spc="-5" dirty="0">
              <a:latin typeface="Times New Roman" panose="02020603050405020304" pitchFamily="18" charset="0"/>
              <a:cs typeface="Times New Roman" panose="02020603050405020304" pitchFamily="18" charset="0"/>
            </a:endParaRPr>
          </a:p>
          <a:p>
            <a:pPr marL="424815" indent="-412750">
              <a:lnSpc>
                <a:spcPct val="100000"/>
              </a:lnSpc>
              <a:buChar char="●"/>
              <a:tabLst>
                <a:tab pos="424815" algn="l"/>
                <a:tab pos="425450" algn="l"/>
              </a:tabLst>
            </a:pPr>
            <a:r>
              <a:rPr sz="2000" b="1" spc="-5" dirty="0">
                <a:latin typeface="Times New Roman" panose="02020603050405020304" pitchFamily="18" charset="0"/>
                <a:cs typeface="Times New Roman" panose="02020603050405020304" pitchFamily="18" charset="0"/>
              </a:rPr>
              <a:t>Internship</a:t>
            </a:r>
            <a:r>
              <a:rPr sz="2000" b="1" spc="-105" dirty="0">
                <a:latin typeface="Times New Roman" panose="02020603050405020304" pitchFamily="18" charset="0"/>
                <a:cs typeface="Times New Roman" panose="02020603050405020304" pitchFamily="18" charset="0"/>
              </a:rPr>
              <a:t> </a:t>
            </a:r>
            <a:r>
              <a:rPr lang="en-IN" sz="2000" b="1" spc="-5" dirty="0">
                <a:latin typeface="Times New Roman" panose="02020603050405020304" pitchFamily="18" charset="0"/>
                <a:cs typeface="Times New Roman" panose="02020603050405020304" pitchFamily="18" charset="0"/>
              </a:rPr>
              <a:t>Domain</a:t>
            </a:r>
            <a:endParaRPr lang="en-IN" sz="2000" b="1" spc="-5" dirty="0">
              <a:latin typeface="Times New Roman" panose="02020603050405020304" pitchFamily="18" charset="0"/>
              <a:cs typeface="Times New Roman" panose="02020603050405020304" pitchFamily="18" charset="0"/>
            </a:endParaRPr>
          </a:p>
          <a:p>
            <a:pPr marL="12065">
              <a:lnSpc>
                <a:spcPct val="100000"/>
              </a:lnSpc>
              <a:tabLst>
                <a:tab pos="424815" algn="l"/>
                <a:tab pos="425450" algn="l"/>
              </a:tabLst>
            </a:pPr>
            <a:endParaRPr lang="en-IN" sz="2000" b="1" spc="-5" dirty="0">
              <a:latin typeface="Times New Roman" panose="02020603050405020304" pitchFamily="18" charset="0"/>
              <a:cs typeface="Times New Roman" panose="02020603050405020304" pitchFamily="18" charset="0"/>
            </a:endParaRPr>
          </a:p>
          <a:p>
            <a:pPr marL="424815" indent="-412750">
              <a:lnSpc>
                <a:spcPct val="100000"/>
              </a:lnSpc>
              <a:buChar char="●"/>
              <a:tabLst>
                <a:tab pos="424815" algn="l"/>
                <a:tab pos="425450" algn="l"/>
              </a:tabLst>
            </a:pPr>
            <a:r>
              <a:rPr lang="en-IN" sz="2000" b="1" spc="-5" dirty="0">
                <a:latin typeface="Times New Roman" panose="02020603050405020304" pitchFamily="18" charset="0"/>
                <a:cs typeface="Times New Roman" panose="02020603050405020304" pitchFamily="18" charset="0"/>
              </a:rPr>
              <a:t>Activities</a:t>
            </a:r>
            <a:endParaRPr sz="2000" dirty="0">
              <a:latin typeface="Times New Roman" panose="02020603050405020304" pitchFamily="18" charset="0"/>
              <a:cs typeface="Times New Roman" panose="02020603050405020304" pitchFamily="18" charset="0"/>
            </a:endParaRPr>
          </a:p>
          <a:p>
            <a:pPr>
              <a:lnSpc>
                <a:spcPct val="100000"/>
              </a:lnSpc>
              <a:spcBef>
                <a:spcPts val="5"/>
              </a:spcBef>
              <a:buFont typeface="Arial" panose="020B0604020202020204"/>
              <a:buChar char="●"/>
            </a:pPr>
            <a:endParaRPr sz="2000" dirty="0">
              <a:latin typeface="Times New Roman" panose="02020603050405020304" pitchFamily="18" charset="0"/>
              <a:cs typeface="Times New Roman" panose="02020603050405020304" pitchFamily="18" charset="0"/>
            </a:endParaRPr>
          </a:p>
          <a:p>
            <a:pPr marL="424815" indent="-412750">
              <a:lnSpc>
                <a:spcPct val="100000"/>
              </a:lnSpc>
              <a:buChar char="●"/>
              <a:tabLst>
                <a:tab pos="424815" algn="l"/>
                <a:tab pos="425450" algn="l"/>
              </a:tabLst>
            </a:pPr>
            <a:r>
              <a:rPr sz="2000" b="1" spc="-40" dirty="0">
                <a:latin typeface="Times New Roman" panose="02020603050405020304" pitchFamily="18" charset="0"/>
                <a:cs typeface="Times New Roman" panose="02020603050405020304" pitchFamily="18" charset="0"/>
              </a:rPr>
              <a:t>Tasks</a:t>
            </a:r>
            <a:r>
              <a:rPr sz="2000" b="1" spc="-5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Performed</a:t>
            </a:r>
            <a:endParaRPr sz="2000" dirty="0">
              <a:latin typeface="Times New Roman" panose="02020603050405020304" pitchFamily="18" charset="0"/>
              <a:cs typeface="Times New Roman" panose="02020603050405020304" pitchFamily="18" charset="0"/>
            </a:endParaRPr>
          </a:p>
          <a:p>
            <a:pPr>
              <a:lnSpc>
                <a:spcPct val="100000"/>
              </a:lnSpc>
              <a:spcBef>
                <a:spcPts val="5"/>
              </a:spcBef>
              <a:buFont typeface="Arial" panose="020B0604020202020204"/>
              <a:buChar char="●"/>
            </a:pPr>
            <a:endParaRPr sz="2000" dirty="0">
              <a:latin typeface="Times New Roman" panose="02020603050405020304" pitchFamily="18" charset="0"/>
              <a:cs typeface="Times New Roman" panose="02020603050405020304" pitchFamily="18" charset="0"/>
            </a:endParaRPr>
          </a:p>
          <a:p>
            <a:pPr marL="424815" indent="-412750">
              <a:lnSpc>
                <a:spcPct val="100000"/>
              </a:lnSpc>
              <a:buChar char="●"/>
              <a:tabLst>
                <a:tab pos="424815" algn="l"/>
                <a:tab pos="425450" algn="l"/>
              </a:tabLst>
            </a:pPr>
            <a:r>
              <a:rPr sz="2000" b="1" spc="-5" dirty="0">
                <a:latin typeface="Times New Roman" panose="02020603050405020304" pitchFamily="18" charset="0"/>
                <a:cs typeface="Times New Roman" panose="02020603050405020304" pitchFamily="18" charset="0"/>
              </a:rPr>
              <a:t>Outcomes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94274" y="-12922"/>
            <a:ext cx="7755450" cy="430530"/>
          </a:xfrm>
        </p:spPr>
        <p:txBody>
          <a:bodyPr/>
          <a:p>
            <a:pPr algn="ctr"/>
            <a:r>
              <a:rPr lang="en-IN" altLang="en-US" sz="2800"/>
              <a:t>Abstract</a:t>
            </a:r>
            <a:endParaRPr lang="en-IN" altLang="en-US" sz="2800"/>
          </a:p>
        </p:txBody>
      </p:sp>
      <p:sp>
        <p:nvSpPr>
          <p:cNvPr id="3" name="Subtitle 2"/>
          <p:cNvSpPr>
            <a:spLocks noGrp="1"/>
          </p:cNvSpPr>
          <p:nvPr>
            <p:ph type="subTitle" idx="4"/>
          </p:nvPr>
        </p:nvSpPr>
        <p:spPr>
          <a:xfrm>
            <a:off x="306705" y="1047750"/>
            <a:ext cx="8659495" cy="2769870"/>
          </a:xfrm>
        </p:spPr>
        <p:txBody>
          <a:bodyPr wrap="square"/>
          <a:p>
            <a:endParaRPr lang="en-US"/>
          </a:p>
          <a:p>
            <a:r>
              <a:rPr lang="en-US"/>
              <a:t>Traditional assignment management is becoming obsolete due to its inconvenience,</a:t>
            </a:r>
            <a:endParaRPr lang="en-US"/>
          </a:p>
          <a:p>
            <a:r>
              <a:rPr lang="en-US"/>
              <a:t>inefficiency, and low accuracy. Currently, web-based management systems have been</a:t>
            </a:r>
            <a:endParaRPr lang="en-US"/>
          </a:p>
          <a:p>
            <a:r>
              <a:rPr lang="en-US"/>
              <a:t>widely implemented due to the development of Web and CGI technologies. This p</a:t>
            </a:r>
            <a:r>
              <a:rPr lang="en-IN" altLang="en-US"/>
              <a:t>roject</a:t>
            </a:r>
            <a:endParaRPr lang="en-US"/>
          </a:p>
          <a:p>
            <a:r>
              <a:rPr lang="en-US"/>
              <a:t>introduces a new web-based Assignment Management System, which combines all useful</a:t>
            </a:r>
            <a:endParaRPr lang="en-US"/>
          </a:p>
          <a:p>
            <a:r>
              <a:rPr lang="en-US"/>
              <a:t>features in other commercial systems and implements new functions that are practical in</a:t>
            </a:r>
            <a:endParaRPr lang="en-US"/>
          </a:p>
          <a:p>
            <a:r>
              <a:rPr lang="en-US"/>
              <a:t>assignment management. Its powerful features and friendly user interfaces allow</a:t>
            </a:r>
            <a:endParaRPr lang="en-US"/>
          </a:p>
          <a:p>
            <a:r>
              <a:rPr lang="en-US"/>
              <a:t>instructors and students to handle their assignments in a convenient, efficient, and</a:t>
            </a:r>
            <a:endParaRPr lang="en-US"/>
          </a:p>
          <a:p>
            <a:r>
              <a:rPr lang="en-US"/>
              <a:t>systematical way. In addition, this system also has very good portability and extensibility,</a:t>
            </a:r>
            <a:endParaRPr lang="en-US"/>
          </a:p>
          <a:p>
            <a:r>
              <a:rPr lang="en-US"/>
              <a:t>and the system security has been strongly enhanced by multiple security strategies.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dirty="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380999" y="665767"/>
            <a:ext cx="8305801" cy="3790781"/>
          </a:xfrm>
          <a:prstGeom prst="rect">
            <a:avLst/>
          </a:prstGeom>
        </p:spPr>
        <p:txBody>
          <a:bodyPr vert="horz" wrap="square" lIns="0" tIns="12700" rIns="0" bIns="0" rtlCol="0">
            <a:spAutoFit/>
          </a:bodyPr>
          <a:lstStyle/>
          <a:p>
            <a:pPr algn="ctr">
              <a:buSzPct val="170000"/>
            </a:pPr>
            <a:r>
              <a:rPr lang="en-IN" sz="2400" b="1" spc="-5" dirty="0">
                <a:latin typeface="Times New Roman" panose="02020603050405020304" pitchFamily="18" charset="0"/>
                <a:cs typeface="Times New Roman" panose="02020603050405020304" pitchFamily="18" charset="0"/>
              </a:rPr>
              <a:t>About</a:t>
            </a:r>
            <a:r>
              <a:rPr lang="en-IN" sz="2400" spc="-5" dirty="0">
                <a:solidFill>
                  <a:srgbClr val="222222"/>
                </a:solidFill>
                <a:latin typeface="Times New Roman" panose="02020603050405020304" pitchFamily="18" charset="0"/>
                <a:cs typeface="Times New Roman" panose="02020603050405020304" pitchFamily="18" charset="0"/>
              </a:rPr>
              <a:t> </a:t>
            </a:r>
            <a:r>
              <a:rPr lang="en-IN" sz="2400" b="1" i="0" dirty="0">
                <a:solidFill>
                  <a:srgbClr val="000000"/>
                </a:solidFill>
                <a:effectLst/>
                <a:latin typeface="Times New Roman" panose="02020603050405020304" pitchFamily="18" charset="0"/>
                <a:cs typeface="Times New Roman" panose="02020603050405020304" pitchFamily="18" charset="0"/>
              </a:rPr>
              <a:t>InfiData Technologies</a:t>
            </a:r>
            <a:endParaRPr lang="en-IN" sz="2400" b="1" i="0" dirty="0">
              <a:solidFill>
                <a:srgbClr val="000000"/>
              </a:solidFill>
              <a:effectLst/>
              <a:latin typeface="Times New Roman" panose="02020603050405020304" pitchFamily="18" charset="0"/>
              <a:cs typeface="Times New Roman" panose="02020603050405020304" pitchFamily="18" charset="0"/>
            </a:endParaRPr>
          </a:p>
          <a:p>
            <a:pPr algn="ctr">
              <a:buSzPct val="170000"/>
            </a:pPr>
            <a:endParaRPr lang="en-IN" sz="2400" b="1" i="0" dirty="0">
              <a:solidFill>
                <a:srgbClr val="000000"/>
              </a:solidFill>
              <a:effectLst/>
              <a:latin typeface="Times New Roman" panose="02020603050405020304" pitchFamily="18" charset="0"/>
              <a:cs typeface="Times New Roman" panose="02020603050405020304" pitchFamily="18" charset="0"/>
            </a:endParaRPr>
          </a:p>
          <a:p>
            <a:pPr algn="just">
              <a:buSzPct val="170000"/>
            </a:pPr>
            <a:endParaRPr lang="en-US" sz="2000" i="0" dirty="0">
              <a:effectLst/>
              <a:latin typeface="Times New Roman" panose="02020603050405020304" pitchFamily="18" charset="0"/>
              <a:cs typeface="Times New Roman" panose="02020603050405020304" pitchFamily="18" charset="0"/>
            </a:endParaRPr>
          </a:p>
          <a:p>
            <a:pPr algn="just">
              <a:buSzPct val="170000"/>
            </a:pPr>
            <a:endParaRPr lang="en-US" sz="2000" i="0" dirty="0">
              <a:effectLst/>
              <a:latin typeface="Times New Roman" panose="02020603050405020304" pitchFamily="18" charset="0"/>
              <a:cs typeface="Times New Roman" panose="02020603050405020304" pitchFamily="18" charset="0"/>
            </a:endParaRPr>
          </a:p>
          <a:p>
            <a:pPr algn="just">
              <a:buSzPct val="170000"/>
            </a:pPr>
            <a:r>
              <a:rPr lang="en-US" i="0" dirty="0">
                <a:effectLst/>
                <a:latin typeface="Times New Roman" panose="02020603050405020304" pitchFamily="18" charset="0"/>
                <a:cs typeface="Times New Roman" panose="02020603050405020304" pitchFamily="18" charset="0"/>
              </a:rPr>
              <a:t>InfiData is an IT Training &amp; Software Development Centre In Bangalore.</a:t>
            </a:r>
            <a:endParaRPr lang="en-US" i="0" dirty="0">
              <a:effectLst/>
              <a:latin typeface="Times New Roman" panose="02020603050405020304" pitchFamily="18" charset="0"/>
              <a:cs typeface="Times New Roman" panose="02020603050405020304" pitchFamily="18" charset="0"/>
            </a:endParaRPr>
          </a:p>
          <a:p>
            <a:pPr algn="just">
              <a:buSzPct val="170000"/>
            </a:pPr>
            <a:r>
              <a:rPr lang="en-US" b="0" i="0" dirty="0">
                <a:effectLst/>
                <a:latin typeface="Times New Roman" panose="02020603050405020304" pitchFamily="18" charset="0"/>
                <a:cs typeface="Times New Roman" panose="02020603050405020304" pitchFamily="18" charset="0"/>
              </a:rPr>
              <a:t>InfiData Technologies </a:t>
            </a:r>
            <a:r>
              <a:rPr lang="en-US" b="1" i="0" dirty="0">
                <a:effectLst/>
                <a:latin typeface="Times New Roman" panose="02020603050405020304" pitchFamily="18" charset="0"/>
                <a:cs typeface="Times New Roman" panose="02020603050405020304" pitchFamily="18" charset="0"/>
              </a:rPr>
              <a:t>An ISO 9001:2015 Certified IT Company</a:t>
            </a:r>
            <a:r>
              <a:rPr lang="en-US" b="0" i="0" dirty="0">
                <a:effectLst/>
                <a:latin typeface="Times New Roman" panose="02020603050405020304" pitchFamily="18" charset="0"/>
                <a:cs typeface="Times New Roman" panose="02020603050405020304" pitchFamily="18" charset="0"/>
              </a:rPr>
              <a:t>, Accredited by An International Accreditation Service (IAS). Head quartered in "silicon valley" of India Bengaluru, started in the year 2015. We are highly specialized in the design and development of websites, software application development, mobile app development,</a:t>
            </a:r>
            <a:endParaRPr lang="en-US" b="0" i="0" dirty="0">
              <a:effectLst/>
              <a:latin typeface="Times New Roman" panose="02020603050405020304" pitchFamily="18" charset="0"/>
              <a:cs typeface="Times New Roman" panose="02020603050405020304" pitchFamily="18" charset="0"/>
            </a:endParaRPr>
          </a:p>
          <a:p>
            <a:pPr algn="just">
              <a:buSzPct val="170000"/>
            </a:pPr>
            <a:r>
              <a:rPr lang="en-US" b="0" i="0" dirty="0">
                <a:effectLst/>
                <a:latin typeface="Times New Roman" panose="02020603050405020304" pitchFamily="18" charset="0"/>
                <a:cs typeface="Times New Roman" panose="02020603050405020304" pitchFamily="18" charset="0"/>
              </a:rPr>
              <a:t>E-Commerce solutions and more. Our team of expert professionals works on the latest software tools and technologies to give the best and promising services to our customers.</a:t>
            </a:r>
            <a:endParaRPr lang="en-IN" b="1" i="0" dirty="0">
              <a:effectLst/>
              <a:latin typeface="Times New Roman" panose="02020603050405020304" pitchFamily="18" charset="0"/>
              <a:cs typeface="Times New Roman" panose="02020603050405020304" pitchFamily="18" charset="0"/>
            </a:endParaRPr>
          </a:p>
          <a:p>
            <a:pPr>
              <a:lnSpc>
                <a:spcPct val="100000"/>
              </a:lnSpc>
              <a:spcBef>
                <a:spcPts val="5"/>
              </a:spcBef>
            </a:pPr>
            <a:endParaRPr sz="3150" dirty="0">
              <a:latin typeface="Arial" panose="020B0604020202020204"/>
              <a:cs typeface="Arial" panose="020B0604020202020204"/>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603" y="1047750"/>
            <a:ext cx="1447800" cy="685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b="1" spc="415" dirty="0">
                <a:solidFill>
                  <a:srgbClr val="FF0000"/>
                </a:solidFill>
                <a:latin typeface="Trebuchet MS" panose="020B0603020202020204"/>
                <a:cs typeface="Trebuchet MS" panose="020B0603020202020204"/>
              </a:rPr>
              <a:t>BMS</a:t>
            </a:r>
            <a:r>
              <a:rPr sz="3600" b="1" spc="-265" dirty="0">
                <a:solidFill>
                  <a:srgbClr val="FF0000"/>
                </a:solidFill>
                <a:latin typeface="Trebuchet MS" panose="020B0603020202020204"/>
                <a:cs typeface="Trebuchet MS" panose="020B0603020202020204"/>
              </a:rPr>
              <a:t> </a:t>
            </a:r>
            <a:r>
              <a:rPr sz="2000" b="1" spc="195" dirty="0">
                <a:solidFill>
                  <a:srgbClr val="002060"/>
                </a:solidFill>
                <a:latin typeface="Trebuchet MS" panose="020B0603020202020204"/>
                <a:cs typeface="Trebuchet MS" panose="020B0603020202020204"/>
              </a:rPr>
              <a:t>INSTITUTE</a:t>
            </a:r>
            <a:r>
              <a:rPr sz="2000" b="1" spc="-5" dirty="0">
                <a:solidFill>
                  <a:srgbClr val="002060"/>
                </a:solidFill>
                <a:latin typeface="Trebuchet MS" panose="020B0603020202020204"/>
                <a:cs typeface="Trebuchet MS" panose="020B0603020202020204"/>
              </a:rPr>
              <a:t> </a:t>
            </a:r>
            <a:r>
              <a:rPr sz="2000" b="1" spc="165" dirty="0">
                <a:solidFill>
                  <a:srgbClr val="002060"/>
                </a:solidFill>
                <a:latin typeface="Trebuchet MS" panose="020B0603020202020204"/>
                <a:cs typeface="Trebuchet MS" panose="020B0603020202020204"/>
              </a:rPr>
              <a:t>OF</a:t>
            </a:r>
            <a:r>
              <a:rPr sz="2000" b="1" spc="-5" dirty="0">
                <a:solidFill>
                  <a:srgbClr val="002060"/>
                </a:solidFill>
                <a:latin typeface="Trebuchet MS" panose="020B0603020202020204"/>
                <a:cs typeface="Trebuchet MS" panose="020B0603020202020204"/>
              </a:rPr>
              <a:t> </a:t>
            </a:r>
            <a:r>
              <a:rPr sz="2000" b="1" spc="220" dirty="0">
                <a:solidFill>
                  <a:srgbClr val="002060"/>
                </a:solidFill>
                <a:latin typeface="Trebuchet MS" panose="020B0603020202020204"/>
                <a:cs typeface="Trebuchet MS" panose="020B0603020202020204"/>
              </a:rPr>
              <a:t>TECHNOLOGY</a:t>
            </a:r>
            <a:r>
              <a:rPr sz="2000" b="1" spc="-5" dirty="0">
                <a:solidFill>
                  <a:srgbClr val="002060"/>
                </a:solidFill>
                <a:latin typeface="Trebuchet MS" panose="020B0603020202020204"/>
                <a:cs typeface="Trebuchet MS" panose="020B0603020202020204"/>
              </a:rPr>
              <a:t> </a:t>
            </a:r>
            <a:r>
              <a:rPr sz="2000" b="1" spc="280" dirty="0">
                <a:solidFill>
                  <a:srgbClr val="002060"/>
                </a:solidFill>
                <a:latin typeface="Trebuchet MS" panose="020B0603020202020204"/>
                <a:cs typeface="Trebuchet MS" panose="020B0603020202020204"/>
              </a:rPr>
              <a:t>AND</a:t>
            </a:r>
            <a:r>
              <a:rPr sz="2000" b="1" spc="-5" dirty="0">
                <a:solidFill>
                  <a:srgbClr val="002060"/>
                </a:solidFill>
                <a:latin typeface="Trebuchet MS" panose="020B0603020202020204"/>
                <a:cs typeface="Trebuchet MS" panose="020B0603020202020204"/>
              </a:rPr>
              <a:t> </a:t>
            </a:r>
            <a:r>
              <a:rPr sz="2000" b="1" spc="245" dirty="0">
                <a:solidFill>
                  <a:srgbClr val="002060"/>
                </a:solidFill>
                <a:latin typeface="Trebuchet MS" panose="020B0603020202020204"/>
                <a:cs typeface="Trebuchet MS" panose="020B0603020202020204"/>
              </a:rPr>
              <a:t>MANAGEMENT</a:t>
            </a:r>
            <a:endParaRPr sz="2000">
              <a:latin typeface="Trebuchet MS" panose="020B0603020202020204"/>
              <a:cs typeface="Trebuchet MS" panose="020B0603020202020204"/>
            </a:endParaRPr>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9" name="TextBox 8"/>
          <p:cNvSpPr txBox="1"/>
          <p:nvPr/>
        </p:nvSpPr>
        <p:spPr>
          <a:xfrm>
            <a:off x="362788" y="971550"/>
            <a:ext cx="8400212" cy="3633495"/>
          </a:xfrm>
          <a:prstGeom prst="rect">
            <a:avLst/>
          </a:prstGeom>
          <a:noFill/>
        </p:spPr>
        <p:txBody>
          <a:bodyPr wrap="square">
            <a:spAutoFit/>
          </a:bodyPr>
          <a:lstStyle/>
          <a:p>
            <a:pPr algn="just">
              <a:spcBef>
                <a:spcPts val="1500"/>
              </a:spcBef>
              <a:spcAft>
                <a:spcPts val="15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Vision </a:t>
            </a: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500"/>
              </a:spcBef>
              <a:spcAft>
                <a:spcPts val="15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become a leading performer and grow as a major IT service provider, in providing quality Web application, Software Development solutions and corporate training in the competitive global marketplace.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500"/>
              </a:spcBef>
              <a:spcAft>
                <a:spcPts val="15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Mission </a:t>
            </a:r>
            <a:endParaRPr lang="en-IN" sz="1600" b="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1500"/>
              </a:spcBef>
              <a:spcAft>
                <a:spcPts val="15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ensure strategic planning with quality products and Profitable growth through customer service, innovation, quality and commitment.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246367" y="800584"/>
            <a:ext cx="8634730" cy="3543534"/>
          </a:xfrm>
          <a:prstGeom prst="rect">
            <a:avLst/>
          </a:prstGeom>
        </p:spPr>
        <p:txBody>
          <a:bodyPr vert="horz" wrap="square" lIns="0" tIns="12700" rIns="0" bIns="0" rtlCol="0">
            <a:spAutoFit/>
          </a:bodyPr>
          <a:lstStyle/>
          <a:p>
            <a:pPr marL="309880" algn="ctr">
              <a:lnSpc>
                <a:spcPct val="100000"/>
              </a:lnSpc>
              <a:spcBef>
                <a:spcPts val="100"/>
              </a:spcBef>
            </a:pPr>
            <a:r>
              <a:rPr sz="2800" b="1" spc="-10" dirty="0">
                <a:latin typeface="Times New Roman" panose="02020603050405020304" pitchFamily="18" charset="0"/>
                <a:cs typeface="Times New Roman" panose="02020603050405020304" pitchFamily="18" charset="0"/>
              </a:rPr>
              <a:t>Product</a:t>
            </a:r>
            <a:r>
              <a:rPr sz="2800" b="1" spc="-55" dirty="0">
                <a:latin typeface="Times New Roman" panose="02020603050405020304" pitchFamily="18" charset="0"/>
                <a:cs typeface="Times New Roman" panose="02020603050405020304" pitchFamily="18" charset="0"/>
              </a:rPr>
              <a:t> </a:t>
            </a:r>
            <a:r>
              <a:rPr lang="en-IN" sz="2800" b="1" spc="-5" dirty="0">
                <a:latin typeface="Times New Roman" panose="02020603050405020304" pitchFamily="18" charset="0"/>
                <a:cs typeface="Times New Roman" panose="02020603050405020304" pitchFamily="18" charset="0"/>
              </a:rPr>
              <a:t>and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Services</a:t>
            </a:r>
            <a:endParaRPr lang="en-IN" sz="2800" spc="-5" dirty="0">
              <a:latin typeface="Times New Roman" panose="02020603050405020304" pitchFamily="18" charset="0"/>
              <a:cs typeface="Times New Roman" panose="02020603050405020304" pitchFamily="18" charset="0"/>
            </a:endParaRPr>
          </a:p>
          <a:p>
            <a:pPr marL="309880">
              <a:lnSpc>
                <a:spcPct val="100000"/>
              </a:lnSpc>
              <a:spcBef>
                <a:spcPts val="100"/>
              </a:spcBef>
            </a:pPr>
            <a:endParaRPr lang="en-IN" sz="1800" b="1" dirty="0">
              <a:solidFill>
                <a:srgbClr val="000000"/>
              </a:solidFill>
              <a:effectLst/>
              <a:latin typeface="Times New Roman" panose="02020603050405020304" pitchFamily="18" charset="0"/>
              <a:ea typeface="Times New Roman" panose="02020603050405020304" pitchFamily="18" charset="0"/>
            </a:endParaRPr>
          </a:p>
          <a:p>
            <a:pPr marL="309880">
              <a:lnSpc>
                <a:spcPct val="100000"/>
              </a:lnSpc>
              <a:spcBef>
                <a:spcPts val="100"/>
              </a:spcBef>
            </a:pPr>
            <a:r>
              <a:rPr lang="en-IN" sz="2000" b="1" dirty="0">
                <a:solidFill>
                  <a:srgbClr val="000000"/>
                </a:solidFill>
                <a:effectLst/>
                <a:latin typeface="Times New Roman" panose="02020603050405020304" pitchFamily="18" charset="0"/>
                <a:ea typeface="Times New Roman" panose="02020603050405020304" pitchFamily="18" charset="0"/>
              </a:rPr>
              <a:t>Company Products:</a:t>
            </a: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ECAMS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Billing Software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ERP Solution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Retail Store</a:t>
            </a:r>
            <a:endParaRPr lang="en-IN" sz="18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pPr>
            <a:r>
              <a:rPr lang="en-IN" sz="2000" b="1" dirty="0">
                <a:solidFill>
                  <a:srgbClr val="000000"/>
                </a:solidFill>
                <a:latin typeface="Times New Roman" panose="02020603050405020304" pitchFamily="18" charset="0"/>
                <a:ea typeface="Times New Roman" panose="02020603050405020304" pitchFamily="18" charset="0"/>
              </a:rPr>
              <a:t>     </a:t>
            </a:r>
            <a:endParaRPr lang="en-IN" sz="2000" b="1"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254635" y="819752"/>
            <a:ext cx="8634730" cy="4341188"/>
          </a:xfrm>
          <a:prstGeom prst="rect">
            <a:avLst/>
          </a:prstGeom>
        </p:spPr>
        <p:txBody>
          <a:bodyPr vert="horz" wrap="square" lIns="0" tIns="12700" rIns="0" bIns="0" rtlCol="0">
            <a:spAutoFit/>
          </a:bodyPr>
          <a:lstStyle/>
          <a:p>
            <a:pPr marL="309880" algn="ctr">
              <a:lnSpc>
                <a:spcPct val="100000"/>
              </a:lnSpc>
              <a:spcBef>
                <a:spcPts val="100"/>
              </a:spcBef>
            </a:pPr>
            <a:r>
              <a:rPr sz="2800" b="1" spc="-10" dirty="0">
                <a:latin typeface="Times New Roman" panose="02020603050405020304" pitchFamily="18" charset="0"/>
                <a:cs typeface="Times New Roman" panose="02020603050405020304" pitchFamily="18" charset="0"/>
              </a:rPr>
              <a:t>Product</a:t>
            </a:r>
            <a:r>
              <a:rPr sz="2800" b="1" spc="-55" dirty="0">
                <a:latin typeface="Times New Roman" panose="02020603050405020304" pitchFamily="18" charset="0"/>
                <a:cs typeface="Times New Roman" panose="02020603050405020304" pitchFamily="18" charset="0"/>
              </a:rPr>
              <a:t> </a:t>
            </a:r>
            <a:r>
              <a:rPr lang="en-IN" sz="2800" b="1" spc="-5" dirty="0">
                <a:latin typeface="Times New Roman" panose="02020603050405020304" pitchFamily="18" charset="0"/>
                <a:cs typeface="Times New Roman" panose="02020603050405020304" pitchFamily="18" charset="0"/>
              </a:rPr>
              <a:t>and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Services</a:t>
            </a:r>
            <a:endParaRPr lang="en-IN" sz="2800" spc="-5" dirty="0">
              <a:latin typeface="Times New Roman" panose="02020603050405020304" pitchFamily="18" charset="0"/>
              <a:cs typeface="Times New Roman" panose="02020603050405020304" pitchFamily="18" charset="0"/>
            </a:endParaRPr>
          </a:p>
          <a:p>
            <a:pPr marL="309880">
              <a:lnSpc>
                <a:spcPct val="100000"/>
              </a:lnSpc>
              <a:spcBef>
                <a:spcPts val="100"/>
              </a:spcBef>
            </a:pPr>
            <a:r>
              <a:rPr lang="en-IN" sz="2000" b="1" dirty="0">
                <a:solidFill>
                  <a:srgbClr val="000000"/>
                </a:solidFill>
                <a:effectLst/>
                <a:latin typeface="Times New Roman" panose="02020603050405020304" pitchFamily="18" charset="0"/>
                <a:ea typeface="Times New Roman" panose="02020603050405020304" pitchFamily="18" charset="0"/>
              </a:rPr>
              <a:t>Infidata Services:</a:t>
            </a:r>
            <a:endParaRPr lang="en-IN" sz="2000" b="1"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Infidata Technologies offer the services in the following areas: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Enterprise Application Services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Web designing and Development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Mobile Application Development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Internet of Things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Training Services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50000"/>
              </a:lnSpc>
            </a:pPr>
            <a:r>
              <a:rPr lang="en-IN" sz="2000" b="1" dirty="0">
                <a:solidFill>
                  <a:srgbClr val="000000"/>
                </a:solidFill>
                <a:latin typeface="Times New Roman" panose="02020603050405020304" pitchFamily="18" charset="0"/>
                <a:ea typeface="Times New Roman" panose="02020603050405020304" pitchFamily="18" charset="0"/>
              </a:rPr>
              <a:t>     </a:t>
            </a:r>
            <a:endParaRPr lang="en-IN" sz="2000" b="1"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254635" y="819752"/>
            <a:ext cx="8634730" cy="3610219"/>
          </a:xfrm>
          <a:prstGeom prst="rect">
            <a:avLst/>
          </a:prstGeom>
        </p:spPr>
        <p:txBody>
          <a:bodyPr vert="horz" wrap="square" lIns="0" tIns="12700" rIns="0" bIns="0" rtlCol="0">
            <a:spAutoFit/>
          </a:bodyPr>
          <a:lstStyle/>
          <a:p>
            <a:pPr algn="just">
              <a:lnSpc>
                <a:spcPct val="150000"/>
              </a:lnSpc>
              <a:spcBef>
                <a:spcPts val="1000"/>
              </a:spcBef>
              <a:spcAft>
                <a:spcPts val="75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Infidata Clients:</a:t>
            </a:r>
            <a:endParaRPr lang="en-IN" sz="2000" b="1" dirty="0">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Streams Inc</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Vishnu Enterprises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JB Transport India</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Break DQ</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Aft>
                <a:spcPts val="1000"/>
              </a:spcAft>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Rbits Technologies</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50000"/>
              </a:lnSpc>
            </a:pPr>
            <a:r>
              <a:rPr lang="en-IN" sz="2000" b="1" dirty="0">
                <a:solidFill>
                  <a:srgbClr val="000000"/>
                </a:solidFill>
                <a:latin typeface="Times New Roman" panose="02020603050405020304" pitchFamily="18" charset="0"/>
                <a:ea typeface="Times New Roman" panose="02020603050405020304" pitchFamily="18" charset="0"/>
              </a:rPr>
              <a:t>     </a:t>
            </a:r>
            <a:endParaRPr lang="en-IN" sz="2000" b="1"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274" y="0"/>
            <a:ext cx="7744459" cy="574040"/>
          </a:xfrm>
          <a:prstGeom prst="rect">
            <a:avLst/>
          </a:prstGeom>
        </p:spPr>
        <p:txBody>
          <a:bodyPr vert="horz" wrap="square" lIns="0" tIns="12700" rIns="0" bIns="0" rtlCol="0">
            <a:spAutoFit/>
          </a:bodyPr>
          <a:lstStyle/>
          <a:p>
            <a:pPr marL="12700">
              <a:lnSpc>
                <a:spcPct val="100000"/>
              </a:lnSpc>
              <a:spcBef>
                <a:spcPts val="100"/>
              </a:spcBef>
            </a:pPr>
            <a:r>
              <a:rPr sz="3600" spc="415" dirty="0">
                <a:solidFill>
                  <a:srgbClr val="FF0000"/>
                </a:solidFill>
              </a:rPr>
              <a:t>BMS</a:t>
            </a:r>
            <a:r>
              <a:rPr sz="3600" spc="-265" dirty="0">
                <a:solidFill>
                  <a:srgbClr val="FF0000"/>
                </a:solidFill>
              </a:rPr>
              <a:t> </a:t>
            </a:r>
            <a:r>
              <a:rPr spc="195" dirty="0"/>
              <a:t>INSTITUTE</a:t>
            </a:r>
            <a:r>
              <a:rPr spc="-5" dirty="0"/>
              <a:t> </a:t>
            </a:r>
            <a:r>
              <a:rPr spc="165" dirty="0"/>
              <a:t>OF</a:t>
            </a:r>
            <a:r>
              <a:rPr spc="-5" dirty="0"/>
              <a:t> </a:t>
            </a:r>
            <a:r>
              <a:rPr spc="220" dirty="0"/>
              <a:t>TECHNOLOGY</a:t>
            </a:r>
            <a:r>
              <a:rPr spc="-5" dirty="0"/>
              <a:t> </a:t>
            </a:r>
            <a:r>
              <a:rPr spc="280" dirty="0"/>
              <a:t>AND</a:t>
            </a:r>
            <a:r>
              <a:rPr spc="-5" dirty="0"/>
              <a:t> </a:t>
            </a:r>
            <a:r>
              <a:rPr spc="245" dirty="0"/>
              <a:t>MANAGEMENT</a:t>
            </a:r>
            <a:endParaRPr sz="3600"/>
          </a:p>
        </p:txBody>
      </p:sp>
      <p:pic>
        <p:nvPicPr>
          <p:cNvPr id="3" name="object 3"/>
          <p:cNvPicPr/>
          <p:nvPr/>
        </p:nvPicPr>
        <p:blipFill>
          <a:blip r:embed="rId1" cstate="print"/>
          <a:stretch>
            <a:fillRect/>
          </a:stretch>
        </p:blipFill>
        <p:spPr>
          <a:xfrm>
            <a:off x="139147" y="13337"/>
            <a:ext cx="471095" cy="434744"/>
          </a:xfrm>
          <a:prstGeom prst="rect">
            <a:avLst/>
          </a:prstGeom>
        </p:spPr>
      </p:pic>
      <p:pic>
        <p:nvPicPr>
          <p:cNvPr id="4" name="object 4"/>
          <p:cNvPicPr/>
          <p:nvPr/>
        </p:nvPicPr>
        <p:blipFill>
          <a:blip r:embed="rId2" cstate="print"/>
          <a:stretch>
            <a:fillRect/>
          </a:stretch>
        </p:blipFill>
        <p:spPr>
          <a:xfrm>
            <a:off x="8503509" y="77940"/>
            <a:ext cx="461586" cy="366969"/>
          </a:xfrm>
          <a:prstGeom prst="rect">
            <a:avLst/>
          </a:prstGeom>
        </p:spPr>
      </p:pic>
      <p:sp>
        <p:nvSpPr>
          <p:cNvPr id="5" name="object 5"/>
          <p:cNvSpPr txBox="1"/>
          <p:nvPr/>
        </p:nvSpPr>
        <p:spPr>
          <a:xfrm>
            <a:off x="457200" y="828609"/>
            <a:ext cx="8229600" cy="4082143"/>
          </a:xfrm>
          <a:prstGeom prst="rect">
            <a:avLst/>
          </a:prstGeom>
        </p:spPr>
        <p:txBody>
          <a:bodyPr vert="horz" wrap="square" lIns="0" tIns="12700" rIns="0" bIns="0" rtlCol="0">
            <a:spAutoFit/>
          </a:bodyPr>
          <a:lstStyle/>
          <a:p>
            <a:pPr marL="457200" algn="ctr">
              <a:lnSpc>
                <a:spcPct val="150000"/>
              </a:lnSpc>
              <a:spcAft>
                <a:spcPts val="10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INTERNSHIP DOMAIN</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50000"/>
              </a:lnSpc>
              <a:spcAft>
                <a:spcPts val="10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200"/>
              </a:spcAft>
            </a:pPr>
            <a:r>
              <a:rPr lang="en-IN" sz="1600" dirty="0">
                <a:effectLst/>
                <a:latin typeface="Times New Roman" panose="02020603050405020304" pitchFamily="18" charset="0"/>
                <a:ea typeface="Times New Roman" panose="02020603050405020304" pitchFamily="18" charset="0"/>
              </a:rPr>
              <a:t>A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Web Application Development” is a client–server software application in which the client (or user interface) runs in a web browser. Common web application include email, online retail sales, online auctions, wikis, instant messaging services and many other functions.</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1600" dirty="0">
                <a:effectLst/>
                <a:latin typeface="Times New Roman" panose="02020603050405020304" pitchFamily="18" charset="0"/>
                <a:ea typeface="Times New Roman" panose="02020603050405020304" pitchFamily="18" charset="0"/>
              </a:rPr>
              <a:t>Web Application Development is the creation of application programs that reside on remote servers and are delivered to the user's device over the Internet.</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1600" dirty="0">
                <a:effectLst/>
                <a:latin typeface="Times New Roman" panose="02020603050405020304" pitchFamily="18" charset="0"/>
                <a:ea typeface="Times New Roman" panose="02020603050405020304" pitchFamily="18" charset="0"/>
              </a:rPr>
              <a:t>They work in a variety of organizations of any size, and some work as independent freelancers. The creation of a Web Application usually involves one or more Developers</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5512</Words>
  <Application>WPS Presentation</Application>
  <PresentationFormat>On-screen Show (16:9)</PresentationFormat>
  <Paragraphs>195</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Trebuchet MS</vt:lpstr>
      <vt:lpstr>Times New Roman</vt:lpstr>
      <vt:lpstr>Arial</vt:lpstr>
      <vt:lpstr>Calibri</vt:lpstr>
      <vt:lpstr>Symbol</vt:lpstr>
      <vt:lpstr>Arial MT</vt:lpstr>
      <vt:lpstr>Microsoft YaHei</vt:lpstr>
      <vt:lpstr>Arial Unicode MS</vt:lpstr>
      <vt:lpstr>Office Theme</vt:lpstr>
      <vt:lpstr>BMS INSTITUTE OF TECHNOLOGY AND MANAGEMENT</vt:lpstr>
      <vt:lpstr>BMS INSTITUTE OF TECHNOLOGY AND MANAGEMENT</vt:lpstr>
      <vt:lpstr>Abstract</vt:lpstr>
      <vt:lpstr>BMS INSTITUTE OF TECHNOLOGY AND MANAGEMENT</vt:lpstr>
      <vt:lpstr>PowerPoint 演示文稿</vt:lpstr>
      <vt:lpstr>BMS INSTITUTE OF TECHNOLOGY AND MANAGEMENT</vt:lpstr>
      <vt:lpstr>BMS INSTITUTE OF TECHNOLOGY AND MANAGEMENT</vt:lpstr>
      <vt:lpstr>BMS INSTITUTE OF TECHNOLOGY AND MANAGEMENT</vt:lpstr>
      <vt:lpstr>BMS INSTITUTE OF TECHNOLOGY AND MANAGEMENT</vt:lpstr>
      <vt:lpstr>BMS INSTITUTE OF TECHNOLOGY AND MANAGEMENT</vt:lpstr>
      <vt:lpstr>BMS INSTITUTE OF TECHNOLOGY AND MANAGEMENT</vt:lpstr>
      <vt:lpstr>BMS INSTITUTE OF TECHNOLOGY AND MANAGEMENT</vt:lpstr>
      <vt:lpstr>BMS INSTITUTE OF TECHNOLOGY AND MANAGEMENT</vt:lpstr>
      <vt:lpstr>BMS INSTITUTE OF TECHNOLOGY AND MANAGEMENT</vt:lpstr>
      <vt:lpstr>BMS INSTITUTE OF TECHNOLOGY AND MANAGEMENT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 - P. YESHWANTH ISE-2017-21</dc:title>
  <dc:creator>1by18is076 -Nithin</dc:creator>
  <cp:lastModifiedBy>prakh</cp:lastModifiedBy>
  <cp:revision>27</cp:revision>
  <dcterms:created xsi:type="dcterms:W3CDTF">2022-06-07T02:12:00Z</dcterms:created>
  <dcterms:modified xsi:type="dcterms:W3CDTF">2022-06-11T06:18:49Z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228F964F955D464BBCD24CA4D74655F2</vt:lpwstr>
  </property>
  <property fmtid="{D5CDD505-2E9C-101B-9397-08002B2CF9AE}" pid="4" name="KSOProductBuildVer">
    <vt:lpwstr>1033-11.2.0.11156</vt:lpwstr>
  </property>
</Properties>
</file>