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6DDAA1-A2B5-4AA3-AE77-9CEFA09F4D00}">
  <a:tblStyle styleId="{6F6DDAA1-A2B5-4AA3-AE77-9CEFA09F4D0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3f3d75a59_3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f3f3d75a59_3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3f3d75a59_1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f3f3d75a59_1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3f3d75a59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f3f3d75a59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3f3d75a59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f3f3d75a59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3f3d75a59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f3f3d75a59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3f3d75a59_2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f3f3d75a59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f3d75a59_1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f3f3d75a59_1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3f3d75a59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f3f3d75a59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3f3d75a59_1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f3f3d75a59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7"/>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3"/>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2"/>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1"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2"/>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1" y="1435102"/>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857250" y="381000"/>
            <a:ext cx="5409248" cy="230124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30243C"/>
              </a:buClr>
              <a:buSzPct val="100000"/>
              <a:buFont typeface="Times New Roman"/>
              <a:buNone/>
            </a:pP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endParaRPr sz="4000">
              <a:solidFill>
                <a:srgbClr val="30243C"/>
              </a:solidFill>
              <a:latin typeface="Times New Roman"/>
              <a:ea typeface="Times New Roman"/>
              <a:cs typeface="Times New Roman"/>
              <a:sym typeface="Times New Roman"/>
            </a:endParaRPr>
          </a:p>
        </p:txBody>
      </p:sp>
      <p:sp>
        <p:nvSpPr>
          <p:cNvPr id="89" name="Google Shape;89;p13"/>
          <p:cNvSpPr txBox="1"/>
          <p:nvPr>
            <p:ph idx="1" type="subTitle"/>
          </p:nvPr>
        </p:nvSpPr>
        <p:spPr>
          <a:xfrm>
            <a:off x="6012160" y="4794418"/>
            <a:ext cx="2628900" cy="1878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Under the guidance of:</a:t>
            </a:r>
            <a:endParaRPr/>
          </a:p>
          <a:p>
            <a:pPr indent="0" lvl="0" marL="0" rtl="0" algn="l">
              <a:spcBef>
                <a:spcPts val="4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Mrs Durga Bhavani A</a:t>
            </a:r>
            <a:endParaRPr sz="2000">
              <a:solidFill>
                <a:schemeClr val="dk1"/>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Assistant Professor</a:t>
            </a:r>
            <a:endParaRPr sz="2000">
              <a:solidFill>
                <a:schemeClr val="dk1"/>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None/>
            </a:pPr>
            <a:r>
              <a:rPr lang="en-US" sz="2000">
                <a:solidFill>
                  <a:schemeClr val="dk1"/>
                </a:solidFill>
                <a:latin typeface="Times New Roman"/>
                <a:ea typeface="Times New Roman"/>
                <a:cs typeface="Times New Roman"/>
                <a:sym typeface="Times New Roman"/>
              </a:rPr>
              <a:t>Department of CSE</a:t>
            </a:r>
            <a:endParaRPr/>
          </a:p>
        </p:txBody>
      </p:sp>
      <p:sp>
        <p:nvSpPr>
          <p:cNvPr id="90" name="Google Shape;90;p13"/>
          <p:cNvSpPr/>
          <p:nvPr/>
        </p:nvSpPr>
        <p:spPr>
          <a:xfrm>
            <a:off x="0"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bitmap-3000" id="91" name="Google Shape;91;p13"/>
          <p:cNvPicPr preferRelativeResize="0"/>
          <p:nvPr/>
        </p:nvPicPr>
        <p:blipFill rotWithShape="1">
          <a:blip r:embed="rId3">
            <a:alphaModFix/>
          </a:blip>
          <a:srcRect b="0" l="0" r="0" t="0"/>
          <a:stretch/>
        </p:blipFill>
        <p:spPr>
          <a:xfrm>
            <a:off x="4148519" y="1474276"/>
            <a:ext cx="942975" cy="914400"/>
          </a:xfrm>
          <a:prstGeom prst="rect">
            <a:avLst/>
          </a:prstGeom>
          <a:noFill/>
          <a:ln>
            <a:noFill/>
          </a:ln>
        </p:spPr>
      </p:pic>
      <p:sp>
        <p:nvSpPr>
          <p:cNvPr id="92" name="Google Shape;92;p13"/>
          <p:cNvSpPr/>
          <p:nvPr/>
        </p:nvSpPr>
        <p:spPr>
          <a:xfrm>
            <a:off x="642427" y="238958"/>
            <a:ext cx="8450138" cy="110799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2060"/>
                </a:solidFill>
                <a:latin typeface="Calibri"/>
                <a:ea typeface="Calibri"/>
                <a:cs typeface="Calibri"/>
                <a:sym typeface="Calibri"/>
              </a:rPr>
              <a:t>    </a:t>
            </a:r>
            <a:r>
              <a:rPr b="1" lang="en-US" sz="2400">
                <a:solidFill>
                  <a:srgbClr val="002060"/>
                </a:solidFill>
                <a:latin typeface="Times New Roman"/>
                <a:ea typeface="Times New Roman"/>
                <a:cs typeface="Times New Roman"/>
                <a:sym typeface="Times New Roman"/>
              </a:rPr>
              <a:t>BMS INSTITUTE OF TECHNOLOGY &amp; MANAGEMENT</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sz="2400">
                <a:solidFill>
                  <a:srgbClr val="000000"/>
                </a:solidFill>
                <a:latin typeface="Calibri"/>
                <a:ea typeface="Calibri"/>
                <a:cs typeface="Calibri"/>
                <a:sym typeface="Calibri"/>
              </a:rPr>
              <a:t>   </a:t>
            </a:r>
            <a:r>
              <a:rPr b="1" lang="en-US" sz="2400">
                <a:solidFill>
                  <a:srgbClr val="000000"/>
                </a:solidFill>
                <a:latin typeface="Times New Roman"/>
                <a:ea typeface="Times New Roman"/>
                <a:cs typeface="Times New Roman"/>
                <a:sym typeface="Times New Roman"/>
              </a:rPr>
              <a:t>BENGALURU</a:t>
            </a:r>
            <a:endParaRPr sz="24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3" name="Google Shape;93;p13"/>
          <p:cNvSpPr txBox="1"/>
          <p:nvPr/>
        </p:nvSpPr>
        <p:spPr>
          <a:xfrm>
            <a:off x="801528" y="4869160"/>
            <a:ext cx="3482400" cy="169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Presented by:</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 NITYA DYUTHI</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1BY18CS001</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Department of CSE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4" name="Google Shape;94;p13"/>
          <p:cNvSpPr txBox="1"/>
          <p:nvPr/>
        </p:nvSpPr>
        <p:spPr>
          <a:xfrm>
            <a:off x="985266" y="2224209"/>
            <a:ext cx="72696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4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400">
                <a:solidFill>
                  <a:srgbClr val="0070C0"/>
                </a:solidFill>
                <a:latin typeface="Times New Roman"/>
                <a:ea typeface="Times New Roman"/>
                <a:cs typeface="Times New Roman"/>
                <a:sym typeface="Times New Roman"/>
              </a:rPr>
              <a:t>Technical Seminar On</a:t>
            </a:r>
            <a:endParaRPr/>
          </a:p>
          <a:p>
            <a:pPr indent="0" lvl="0" marL="0" marR="0" rtl="0" algn="ctr">
              <a:spcBef>
                <a:spcPts val="0"/>
              </a:spcBef>
              <a:spcAft>
                <a:spcPts val="0"/>
              </a:spcAft>
              <a:buNone/>
            </a:pPr>
            <a:r>
              <a:t/>
            </a:r>
            <a:endParaRPr sz="24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a:t>
            </a:r>
            <a:r>
              <a:rPr b="1" lang="en-US" sz="2400">
                <a:solidFill>
                  <a:schemeClr val="dk1"/>
                </a:solidFill>
                <a:latin typeface="Times New Roman"/>
                <a:ea typeface="Times New Roman"/>
                <a:cs typeface="Times New Roman"/>
                <a:sym typeface="Times New Roman"/>
              </a:rPr>
              <a:t>ME-TLS SECURITY FOR IOT SYSTEMS</a:t>
            </a:r>
            <a:r>
              <a:rPr b="1" lang="en-US" sz="2400">
                <a:solidFill>
                  <a:schemeClr val="dk1"/>
                </a:solidFill>
                <a:latin typeface="Times New Roman"/>
                <a:ea typeface="Times New Roman"/>
                <a:cs typeface="Times New Roman"/>
                <a:sym typeface="Times New Roman"/>
              </a:rPr>
              <a:t>”</a:t>
            </a:r>
            <a:endParaRPr/>
          </a:p>
        </p:txBody>
      </p:sp>
      <p:sp>
        <p:nvSpPr>
          <p:cNvPr id="95" name="Google Shape;95;p13"/>
          <p:cNvSpPr txBox="1"/>
          <p:nvPr/>
        </p:nvSpPr>
        <p:spPr>
          <a:xfrm>
            <a:off x="3387119" y="2468411"/>
            <a:ext cx="28236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  </a:t>
            </a:r>
            <a:r>
              <a:rPr b="1" lang="en-US" sz="1800">
                <a:solidFill>
                  <a:schemeClr val="dk1"/>
                </a:solidFill>
                <a:latin typeface="Times New Roman"/>
                <a:ea typeface="Times New Roman"/>
                <a:cs typeface="Times New Roman"/>
                <a:sym typeface="Times New Roman"/>
              </a:rPr>
              <a:t>DEPARTMENT OF CSE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p:nvPr/>
        </p:nvSpPr>
        <p:spPr>
          <a:xfrm>
            <a:off x="1259607" y="-2"/>
            <a:ext cx="7344900" cy="90870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Results</a:t>
            </a:r>
            <a:endParaRPr b="1" sz="3600">
              <a:solidFill>
                <a:schemeClr val="lt1"/>
              </a:solidFill>
              <a:latin typeface="Times New Roman"/>
              <a:ea typeface="Times New Roman"/>
              <a:cs typeface="Times New Roman"/>
              <a:sym typeface="Times New Roman"/>
            </a:endParaRPr>
          </a:p>
        </p:txBody>
      </p:sp>
      <p:pic>
        <p:nvPicPr>
          <p:cNvPr id="157" name="Google Shape;157;p22"/>
          <p:cNvPicPr preferRelativeResize="0"/>
          <p:nvPr/>
        </p:nvPicPr>
        <p:blipFill>
          <a:blip r:embed="rId3">
            <a:alphaModFix/>
          </a:blip>
          <a:stretch>
            <a:fillRect/>
          </a:stretch>
        </p:blipFill>
        <p:spPr>
          <a:xfrm>
            <a:off x="604950" y="1766898"/>
            <a:ext cx="3848100" cy="3324225"/>
          </a:xfrm>
          <a:prstGeom prst="rect">
            <a:avLst/>
          </a:prstGeom>
          <a:noFill/>
          <a:ln>
            <a:noFill/>
          </a:ln>
        </p:spPr>
      </p:pic>
      <p:pic>
        <p:nvPicPr>
          <p:cNvPr id="158" name="Google Shape;158;p22"/>
          <p:cNvPicPr preferRelativeResize="0"/>
          <p:nvPr/>
        </p:nvPicPr>
        <p:blipFill>
          <a:blip r:embed="rId4">
            <a:alphaModFix/>
          </a:blip>
          <a:stretch>
            <a:fillRect/>
          </a:stretch>
        </p:blipFill>
        <p:spPr>
          <a:xfrm>
            <a:off x="4671900" y="1785935"/>
            <a:ext cx="3867150" cy="328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CONTENTS</a:t>
            </a:r>
            <a:endParaRPr b="1" sz="3600">
              <a:latin typeface="Times New Roman"/>
              <a:ea typeface="Times New Roman"/>
              <a:cs typeface="Times New Roman"/>
              <a:sym typeface="Times New Roman"/>
            </a:endParaRPr>
          </a:p>
        </p:txBody>
      </p:sp>
      <p:sp>
        <p:nvSpPr>
          <p:cNvPr id="164" name="Google Shape;164;p23"/>
          <p:cNvSpPr txBox="1"/>
          <p:nvPr>
            <p:ph idx="1" type="body"/>
          </p:nvPr>
        </p:nvSpPr>
        <p:spPr>
          <a:xfrm>
            <a:off x="1043608" y="1600202"/>
            <a:ext cx="7776900" cy="4781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None/>
            </a:pPr>
            <a:r>
              <a:rPr b="1" lang="en-US" sz="1700">
                <a:latin typeface="Times New Roman"/>
                <a:ea typeface="Times New Roman"/>
                <a:cs typeface="Times New Roman"/>
                <a:sym typeface="Times New Roman"/>
              </a:rPr>
              <a:t>Security is of prime importance in IoT systems</a:t>
            </a:r>
            <a:r>
              <a:rPr lang="en-US" sz="1700">
                <a:latin typeface="Times New Roman"/>
                <a:ea typeface="Times New Roman"/>
                <a:cs typeface="Times New Roman"/>
                <a:sym typeface="Times New Roman"/>
              </a:rPr>
              <a:t>. IoT systems carry and process highly sensitive data that needs to remain air tight, as they have ramifications in the real, physical world. In this research, we have considered a more hardware oriented approach, the middleboxes, since IoT devices are low on computing resources.</a:t>
            </a:r>
            <a:endParaRPr sz="17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t/>
            </a:r>
            <a:endParaRPr sz="17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rPr lang="en-US" sz="1700">
                <a:latin typeface="Times New Roman"/>
                <a:ea typeface="Times New Roman"/>
                <a:cs typeface="Times New Roman"/>
                <a:sym typeface="Times New Roman"/>
              </a:rPr>
              <a:t>The ME-TLS protocol is designed and implemented, which aims to introduce middleboxes into TLS sessions in a passive, authenticated manner. ME-TLS endpoints can further perform traffic access control and service chain verification over the introduced middleboxes. An implicit version negotiation mechanism is also provided to enable legacy TLS compatibility. Distributed BF-IBE infrastructure is introduced into ME-TLS to perform entity authentication and session key distribution, which eliminates the problems with PKI. </a:t>
            </a:r>
            <a:endParaRPr sz="17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t/>
            </a:r>
            <a:endParaRPr sz="17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rPr lang="en-US" sz="1700">
                <a:latin typeface="Times New Roman"/>
                <a:ea typeface="Times New Roman"/>
                <a:cs typeface="Times New Roman"/>
                <a:sym typeface="Times New Roman"/>
              </a:rPr>
              <a:t>Finally, various performance evaluations are run on the proposal, the experimental results show that </a:t>
            </a:r>
            <a:r>
              <a:rPr b="1" lang="en-US" sz="1700">
                <a:latin typeface="Times New Roman"/>
                <a:ea typeface="Times New Roman"/>
                <a:cs typeface="Times New Roman"/>
                <a:sym typeface="Times New Roman"/>
              </a:rPr>
              <a:t>ME-TLS offers promising performances</a:t>
            </a:r>
            <a:r>
              <a:rPr lang="en-US" sz="1700">
                <a:latin typeface="Times New Roman"/>
                <a:ea typeface="Times New Roman"/>
                <a:cs typeface="Times New Roman"/>
                <a:sym typeface="Times New Roman"/>
              </a:rPr>
              <a:t> and is suitable for practical deployment in IoT systems.</a:t>
            </a:r>
            <a:endParaRPr sz="3300">
              <a:latin typeface="Times New Roman"/>
              <a:ea typeface="Times New Roman"/>
              <a:cs typeface="Times New Roman"/>
              <a:sym typeface="Times New Roman"/>
            </a:endParaRPr>
          </a:p>
        </p:txBody>
      </p:sp>
      <p:sp>
        <p:nvSpPr>
          <p:cNvPr id="165" name="Google Shape;165;p23"/>
          <p:cNvSpPr/>
          <p:nvPr/>
        </p:nvSpPr>
        <p:spPr>
          <a:xfrm>
            <a:off x="1259632" y="432048"/>
            <a:ext cx="7344900" cy="90870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Conclusion</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0" lvl="0" marL="0" rtl="0" algn="just">
              <a:spcBef>
                <a:spcPts val="400"/>
              </a:spcBef>
              <a:spcAft>
                <a:spcPts val="0"/>
              </a:spcAft>
              <a:buNone/>
            </a:pPr>
            <a:r>
              <a:rPr lang="en-US" sz="1000">
                <a:latin typeface="Times New Roman"/>
                <a:ea typeface="Times New Roman"/>
                <a:cs typeface="Times New Roman"/>
                <a:sym typeface="Times New Roman"/>
              </a:rPr>
              <a:t>[1] 2020 Yifeng Zheng; Arindam Pal; Sharif Abuadbba; Shiva Raj Pokhrel; Surya Nepal; Helge Janicke “Towards IoT Security Automation and Orchestration”</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[2]  2017 Mengmeng Ge, Jin B. Hong, Walter Guttmann, Dong Seong Kim “A framework for automating security analysis of the internet of things”</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[3] 2015 Kashif Habib, Wolfgang Leister “Threats Identification for the Smart Internet of Things in eHealth and Adaptive Security Countermeasures”</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[4] 2020 Jie Li; Rongmao Chen; Jinshu Su; Xinyi Huang; Xiaofeng Wang “ME-TLS: Middlebox-Enhanced TLS for Internet-of-Things Devices”</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[5] 2020 Stephen Hilt, Fernando Mercês, Mayra Rosario, and David Sancho “Worm War: The Botnet Battle for IoT Territory”</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[6] 2021 Muhammad Talha Paracha, Narseo Vallina-Rodriguez, Daniel J. Dubois, David Choffnes “IoTLS: Understanding TLS Usage in Consumer IoT Devices”</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[7] 2018 “Rfc 8446 - the transport layer security (TLS) protocol version 1.3” </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[8] 2019 EtherealMind.com, “Percentage of https (TLS) encrypted traffic on the internet?”</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[9] 2000 “RFC 2818 - HTTP over TLS”</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[10] 2016 S. A. Shinde, P. A. Nimkar, S. P. Singh, V. D. Salpe, and Y. R. Jadhav, “Mqtt-message queuing telemetry transport protocol,” International Journal of Research, vol. 3, no. 3, pp. 240–244, 2016.</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[11] 2011 P. Saint-Andre, “Extensible Messaging and presence protocol (XMPP): Core,”. </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[12] S. Vinoski, “Advanced message queuing protocol,” IEEE Internet Computing, no. 6, pp. 87–89, 2006.</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[13] T. Chung, D. Choffnes, and A. Mislove, “Tunnelling for transparency: A large-scale analysis of end-to-end violations on the internet,” in Proceedings of the 2016 Internet Measurement Conference. ACM, 2016, pp. 199–213.</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[14] D. Naylor, K. Schomp, M. Varvello, I. Leontiadis, J. Blackburn, D. R. Lopez, K. Papagiannaki, P. Rodriguez Rodriguez, ´ and P. Steenkiste, “Multi-context TLS (mcTLS): Enabling secure in-network functionality in TLS,” ACM SIGCOMM Computer Communication Review, vol. 45, no. 4, pp. 199–212, 2015.</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[15] D. Naylor, R. Li, C. Gkantsidis, T. Karagiannis, and P. Steenkiste, “And then there were more: Secure communication for more than two parties,” in Proceedings of the 13th International Conference on emerging Networking EXperiments and Technologies. ACM, 2017, pp. 88–100</a:t>
            </a:r>
            <a:endParaRPr sz="1000">
              <a:latin typeface="Times New Roman"/>
              <a:ea typeface="Times New Roman"/>
              <a:cs typeface="Times New Roman"/>
              <a:sym typeface="Times New Roman"/>
            </a:endParaRPr>
          </a:p>
          <a:p>
            <a:pPr indent="0" lvl="0" marL="0" rtl="0" algn="just">
              <a:spcBef>
                <a:spcPts val="400"/>
              </a:spcBef>
              <a:spcAft>
                <a:spcPts val="0"/>
              </a:spcAft>
              <a:buNone/>
            </a:pPr>
            <a:r>
              <a:rPr lang="en-US" sz="1000">
                <a:latin typeface="Times New Roman"/>
                <a:ea typeface="Times New Roman"/>
                <a:cs typeface="Times New Roman"/>
                <a:sym typeface="Times New Roman"/>
              </a:rPr>
              <a:t>[16] H. Lee, Z. Smith, J. Lim, G. Choi, S. Chun, T. Chung, and T. T. Kwon, “maTLS: How to make TLS middlebox-aware?” in NDSS, 2019.</a:t>
            </a:r>
            <a:endParaRPr sz="1000">
              <a:latin typeface="Times New Roman"/>
              <a:ea typeface="Times New Roman"/>
              <a:cs typeface="Times New Roman"/>
              <a:sym typeface="Times New Roman"/>
            </a:endParaRPr>
          </a:p>
        </p:txBody>
      </p:sp>
      <p:sp>
        <p:nvSpPr>
          <p:cNvPr id="171" name="Google Shape;171;p24"/>
          <p:cNvSpPr/>
          <p:nvPr/>
        </p:nvSpPr>
        <p:spPr>
          <a:xfrm>
            <a:off x="1043608" y="360040"/>
            <a:ext cx="7344816" cy="90872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REFERENCES</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idx="1" type="body"/>
          </p:nvPr>
        </p:nvSpPr>
        <p:spPr>
          <a:xfrm>
            <a:off x="683568" y="2564904"/>
            <a:ext cx="8229600" cy="3052936"/>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E1767D"/>
              </a:buClr>
              <a:buSzPts val="8800"/>
              <a:buNone/>
            </a:pPr>
            <a:r>
              <a:rPr b="1" lang="en-US" sz="8800">
                <a:solidFill>
                  <a:srgbClr val="E1767D"/>
                </a:solidFill>
                <a:latin typeface="Arial"/>
                <a:ea typeface="Arial"/>
                <a:cs typeface="Arial"/>
                <a:sym typeface="Arial"/>
              </a:rPr>
              <a:t>THANK YOU</a:t>
            </a:r>
            <a:endParaRPr b="1" sz="8800">
              <a:solidFill>
                <a:srgbClr val="E1767D"/>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CONTENTS</a:t>
            </a:r>
            <a:endParaRPr b="1" sz="3600">
              <a:latin typeface="Times New Roman"/>
              <a:ea typeface="Times New Roman"/>
              <a:cs typeface="Times New Roman"/>
              <a:sym typeface="Times New Roman"/>
            </a:endParaRPr>
          </a:p>
        </p:txBody>
      </p:sp>
      <p:sp>
        <p:nvSpPr>
          <p:cNvPr id="101" name="Google Shape;101;p14"/>
          <p:cNvSpPr txBox="1"/>
          <p:nvPr>
            <p:ph idx="1" type="body"/>
          </p:nvPr>
        </p:nvSpPr>
        <p:spPr>
          <a:xfrm>
            <a:off x="1043608" y="1600202"/>
            <a:ext cx="7776864" cy="4781126"/>
          </a:xfrm>
          <a:prstGeom prst="rect">
            <a:avLst/>
          </a:prstGeom>
          <a:noFill/>
          <a:ln>
            <a:noFill/>
          </a:ln>
        </p:spPr>
        <p:txBody>
          <a:bodyPr anchorCtr="0" anchor="t" bIns="45700" lIns="91425" spcFirstLastPara="1" rIns="91425" wrap="square" tIns="45700">
            <a:normAutofit fontScale="47500" lnSpcReduction="20000"/>
          </a:bodyPr>
          <a:lstStyle/>
          <a:p>
            <a:pPr indent="-314371" lvl="0" marL="342900" rtl="0" algn="l">
              <a:spcBef>
                <a:spcPts val="0"/>
              </a:spcBef>
              <a:spcAft>
                <a:spcPts val="0"/>
              </a:spcAft>
              <a:buClr>
                <a:schemeClr val="dk1"/>
              </a:buClr>
              <a:buSzPct val="100000"/>
              <a:buChar char="•"/>
            </a:pPr>
            <a:r>
              <a:rPr lang="en-US" sz="4064">
                <a:latin typeface="Times New Roman"/>
                <a:ea typeface="Times New Roman"/>
                <a:cs typeface="Times New Roman"/>
                <a:sym typeface="Times New Roman"/>
              </a:rPr>
              <a:t>ABSTRACT</a:t>
            </a:r>
            <a:endParaRPr sz="4464"/>
          </a:p>
          <a:p>
            <a:pPr indent="0" lvl="0" marL="0" rtl="0" algn="l">
              <a:spcBef>
                <a:spcPts val="476"/>
              </a:spcBef>
              <a:spcAft>
                <a:spcPts val="0"/>
              </a:spcAft>
              <a:buClr>
                <a:schemeClr val="dk1"/>
              </a:buClr>
              <a:buSzPct val="68885"/>
              <a:buNone/>
            </a:pPr>
            <a:r>
              <a:t/>
            </a:r>
            <a:endParaRPr sz="4064">
              <a:latin typeface="Times New Roman"/>
              <a:ea typeface="Times New Roman"/>
              <a:cs typeface="Times New Roman"/>
              <a:sym typeface="Times New Roman"/>
            </a:endParaRPr>
          </a:p>
          <a:p>
            <a:pPr indent="-314371" lvl="0" marL="342900" rtl="0" algn="l">
              <a:spcBef>
                <a:spcPts val="476"/>
              </a:spcBef>
              <a:spcAft>
                <a:spcPts val="0"/>
              </a:spcAft>
              <a:buClr>
                <a:schemeClr val="dk1"/>
              </a:buClr>
              <a:buSzPct val="100000"/>
              <a:buChar char="•"/>
            </a:pPr>
            <a:r>
              <a:rPr lang="en-US" sz="4064">
                <a:latin typeface="Times New Roman"/>
                <a:ea typeface="Times New Roman"/>
                <a:cs typeface="Times New Roman"/>
                <a:sym typeface="Times New Roman"/>
              </a:rPr>
              <a:t>INTRODUCTION</a:t>
            </a:r>
            <a:endParaRPr sz="4064">
              <a:latin typeface="Times New Roman"/>
              <a:ea typeface="Times New Roman"/>
              <a:cs typeface="Times New Roman"/>
              <a:sym typeface="Times New Roman"/>
            </a:endParaRPr>
          </a:p>
          <a:p>
            <a:pPr indent="0" lvl="0" marL="0" rtl="0" algn="l">
              <a:spcBef>
                <a:spcPts val="476"/>
              </a:spcBef>
              <a:spcAft>
                <a:spcPts val="0"/>
              </a:spcAft>
              <a:buNone/>
            </a:pPr>
            <a:r>
              <a:t/>
            </a:r>
            <a:endParaRPr sz="4064">
              <a:latin typeface="Times New Roman"/>
              <a:ea typeface="Times New Roman"/>
              <a:cs typeface="Times New Roman"/>
              <a:sym typeface="Times New Roman"/>
            </a:endParaRPr>
          </a:p>
          <a:p>
            <a:pPr indent="-314371" lvl="0" marL="342900" rtl="0" algn="l">
              <a:spcBef>
                <a:spcPts val="476"/>
              </a:spcBef>
              <a:spcAft>
                <a:spcPts val="0"/>
              </a:spcAft>
              <a:buSzPct val="100000"/>
              <a:buFont typeface="Times New Roman"/>
              <a:buChar char="•"/>
            </a:pPr>
            <a:r>
              <a:rPr lang="en-US" sz="4064">
                <a:latin typeface="Times New Roman"/>
                <a:ea typeface="Times New Roman"/>
                <a:cs typeface="Times New Roman"/>
                <a:sym typeface="Times New Roman"/>
              </a:rPr>
              <a:t>LITERATURE REVIEW</a:t>
            </a:r>
            <a:endParaRPr sz="4064">
              <a:latin typeface="Times New Roman"/>
              <a:ea typeface="Times New Roman"/>
              <a:cs typeface="Times New Roman"/>
              <a:sym typeface="Times New Roman"/>
            </a:endParaRPr>
          </a:p>
          <a:p>
            <a:pPr indent="-342900" lvl="0" marL="342900" rtl="0" algn="l">
              <a:spcBef>
                <a:spcPts val="476"/>
              </a:spcBef>
              <a:spcAft>
                <a:spcPts val="0"/>
              </a:spcAft>
              <a:buClr>
                <a:schemeClr val="dk1"/>
              </a:buClr>
              <a:buSzPct val="68885"/>
              <a:buNone/>
            </a:pPr>
            <a:r>
              <a:t/>
            </a:r>
            <a:endParaRPr sz="4064">
              <a:latin typeface="Times New Roman"/>
              <a:ea typeface="Times New Roman"/>
              <a:cs typeface="Times New Roman"/>
              <a:sym typeface="Times New Roman"/>
            </a:endParaRPr>
          </a:p>
          <a:p>
            <a:pPr indent="-314371" lvl="0" marL="342900" rtl="0" algn="l">
              <a:spcBef>
                <a:spcPts val="476"/>
              </a:spcBef>
              <a:spcAft>
                <a:spcPts val="0"/>
              </a:spcAft>
              <a:buClr>
                <a:schemeClr val="dk1"/>
              </a:buClr>
              <a:buSzPct val="100000"/>
              <a:buChar char="•"/>
            </a:pPr>
            <a:r>
              <a:rPr lang="en-US" sz="4064">
                <a:latin typeface="Times New Roman"/>
                <a:ea typeface="Times New Roman"/>
                <a:cs typeface="Times New Roman"/>
                <a:sym typeface="Times New Roman"/>
              </a:rPr>
              <a:t>METHODOLOGY</a:t>
            </a:r>
            <a:endParaRPr sz="4464"/>
          </a:p>
          <a:p>
            <a:pPr indent="0" lvl="0" marL="0" rtl="0" algn="l">
              <a:spcBef>
                <a:spcPts val="476"/>
              </a:spcBef>
              <a:spcAft>
                <a:spcPts val="0"/>
              </a:spcAft>
              <a:buClr>
                <a:schemeClr val="dk1"/>
              </a:buClr>
              <a:buSzPct val="68885"/>
              <a:buNone/>
            </a:pPr>
            <a:r>
              <a:t/>
            </a:r>
            <a:endParaRPr sz="4064">
              <a:latin typeface="Times New Roman"/>
              <a:ea typeface="Times New Roman"/>
              <a:cs typeface="Times New Roman"/>
              <a:sym typeface="Times New Roman"/>
            </a:endParaRPr>
          </a:p>
          <a:p>
            <a:pPr indent="-314371" lvl="0" marL="342900" rtl="0" algn="l">
              <a:spcBef>
                <a:spcPts val="476"/>
              </a:spcBef>
              <a:spcAft>
                <a:spcPts val="0"/>
              </a:spcAft>
              <a:buClr>
                <a:schemeClr val="dk1"/>
              </a:buClr>
              <a:buSzPct val="100000"/>
              <a:buChar char="•"/>
            </a:pPr>
            <a:r>
              <a:rPr lang="en-US" sz="4064">
                <a:latin typeface="Times New Roman"/>
                <a:ea typeface="Times New Roman"/>
                <a:cs typeface="Times New Roman"/>
                <a:sym typeface="Times New Roman"/>
              </a:rPr>
              <a:t>WORKING PRINCIPLE</a:t>
            </a:r>
            <a:endParaRPr sz="4064">
              <a:latin typeface="Times New Roman"/>
              <a:ea typeface="Times New Roman"/>
              <a:cs typeface="Times New Roman"/>
              <a:sym typeface="Times New Roman"/>
            </a:endParaRPr>
          </a:p>
          <a:p>
            <a:pPr indent="-342900" lvl="0" marL="342900" rtl="0" algn="l">
              <a:spcBef>
                <a:spcPts val="476"/>
              </a:spcBef>
              <a:spcAft>
                <a:spcPts val="0"/>
              </a:spcAft>
              <a:buClr>
                <a:schemeClr val="dk1"/>
              </a:buClr>
              <a:buSzPct val="68885"/>
              <a:buNone/>
            </a:pPr>
            <a:r>
              <a:t/>
            </a:r>
            <a:endParaRPr sz="4064">
              <a:latin typeface="Times New Roman"/>
              <a:ea typeface="Times New Roman"/>
              <a:cs typeface="Times New Roman"/>
              <a:sym typeface="Times New Roman"/>
            </a:endParaRPr>
          </a:p>
          <a:p>
            <a:pPr indent="-314371" lvl="0" marL="342900" rtl="0" algn="l">
              <a:spcBef>
                <a:spcPts val="476"/>
              </a:spcBef>
              <a:spcAft>
                <a:spcPts val="0"/>
              </a:spcAft>
              <a:buClr>
                <a:schemeClr val="dk1"/>
              </a:buClr>
              <a:buSzPct val="100000"/>
              <a:buChar char="•"/>
            </a:pPr>
            <a:r>
              <a:rPr lang="en-US" sz="4064">
                <a:latin typeface="Times New Roman"/>
                <a:ea typeface="Times New Roman"/>
                <a:cs typeface="Times New Roman"/>
                <a:sym typeface="Times New Roman"/>
              </a:rPr>
              <a:t>RESULTS</a:t>
            </a:r>
            <a:endParaRPr sz="4464"/>
          </a:p>
          <a:p>
            <a:pPr indent="-342900" lvl="0" marL="342900" rtl="0" algn="l">
              <a:spcBef>
                <a:spcPts val="476"/>
              </a:spcBef>
              <a:spcAft>
                <a:spcPts val="0"/>
              </a:spcAft>
              <a:buClr>
                <a:schemeClr val="dk1"/>
              </a:buClr>
              <a:buSzPct val="68885"/>
              <a:buNone/>
            </a:pPr>
            <a:r>
              <a:t/>
            </a:r>
            <a:endParaRPr sz="4064">
              <a:latin typeface="Times New Roman"/>
              <a:ea typeface="Times New Roman"/>
              <a:cs typeface="Times New Roman"/>
              <a:sym typeface="Times New Roman"/>
            </a:endParaRPr>
          </a:p>
          <a:p>
            <a:pPr indent="-314371" lvl="0" marL="342900" rtl="0" algn="l">
              <a:spcBef>
                <a:spcPts val="476"/>
              </a:spcBef>
              <a:spcAft>
                <a:spcPts val="0"/>
              </a:spcAft>
              <a:buClr>
                <a:schemeClr val="dk1"/>
              </a:buClr>
              <a:buSzPct val="100000"/>
              <a:buChar char="•"/>
            </a:pPr>
            <a:r>
              <a:rPr lang="en-US" sz="4064">
                <a:latin typeface="Times New Roman"/>
                <a:ea typeface="Times New Roman"/>
                <a:cs typeface="Times New Roman"/>
                <a:sym typeface="Times New Roman"/>
              </a:rPr>
              <a:t>CONCLUSION</a:t>
            </a:r>
            <a:endParaRPr sz="4464"/>
          </a:p>
          <a:p>
            <a:pPr indent="0" lvl="0" marL="0" rtl="0" algn="l">
              <a:spcBef>
                <a:spcPts val="476"/>
              </a:spcBef>
              <a:spcAft>
                <a:spcPts val="0"/>
              </a:spcAft>
              <a:buClr>
                <a:schemeClr val="dk1"/>
              </a:buClr>
              <a:buSzPct val="68885"/>
              <a:buNone/>
            </a:pPr>
            <a:r>
              <a:t/>
            </a:r>
            <a:endParaRPr sz="4064">
              <a:latin typeface="Times New Roman"/>
              <a:ea typeface="Times New Roman"/>
              <a:cs typeface="Times New Roman"/>
              <a:sym typeface="Times New Roman"/>
            </a:endParaRPr>
          </a:p>
          <a:p>
            <a:pPr indent="-314371" lvl="0" marL="342900" rtl="0" algn="l">
              <a:spcBef>
                <a:spcPts val="476"/>
              </a:spcBef>
              <a:spcAft>
                <a:spcPts val="0"/>
              </a:spcAft>
              <a:buClr>
                <a:schemeClr val="dk1"/>
              </a:buClr>
              <a:buSzPct val="100000"/>
              <a:buChar char="•"/>
            </a:pPr>
            <a:r>
              <a:rPr lang="en-US" sz="4064">
                <a:latin typeface="Times New Roman"/>
                <a:ea typeface="Times New Roman"/>
                <a:cs typeface="Times New Roman"/>
                <a:sym typeface="Times New Roman"/>
              </a:rPr>
              <a:t>REFERENCES</a:t>
            </a:r>
            <a:endParaRPr sz="4064">
              <a:latin typeface="Times New Roman"/>
              <a:ea typeface="Times New Roman"/>
              <a:cs typeface="Times New Roman"/>
              <a:sym typeface="Times New Roman"/>
            </a:endParaRPr>
          </a:p>
          <a:p>
            <a:pPr indent="-191770" lvl="0" marL="342900" rtl="0" algn="l">
              <a:spcBef>
                <a:spcPts val="476"/>
              </a:spcBef>
              <a:spcAft>
                <a:spcPts val="0"/>
              </a:spcAft>
              <a:buClr>
                <a:schemeClr val="dk1"/>
              </a:buClr>
              <a:buSzPct val="100000"/>
              <a:buNone/>
            </a:pPr>
            <a:r>
              <a:t/>
            </a:r>
            <a:endParaRPr sz="2800">
              <a:latin typeface="Times New Roman"/>
              <a:ea typeface="Times New Roman"/>
              <a:cs typeface="Times New Roman"/>
              <a:sym typeface="Times New Roman"/>
            </a:endParaRPr>
          </a:p>
        </p:txBody>
      </p:sp>
      <p:sp>
        <p:nvSpPr>
          <p:cNvPr id="102" name="Google Shape;102;p14"/>
          <p:cNvSpPr/>
          <p:nvPr/>
        </p:nvSpPr>
        <p:spPr>
          <a:xfrm>
            <a:off x="1259632" y="432048"/>
            <a:ext cx="7344816" cy="90872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CONTENTS</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CONTENTS</a:t>
            </a:r>
            <a:endParaRPr b="1" sz="3600">
              <a:latin typeface="Times New Roman"/>
              <a:ea typeface="Times New Roman"/>
              <a:cs typeface="Times New Roman"/>
              <a:sym typeface="Times New Roman"/>
            </a:endParaRPr>
          </a:p>
        </p:txBody>
      </p:sp>
      <p:sp>
        <p:nvSpPr>
          <p:cNvPr id="108" name="Google Shape;108;p15"/>
          <p:cNvSpPr txBox="1"/>
          <p:nvPr>
            <p:ph idx="1" type="body"/>
          </p:nvPr>
        </p:nvSpPr>
        <p:spPr>
          <a:xfrm>
            <a:off x="1043608" y="1600202"/>
            <a:ext cx="7776900" cy="47811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476"/>
              </a:spcBef>
              <a:spcAft>
                <a:spcPts val="0"/>
              </a:spcAft>
              <a:buNone/>
            </a:pPr>
            <a:r>
              <a:t/>
            </a:r>
            <a:endParaRPr sz="2800">
              <a:latin typeface="Times New Roman"/>
              <a:ea typeface="Times New Roman"/>
              <a:cs typeface="Times New Roman"/>
              <a:sym typeface="Times New Roman"/>
            </a:endParaRPr>
          </a:p>
          <a:p>
            <a:pPr indent="-353060" lvl="0" marL="457200" rtl="0" algn="l">
              <a:spcBef>
                <a:spcPts val="476"/>
              </a:spcBef>
              <a:spcAft>
                <a:spcPts val="0"/>
              </a:spcAft>
              <a:buSzPct val="100000"/>
              <a:buFont typeface="Times New Roman"/>
              <a:buChar char="•"/>
            </a:pPr>
            <a:r>
              <a:rPr lang="en-US" sz="2800">
                <a:latin typeface="Times New Roman"/>
                <a:ea typeface="Times New Roman"/>
                <a:cs typeface="Times New Roman"/>
                <a:sym typeface="Times New Roman"/>
              </a:rPr>
              <a:t>This research digs deep into a new TLS-based security method, the ME-TLS, or  middlebox-enhanced TLS, which enables endpoints to introduce authenticated middleboxes into a TLS session</a:t>
            </a:r>
            <a:endParaRPr sz="2800">
              <a:latin typeface="Times New Roman"/>
              <a:ea typeface="Times New Roman"/>
              <a:cs typeface="Times New Roman"/>
              <a:sym typeface="Times New Roman"/>
            </a:endParaRPr>
          </a:p>
          <a:p>
            <a:pPr indent="-353060" lvl="0" marL="457200" rtl="0" algn="l">
              <a:spcBef>
                <a:spcPts val="0"/>
              </a:spcBef>
              <a:spcAft>
                <a:spcPts val="0"/>
              </a:spcAft>
              <a:buSzPct val="100000"/>
              <a:buFont typeface="Times New Roman"/>
              <a:buChar char="•"/>
            </a:pPr>
            <a:r>
              <a:rPr lang="en-US" sz="2800">
                <a:latin typeface="Times New Roman"/>
                <a:ea typeface="Times New Roman"/>
                <a:cs typeface="Times New Roman"/>
                <a:sym typeface="Times New Roman"/>
              </a:rPr>
              <a:t>IoT systems are widely used in our world and have turned into an indispensable technology</a:t>
            </a:r>
            <a:endParaRPr sz="2800">
              <a:latin typeface="Times New Roman"/>
              <a:ea typeface="Times New Roman"/>
              <a:cs typeface="Times New Roman"/>
              <a:sym typeface="Times New Roman"/>
            </a:endParaRPr>
          </a:p>
          <a:p>
            <a:pPr indent="-353060" lvl="0" marL="457200" rtl="0" algn="l">
              <a:spcBef>
                <a:spcPts val="0"/>
              </a:spcBef>
              <a:spcAft>
                <a:spcPts val="0"/>
              </a:spcAft>
              <a:buSzPct val="100000"/>
              <a:buFont typeface="Times New Roman"/>
              <a:buChar char="•"/>
            </a:pPr>
            <a:r>
              <a:rPr lang="en-US" sz="2800">
                <a:latin typeface="Times New Roman"/>
                <a:ea typeface="Times New Roman"/>
                <a:cs typeface="Times New Roman"/>
                <a:sym typeface="Times New Roman"/>
              </a:rPr>
              <a:t>In-network middleboxes -&gt; for IoT system security</a:t>
            </a:r>
            <a:endParaRPr sz="2800">
              <a:latin typeface="Times New Roman"/>
              <a:ea typeface="Times New Roman"/>
              <a:cs typeface="Times New Roman"/>
              <a:sym typeface="Times New Roman"/>
            </a:endParaRPr>
          </a:p>
          <a:p>
            <a:pPr indent="-353060" lvl="0" marL="457200" rtl="0" algn="l">
              <a:spcBef>
                <a:spcPts val="0"/>
              </a:spcBef>
              <a:spcAft>
                <a:spcPts val="0"/>
              </a:spcAft>
              <a:buSzPct val="100000"/>
              <a:buFont typeface="Times New Roman"/>
              <a:buChar char="•"/>
            </a:pPr>
            <a:r>
              <a:rPr lang="en-US" sz="2800">
                <a:latin typeface="Times New Roman"/>
                <a:ea typeface="Times New Roman"/>
                <a:cs typeface="Times New Roman"/>
                <a:sym typeface="Times New Roman"/>
              </a:rPr>
              <a:t>But TLS blinds application-level middleboxes due to the encryption of traffic data. Many solutions have been proposed to date -&gt; </a:t>
            </a:r>
            <a:endParaRPr sz="2800">
              <a:latin typeface="Times New Roman"/>
              <a:ea typeface="Times New Roman"/>
              <a:cs typeface="Times New Roman"/>
              <a:sym typeface="Times New Roman"/>
            </a:endParaRPr>
          </a:p>
          <a:p>
            <a:pPr indent="-353060" lvl="1" marL="914400" rtl="0" algn="l">
              <a:spcBef>
                <a:spcPts val="0"/>
              </a:spcBef>
              <a:spcAft>
                <a:spcPts val="0"/>
              </a:spcAft>
              <a:buSzPct val="100000"/>
              <a:buFont typeface="Times New Roman"/>
              <a:buChar char="–"/>
            </a:pPr>
            <a:r>
              <a:rPr lang="en-US" sz="2800">
                <a:latin typeface="Times New Roman"/>
                <a:ea typeface="Times New Roman"/>
                <a:cs typeface="Times New Roman"/>
                <a:sym typeface="Times New Roman"/>
              </a:rPr>
              <a:t>SplitTLS: adopted in the industry by proxy manufacturers</a:t>
            </a:r>
            <a:r>
              <a:rPr lang="en-US">
                <a:latin typeface="Times New Roman"/>
                <a:ea typeface="Times New Roman"/>
                <a:cs typeface="Times New Roman"/>
                <a:sym typeface="Times New Roman"/>
              </a:rPr>
              <a:t>. </a:t>
            </a:r>
            <a:r>
              <a:rPr lang="en-US" sz="2800">
                <a:latin typeface="Times New Roman"/>
                <a:ea typeface="Times New Roman"/>
                <a:cs typeface="Times New Roman"/>
                <a:sym typeface="Times New Roman"/>
              </a:rPr>
              <a:t>Requires TLS client to install custom root certificates and incurs additional security flaws, e.g., </a:t>
            </a:r>
            <a:r>
              <a:rPr b="1" lang="en-US" sz="2800">
                <a:latin typeface="Times New Roman"/>
                <a:ea typeface="Times New Roman"/>
                <a:cs typeface="Times New Roman"/>
                <a:sym typeface="Times New Roman"/>
              </a:rPr>
              <a:t>disabling server authentication and using weak cipher suites</a:t>
            </a:r>
            <a:endParaRPr sz="2800">
              <a:latin typeface="Times New Roman"/>
              <a:ea typeface="Times New Roman"/>
              <a:cs typeface="Times New Roman"/>
              <a:sym typeface="Times New Roman"/>
            </a:endParaRPr>
          </a:p>
          <a:p>
            <a:pPr indent="-353060" lvl="1" marL="914400" rtl="0" algn="l">
              <a:spcBef>
                <a:spcPts val="0"/>
              </a:spcBef>
              <a:spcAft>
                <a:spcPts val="0"/>
              </a:spcAft>
              <a:buSzPct val="100000"/>
              <a:buFont typeface="Times New Roman"/>
              <a:buChar char="–"/>
            </a:pPr>
            <a:r>
              <a:rPr lang="en-US">
                <a:latin typeface="Times New Roman"/>
                <a:ea typeface="Times New Roman"/>
                <a:cs typeface="Times New Roman"/>
                <a:sym typeface="Times New Roman"/>
              </a:rPr>
              <a:t>Customisation</a:t>
            </a:r>
            <a:r>
              <a:rPr lang="en-US" sz="2800">
                <a:latin typeface="Times New Roman"/>
                <a:ea typeface="Times New Roman"/>
                <a:cs typeface="Times New Roman"/>
                <a:sym typeface="Times New Roman"/>
              </a:rPr>
              <a:t> of TLS where middleboxes are enabled via either:</a:t>
            </a:r>
            <a:endParaRPr>
              <a:latin typeface="Times New Roman"/>
              <a:ea typeface="Times New Roman"/>
              <a:cs typeface="Times New Roman"/>
              <a:sym typeface="Times New Roman"/>
            </a:endParaRPr>
          </a:p>
          <a:p>
            <a:pPr indent="-353060" lvl="2" marL="1371600" rtl="0" algn="l">
              <a:spcBef>
                <a:spcPts val="0"/>
              </a:spcBef>
              <a:spcAft>
                <a:spcPts val="0"/>
              </a:spcAft>
              <a:buSzPct val="100000"/>
              <a:buFont typeface="Times New Roman"/>
              <a:buChar char="•"/>
            </a:pPr>
            <a:r>
              <a:rPr lang="en-US" sz="2800">
                <a:latin typeface="Times New Roman"/>
                <a:ea typeface="Times New Roman"/>
                <a:cs typeface="Times New Roman"/>
                <a:sym typeface="Times New Roman"/>
              </a:rPr>
              <a:t>performing </a:t>
            </a:r>
            <a:r>
              <a:rPr b="1" lang="en-US" sz="2800">
                <a:latin typeface="Times New Roman"/>
                <a:ea typeface="Times New Roman"/>
                <a:cs typeface="Times New Roman"/>
                <a:sym typeface="Times New Roman"/>
              </a:rPr>
              <a:t>handshake directly</a:t>
            </a:r>
            <a:r>
              <a:rPr lang="en-US" sz="2800">
                <a:latin typeface="Times New Roman"/>
                <a:ea typeface="Times New Roman"/>
                <a:cs typeface="Times New Roman"/>
                <a:sym typeface="Times New Roman"/>
              </a:rPr>
              <a:t> with TLS endpoints,</a:t>
            </a:r>
            <a:endParaRPr sz="2800">
              <a:latin typeface="Times New Roman"/>
              <a:ea typeface="Times New Roman"/>
              <a:cs typeface="Times New Roman"/>
              <a:sym typeface="Times New Roman"/>
            </a:endParaRPr>
          </a:p>
          <a:p>
            <a:pPr indent="-353060" lvl="2" marL="1371600" rtl="0" algn="l">
              <a:spcBef>
                <a:spcPts val="0"/>
              </a:spcBef>
              <a:spcAft>
                <a:spcPts val="0"/>
              </a:spcAft>
              <a:buSzPct val="100000"/>
              <a:buFont typeface="Times New Roman"/>
              <a:buChar char="•"/>
            </a:pPr>
            <a:r>
              <a:rPr lang="en-US" sz="2800">
                <a:latin typeface="Times New Roman"/>
                <a:ea typeface="Times New Roman"/>
                <a:cs typeface="Times New Roman"/>
                <a:sym typeface="Times New Roman"/>
              </a:rPr>
              <a:t>receiving session key materials in an </a:t>
            </a:r>
            <a:r>
              <a:rPr b="1" lang="en-US" sz="2800">
                <a:latin typeface="Times New Roman"/>
                <a:ea typeface="Times New Roman"/>
                <a:cs typeface="Times New Roman"/>
                <a:sym typeface="Times New Roman"/>
              </a:rPr>
              <a:t>out-of-band manner</a:t>
            </a:r>
            <a:r>
              <a:rPr lang="en-US"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353060" lvl="0" marL="457200" rtl="0" algn="l">
              <a:spcBef>
                <a:spcPts val="0"/>
              </a:spcBef>
              <a:spcAft>
                <a:spcPts val="0"/>
              </a:spcAft>
              <a:buSzPct val="100000"/>
              <a:buFont typeface="Times New Roman"/>
              <a:buChar char="•"/>
            </a:pPr>
            <a:r>
              <a:rPr lang="en-US" sz="2800">
                <a:latin typeface="Times New Roman"/>
                <a:ea typeface="Times New Roman"/>
                <a:cs typeface="Times New Roman"/>
                <a:sym typeface="Times New Roman"/>
              </a:rPr>
              <a:t>Current solutions would either jeopardise the original TLS handshake procedure or incur additional overheads on the endpoints</a:t>
            </a:r>
            <a:endParaRPr sz="2800">
              <a:latin typeface="Times New Roman"/>
              <a:ea typeface="Times New Roman"/>
              <a:cs typeface="Times New Roman"/>
              <a:sym typeface="Times New Roman"/>
            </a:endParaRPr>
          </a:p>
        </p:txBody>
      </p:sp>
      <p:sp>
        <p:nvSpPr>
          <p:cNvPr id="109" name="Google Shape;109;p15"/>
          <p:cNvSpPr/>
          <p:nvPr/>
        </p:nvSpPr>
        <p:spPr>
          <a:xfrm>
            <a:off x="1259632" y="432048"/>
            <a:ext cx="7344900" cy="90870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ABSTRACT</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CONTENTS</a:t>
            </a:r>
            <a:endParaRPr b="1" sz="3600">
              <a:latin typeface="Times New Roman"/>
              <a:ea typeface="Times New Roman"/>
              <a:cs typeface="Times New Roman"/>
              <a:sym typeface="Times New Roman"/>
            </a:endParaRPr>
          </a:p>
        </p:txBody>
      </p:sp>
      <p:sp>
        <p:nvSpPr>
          <p:cNvPr id="115" name="Google Shape;115;p16"/>
          <p:cNvSpPr txBox="1"/>
          <p:nvPr>
            <p:ph idx="1" type="body"/>
          </p:nvPr>
        </p:nvSpPr>
        <p:spPr>
          <a:xfrm>
            <a:off x="1043608" y="1600202"/>
            <a:ext cx="7776900" cy="4781100"/>
          </a:xfrm>
          <a:prstGeom prst="rect">
            <a:avLst/>
          </a:prstGeom>
          <a:noFill/>
          <a:ln>
            <a:noFill/>
          </a:ln>
        </p:spPr>
        <p:txBody>
          <a:bodyPr anchorCtr="0" anchor="t" bIns="45700" lIns="91425" spcFirstLastPara="1" rIns="91425" wrap="square" tIns="45700">
            <a:noAutofit/>
          </a:bodyPr>
          <a:lstStyle/>
          <a:p>
            <a:pPr indent="-327025" lvl="0" marL="457200" rtl="0" algn="just">
              <a:lnSpc>
                <a:spcPct val="100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IoT -&gt; massive group of devices connected over </a:t>
            </a:r>
            <a:r>
              <a:rPr b="1" lang="en-US" sz="1550">
                <a:latin typeface="Times New Roman"/>
                <a:ea typeface="Times New Roman"/>
                <a:cs typeface="Times New Roman"/>
                <a:sym typeface="Times New Roman"/>
              </a:rPr>
              <a:t>wired or wireless networks</a:t>
            </a:r>
            <a:endParaRPr b="1" sz="1550">
              <a:latin typeface="Times New Roman"/>
              <a:ea typeface="Times New Roman"/>
              <a:cs typeface="Times New Roman"/>
              <a:sym typeface="Times New Roman"/>
            </a:endParaRPr>
          </a:p>
          <a:p>
            <a:pPr indent="-327025" lvl="0" marL="457200" rtl="0" algn="just">
              <a:lnSpc>
                <a:spcPct val="100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A challenge to find lightweight security models and techniques as the </a:t>
            </a:r>
            <a:r>
              <a:rPr b="1" lang="en-US" sz="1550">
                <a:latin typeface="Times New Roman"/>
                <a:ea typeface="Times New Roman"/>
                <a:cs typeface="Times New Roman"/>
                <a:sym typeface="Times New Roman"/>
              </a:rPr>
              <a:t>IoT devices have low resources and low computing power</a:t>
            </a:r>
            <a:endParaRPr b="1" sz="1550">
              <a:latin typeface="Times New Roman"/>
              <a:ea typeface="Times New Roman"/>
              <a:cs typeface="Times New Roman"/>
              <a:sym typeface="Times New Roman"/>
            </a:endParaRPr>
          </a:p>
          <a:p>
            <a:pPr indent="-327025" lvl="0" marL="457200" rtl="0" algn="just">
              <a:lnSpc>
                <a:spcPct val="100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IoT devices -&gt; a target of cyber-attacks because of </a:t>
            </a:r>
            <a:r>
              <a:rPr b="1" lang="en-US" sz="1550">
                <a:latin typeface="Times New Roman"/>
                <a:ea typeface="Times New Roman"/>
                <a:cs typeface="Times New Roman"/>
                <a:sym typeface="Times New Roman"/>
              </a:rPr>
              <a:t>deficiencies in the safety mechanism</a:t>
            </a:r>
            <a:endParaRPr b="1" sz="1550">
              <a:latin typeface="Times New Roman"/>
              <a:ea typeface="Times New Roman"/>
              <a:cs typeface="Times New Roman"/>
              <a:sym typeface="Times New Roman"/>
            </a:endParaRPr>
          </a:p>
          <a:p>
            <a:pPr indent="-327025" lvl="0" marL="457200" rtl="0" algn="just">
              <a:lnSpc>
                <a:spcPct val="100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In addition to their vulnerabilities, these devices </a:t>
            </a:r>
            <a:r>
              <a:rPr b="1" lang="en-US" sz="1550">
                <a:latin typeface="Times New Roman"/>
                <a:ea typeface="Times New Roman"/>
                <a:cs typeface="Times New Roman"/>
                <a:sym typeface="Times New Roman"/>
              </a:rPr>
              <a:t>do not have software routines for automatic updating</a:t>
            </a:r>
            <a:r>
              <a:rPr lang="en-US" sz="1550">
                <a:latin typeface="Times New Roman"/>
                <a:ea typeface="Times New Roman"/>
                <a:cs typeface="Times New Roman"/>
                <a:sym typeface="Times New Roman"/>
              </a:rPr>
              <a:t> -&gt; </a:t>
            </a:r>
            <a:r>
              <a:rPr b="1" lang="en-US" sz="1550">
                <a:latin typeface="Times New Roman"/>
                <a:ea typeface="Times New Roman"/>
                <a:cs typeface="Times New Roman"/>
                <a:sym typeface="Times New Roman"/>
              </a:rPr>
              <a:t>use unencrypted or poorly encrypted communication channels</a:t>
            </a:r>
            <a:r>
              <a:rPr lang="en-US" sz="1550">
                <a:latin typeface="Times New Roman"/>
                <a:ea typeface="Times New Roman"/>
                <a:cs typeface="Times New Roman"/>
                <a:sym typeface="Times New Roman"/>
              </a:rPr>
              <a:t>. More smart devices (telephones, network devices, surveillance cameras or refrigerators) are involved in large scale cyber-attacks. The main cyber threats to IoT  -&gt;</a:t>
            </a:r>
            <a:endParaRPr sz="1550">
              <a:latin typeface="Times New Roman"/>
              <a:ea typeface="Times New Roman"/>
              <a:cs typeface="Times New Roman"/>
              <a:sym typeface="Times New Roman"/>
            </a:endParaRPr>
          </a:p>
          <a:p>
            <a:pPr indent="-327025" lvl="1" marL="914400" rtl="0" algn="just">
              <a:lnSpc>
                <a:spcPct val="100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DDoS attacks</a:t>
            </a:r>
            <a:endParaRPr sz="1550">
              <a:latin typeface="Times New Roman"/>
              <a:ea typeface="Times New Roman"/>
              <a:cs typeface="Times New Roman"/>
              <a:sym typeface="Times New Roman"/>
            </a:endParaRPr>
          </a:p>
          <a:p>
            <a:pPr indent="-327025" lvl="1" marL="914400" rtl="0" algn="just">
              <a:lnSpc>
                <a:spcPct val="100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Botnets</a:t>
            </a:r>
            <a:endParaRPr sz="1550">
              <a:latin typeface="Times New Roman"/>
              <a:ea typeface="Times New Roman"/>
              <a:cs typeface="Times New Roman"/>
              <a:sym typeface="Times New Roman"/>
            </a:endParaRPr>
          </a:p>
          <a:p>
            <a:pPr indent="-327025" lvl="1" marL="914400" rtl="0" algn="just">
              <a:lnSpc>
                <a:spcPct val="100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Malware attacks</a:t>
            </a:r>
            <a:endParaRPr sz="1550">
              <a:latin typeface="Times New Roman"/>
              <a:ea typeface="Times New Roman"/>
              <a:cs typeface="Times New Roman"/>
              <a:sym typeface="Times New Roman"/>
            </a:endParaRPr>
          </a:p>
          <a:p>
            <a:pPr indent="-327025" lvl="1" marL="914400" rtl="0" algn="just">
              <a:lnSpc>
                <a:spcPct val="100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Data breaches, etc. </a:t>
            </a:r>
            <a:endParaRPr sz="155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550">
              <a:latin typeface="Times New Roman"/>
              <a:ea typeface="Times New Roman"/>
              <a:cs typeface="Times New Roman"/>
              <a:sym typeface="Times New Roman"/>
            </a:endParaRPr>
          </a:p>
          <a:p>
            <a:pPr indent="-327025" lvl="0" marL="457200" rtl="0" algn="just">
              <a:lnSpc>
                <a:spcPct val="100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The threat of attacks -&gt; data manipulation to action control, which means these </a:t>
            </a:r>
            <a:r>
              <a:rPr b="1" lang="en-US" sz="1550">
                <a:latin typeface="Times New Roman"/>
                <a:ea typeface="Times New Roman"/>
                <a:cs typeface="Times New Roman"/>
                <a:sym typeface="Times New Roman"/>
              </a:rPr>
              <a:t>attacks transcend from the digital to the physical world</a:t>
            </a:r>
            <a:endParaRPr b="1" sz="1550">
              <a:latin typeface="Times New Roman"/>
              <a:ea typeface="Times New Roman"/>
              <a:cs typeface="Times New Roman"/>
              <a:sym typeface="Times New Roman"/>
            </a:endParaRPr>
          </a:p>
          <a:p>
            <a:pPr indent="-327025" lvl="0" marL="457200" rtl="0" algn="just">
              <a:lnSpc>
                <a:spcPct val="100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TLS is a cryptographic protocol designed to provide communications security over a computer network. Uses “certificates”, that consist of a key pair -&gt; a public key and a private key. Keys -&gt; important because they interact behind the scenes during website transactions</a:t>
            </a:r>
            <a:endParaRPr sz="1550">
              <a:latin typeface="Times New Roman"/>
              <a:ea typeface="Times New Roman"/>
              <a:cs typeface="Times New Roman"/>
              <a:sym typeface="Times New Roman"/>
            </a:endParaRPr>
          </a:p>
          <a:p>
            <a:pPr indent="-327025" lvl="0" marL="457200" rtl="0" algn="just">
              <a:spcBef>
                <a:spcPts val="0"/>
              </a:spcBef>
              <a:spcAft>
                <a:spcPts val="0"/>
              </a:spcAft>
              <a:buSzPts val="1550"/>
              <a:buFont typeface="Times New Roman"/>
              <a:buChar char="•"/>
            </a:pPr>
            <a:r>
              <a:rPr lang="en-US" sz="1550">
                <a:latin typeface="Times New Roman"/>
                <a:ea typeface="Times New Roman"/>
                <a:cs typeface="Times New Roman"/>
                <a:sym typeface="Times New Roman"/>
              </a:rPr>
              <a:t>Role of </a:t>
            </a:r>
            <a:r>
              <a:rPr b="1" lang="en-US" sz="1550">
                <a:latin typeface="Times New Roman"/>
                <a:ea typeface="Times New Roman"/>
                <a:cs typeface="Times New Roman"/>
                <a:sym typeface="Times New Roman"/>
              </a:rPr>
              <a:t>Middleboxes</a:t>
            </a:r>
            <a:endParaRPr b="1" sz="1550">
              <a:latin typeface="Times New Roman"/>
              <a:ea typeface="Times New Roman"/>
              <a:cs typeface="Times New Roman"/>
              <a:sym typeface="Times New Roman"/>
            </a:endParaRPr>
          </a:p>
        </p:txBody>
      </p:sp>
      <p:sp>
        <p:nvSpPr>
          <p:cNvPr id="116" name="Google Shape;116;p16"/>
          <p:cNvSpPr/>
          <p:nvPr/>
        </p:nvSpPr>
        <p:spPr>
          <a:xfrm>
            <a:off x="1259632" y="432048"/>
            <a:ext cx="7344900" cy="90870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Introduction</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p:nvPr/>
        </p:nvSpPr>
        <p:spPr>
          <a:xfrm>
            <a:off x="899570" y="-2"/>
            <a:ext cx="7344900" cy="90870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Literature Review</a:t>
            </a:r>
            <a:endParaRPr b="1" sz="3600">
              <a:solidFill>
                <a:schemeClr val="lt1"/>
              </a:solidFill>
              <a:latin typeface="Times New Roman"/>
              <a:ea typeface="Times New Roman"/>
              <a:cs typeface="Times New Roman"/>
              <a:sym typeface="Times New Roman"/>
            </a:endParaRPr>
          </a:p>
        </p:txBody>
      </p:sp>
      <p:graphicFrame>
        <p:nvGraphicFramePr>
          <p:cNvPr id="122" name="Google Shape;122;p17"/>
          <p:cNvGraphicFramePr/>
          <p:nvPr/>
        </p:nvGraphicFramePr>
        <p:xfrm>
          <a:off x="787275" y="960813"/>
          <a:ext cx="3000000" cy="3000000"/>
        </p:xfrm>
        <a:graphic>
          <a:graphicData uri="http://schemas.openxmlformats.org/drawingml/2006/table">
            <a:tbl>
              <a:tblPr>
                <a:noFill/>
                <a:tableStyleId>{6F6DDAA1-A2B5-4AA3-AE77-9CEFA09F4D00}</a:tableStyleId>
              </a:tblPr>
              <a:tblGrid>
                <a:gridCol w="1538275"/>
                <a:gridCol w="1538275"/>
                <a:gridCol w="1538275"/>
                <a:gridCol w="1538275"/>
                <a:gridCol w="1538275"/>
              </a:tblGrid>
              <a:tr h="445375">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Technique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SplitTLS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Multi-Context TLS (mcTLS)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Middlebox TLS (mbTLS)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Middlebox-aware TLS (maTLS)</a:t>
                      </a:r>
                      <a:endParaRPr b="1" sz="1200">
                        <a:latin typeface="Times New Roman"/>
                        <a:ea typeface="Times New Roman"/>
                        <a:cs typeface="Times New Roman"/>
                        <a:sym typeface="Times New Roman"/>
                      </a:endParaRPr>
                    </a:p>
                  </a:txBody>
                  <a:tcPr marT="63500" marB="63500" marR="63500" marL="63500"/>
                </a:tc>
              </a:tr>
              <a:tr h="224510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About</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Used by proxy vendors to introduce client-side middleboxes. It needs the installation of a customized root certificate on the client, the middlebox splits the original connection into two [13]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Multi-context TLS (mcTLS)[14] endpoints to perform handshaking with each introduced middlebox. multi-context TLS enables endpoints to have fine-grained access control over the introduced middleboxes.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Middlebox TLS (mbTLS) [15] enables the endpoints to introduce middleboxes into a session on each side independently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In middlebox-aware TLS (maTLS) [16], every two adjacent neighbors establish a TLS connection called a TLS segment</a:t>
                      </a:r>
                      <a:endParaRPr sz="1200">
                        <a:latin typeface="Times New Roman"/>
                        <a:ea typeface="Times New Roman"/>
                        <a:cs typeface="Times New Roman"/>
                        <a:sym typeface="Times New Roman"/>
                      </a:endParaRPr>
                    </a:p>
                  </a:txBody>
                  <a:tcPr marT="63500" marB="63500" marR="63500" marL="63500"/>
                </a:tc>
              </a:tr>
              <a:tr h="29786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Drawbacks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 The client is no longer able to authenticate the server</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2. Middlebox vendors usually implement TLS improperly. The middlebox may create a less secure connection with the server using a weaker cipher</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3. Middlebox may inject content such as advertisements into TLS traffic without client consent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Can not interoperate with standard TLS endpoints [14] and thus is not immediately deployable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During handshaking, each endpoint transmits key materials to middleboxes through secondary TLS connections [15], which will incur additional overheads on the endpoints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middlebox certificates and TLS segments’ security information are sent to the maTLS client for assessment, thus incurring additional computation and communication overheads</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CONTENTS</a:t>
            </a:r>
            <a:endParaRPr b="1" sz="3600">
              <a:latin typeface="Times New Roman"/>
              <a:ea typeface="Times New Roman"/>
              <a:cs typeface="Times New Roman"/>
              <a:sym typeface="Times New Roman"/>
            </a:endParaRPr>
          </a:p>
        </p:txBody>
      </p:sp>
      <p:sp>
        <p:nvSpPr>
          <p:cNvPr id="128" name="Google Shape;128;p18"/>
          <p:cNvSpPr txBox="1"/>
          <p:nvPr>
            <p:ph idx="1" type="body"/>
          </p:nvPr>
        </p:nvSpPr>
        <p:spPr>
          <a:xfrm>
            <a:off x="1043608" y="1600202"/>
            <a:ext cx="7776900" cy="4781100"/>
          </a:xfrm>
          <a:prstGeom prst="rect">
            <a:avLst/>
          </a:prstGeom>
          <a:noFill/>
          <a:ln>
            <a:noFill/>
          </a:ln>
        </p:spPr>
        <p:txBody>
          <a:bodyPr anchorCtr="0" anchor="t" bIns="45700" lIns="91425" spcFirstLastPara="1" rIns="91425" wrap="square" tIns="45700">
            <a:normAutofit/>
          </a:bodyPr>
          <a:lstStyle/>
          <a:p>
            <a:pPr indent="0" lvl="0" marL="151130" rtl="0" algn="l">
              <a:spcBef>
                <a:spcPts val="476"/>
              </a:spcBef>
              <a:spcAft>
                <a:spcPts val="0"/>
              </a:spcAft>
              <a:buClr>
                <a:schemeClr val="dk1"/>
              </a:buClr>
              <a:buSzPts val="1100"/>
              <a:buNone/>
            </a:pPr>
            <a:r>
              <a:rPr lang="en-US" sz="1500">
                <a:latin typeface="Times New Roman"/>
                <a:ea typeface="Times New Roman"/>
                <a:cs typeface="Times New Roman"/>
                <a:sym typeface="Times New Roman"/>
              </a:rPr>
              <a:t>The system architecture:</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5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28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2800"/>
              <a:buNone/>
            </a:pPr>
            <a:r>
              <a:t/>
            </a:r>
            <a:endParaRPr sz="2800">
              <a:latin typeface="Times New Roman"/>
              <a:ea typeface="Times New Roman"/>
              <a:cs typeface="Times New Roman"/>
              <a:sym typeface="Times New Roman"/>
            </a:endParaRPr>
          </a:p>
        </p:txBody>
      </p:sp>
      <p:sp>
        <p:nvSpPr>
          <p:cNvPr id="129" name="Google Shape;129;p18"/>
          <p:cNvSpPr/>
          <p:nvPr/>
        </p:nvSpPr>
        <p:spPr>
          <a:xfrm>
            <a:off x="1259632" y="432048"/>
            <a:ext cx="7344900" cy="90870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Methodology and Working Principle</a:t>
            </a:r>
            <a:endParaRPr b="1" sz="3600">
              <a:solidFill>
                <a:schemeClr val="lt1"/>
              </a:solidFill>
              <a:latin typeface="Times New Roman"/>
              <a:ea typeface="Times New Roman"/>
              <a:cs typeface="Times New Roman"/>
              <a:sym typeface="Times New Roman"/>
            </a:endParaRPr>
          </a:p>
        </p:txBody>
      </p:sp>
      <p:pic>
        <p:nvPicPr>
          <p:cNvPr id="130" name="Google Shape;130;p18"/>
          <p:cNvPicPr preferRelativeResize="0"/>
          <p:nvPr/>
        </p:nvPicPr>
        <p:blipFill>
          <a:blip r:embed="rId3">
            <a:alphaModFix/>
          </a:blip>
          <a:stretch>
            <a:fillRect/>
          </a:stretch>
        </p:blipFill>
        <p:spPr>
          <a:xfrm>
            <a:off x="1783575" y="2071963"/>
            <a:ext cx="6296950" cy="383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1" type="body"/>
          </p:nvPr>
        </p:nvSpPr>
        <p:spPr>
          <a:xfrm>
            <a:off x="1043600" y="1600200"/>
            <a:ext cx="7776900" cy="5138100"/>
          </a:xfrm>
          <a:prstGeom prst="rect">
            <a:avLst/>
          </a:prstGeom>
          <a:noFill/>
          <a:ln>
            <a:noFill/>
          </a:ln>
        </p:spPr>
        <p:txBody>
          <a:bodyPr anchorCtr="0" anchor="t" bIns="45700" lIns="91425" spcFirstLastPara="1" rIns="91425" wrap="square" tIns="45700">
            <a:normAutofit lnSpcReduction="20000"/>
          </a:bodyPr>
          <a:lstStyle/>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rPr lang="en-US" sz="1400">
                <a:latin typeface="Times New Roman"/>
                <a:ea typeface="Times New Roman"/>
                <a:cs typeface="Times New Roman"/>
                <a:sym typeface="Times New Roman"/>
              </a:rPr>
              <a:t>TLS 1.3 and ME-TLS Handshake Overview</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t/>
            </a:r>
            <a:endParaRPr sz="14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1100"/>
              <a:buNone/>
            </a:pPr>
            <a:r>
              <a:rPr lang="en-US" sz="1500">
                <a:latin typeface="Times New Roman"/>
                <a:ea typeface="Times New Roman"/>
                <a:cs typeface="Times New Roman"/>
                <a:sym typeface="Times New Roman"/>
              </a:rPr>
              <a:t>Points of difference: </a:t>
            </a:r>
            <a:endParaRPr sz="1500">
              <a:latin typeface="Times New Roman"/>
              <a:ea typeface="Times New Roman"/>
              <a:cs typeface="Times New Roman"/>
              <a:sym typeface="Times New Roman"/>
            </a:endParaRPr>
          </a:p>
          <a:p>
            <a:pPr indent="-336550" lvl="0" marL="457200" rtl="0" algn="l">
              <a:spcBef>
                <a:spcPts val="476"/>
              </a:spcBef>
              <a:spcAft>
                <a:spcPts val="0"/>
              </a:spcAft>
              <a:buSzPts val="1700"/>
              <a:buFont typeface="Times New Roman"/>
              <a:buChar char="•"/>
            </a:pPr>
            <a:r>
              <a:rPr lang="en-US" sz="1700">
                <a:latin typeface="Times New Roman"/>
                <a:ea typeface="Times New Roman"/>
                <a:cs typeface="Times New Roman"/>
                <a:sym typeface="Times New Roman"/>
              </a:rPr>
              <a:t>Implicit version negotiation mechanism in handshake messages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Removal of certificate-related messages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Middlebox negotiation and endpoint authentication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Char char="•"/>
            </a:pPr>
            <a:r>
              <a:rPr lang="en-US" sz="1700">
                <a:latin typeface="Times New Roman"/>
                <a:ea typeface="Times New Roman"/>
                <a:cs typeface="Times New Roman"/>
                <a:sym typeface="Times New Roman"/>
              </a:rPr>
              <a:t>Newly introduced </a:t>
            </a:r>
            <a:r>
              <a:rPr lang="en-US" sz="1700">
                <a:latin typeface="Courier New"/>
                <a:ea typeface="Courier New"/>
                <a:cs typeface="Courier New"/>
                <a:sym typeface="Courier New"/>
              </a:rPr>
              <a:t>SessionKeyDistribution </a:t>
            </a:r>
            <a:r>
              <a:rPr lang="en-US" sz="1700">
                <a:latin typeface="Times New Roman"/>
                <a:ea typeface="Times New Roman"/>
                <a:cs typeface="Times New Roman"/>
                <a:sym typeface="Times New Roman"/>
              </a:rPr>
              <a:t>message - to keep communication in-band</a:t>
            </a:r>
            <a:endParaRPr sz="1700">
              <a:latin typeface="Times New Roman"/>
              <a:ea typeface="Times New Roman"/>
              <a:cs typeface="Times New Roman"/>
              <a:sym typeface="Times New Roman"/>
            </a:endParaRPr>
          </a:p>
          <a:p>
            <a:pPr indent="0" lvl="0" marL="151130" rtl="0" algn="l">
              <a:spcBef>
                <a:spcPts val="476"/>
              </a:spcBef>
              <a:spcAft>
                <a:spcPts val="0"/>
              </a:spcAft>
              <a:buClr>
                <a:schemeClr val="dk1"/>
              </a:buClr>
              <a:buSzPts val="2800"/>
              <a:buNone/>
            </a:pPr>
            <a:r>
              <a:t/>
            </a:r>
            <a:endParaRPr sz="1400">
              <a:latin typeface="Times New Roman"/>
              <a:ea typeface="Times New Roman"/>
              <a:cs typeface="Times New Roman"/>
              <a:sym typeface="Times New Roman"/>
            </a:endParaRPr>
          </a:p>
        </p:txBody>
      </p:sp>
      <p:sp>
        <p:nvSpPr>
          <p:cNvPr id="136" name="Google Shape;136;p19"/>
          <p:cNvSpPr/>
          <p:nvPr/>
        </p:nvSpPr>
        <p:spPr>
          <a:xfrm>
            <a:off x="1259607" y="-2"/>
            <a:ext cx="7344900" cy="908700"/>
          </a:xfrm>
          <a:prstGeom prst="rect">
            <a:avLst/>
          </a:prstGeom>
          <a:solidFill>
            <a:srgbClr val="771E28"/>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solidFill>
                  <a:schemeClr val="lt1"/>
                </a:solidFill>
                <a:latin typeface="Times New Roman"/>
                <a:ea typeface="Times New Roman"/>
                <a:cs typeface="Times New Roman"/>
                <a:sym typeface="Times New Roman"/>
              </a:rPr>
              <a:t>Methodology and Working Principle</a:t>
            </a:r>
            <a:endParaRPr b="1" sz="3600">
              <a:solidFill>
                <a:schemeClr val="lt1"/>
              </a:solidFill>
              <a:latin typeface="Times New Roman"/>
              <a:ea typeface="Times New Roman"/>
              <a:cs typeface="Times New Roman"/>
              <a:sym typeface="Times New Roman"/>
            </a:endParaRPr>
          </a:p>
        </p:txBody>
      </p:sp>
      <p:pic>
        <p:nvPicPr>
          <p:cNvPr id="137" name="Google Shape;137;p19"/>
          <p:cNvPicPr preferRelativeResize="0"/>
          <p:nvPr/>
        </p:nvPicPr>
        <p:blipFill rotWithShape="1">
          <a:blip r:embed="rId3">
            <a:alphaModFix/>
          </a:blip>
          <a:srcRect b="2808" l="5269" r="3870" t="0"/>
          <a:stretch/>
        </p:blipFill>
        <p:spPr>
          <a:xfrm>
            <a:off x="1967025" y="952475"/>
            <a:ext cx="5209950" cy="340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CONTENTS</a:t>
            </a:r>
            <a:endParaRPr b="1" sz="3600">
              <a:latin typeface="Times New Roman"/>
              <a:ea typeface="Times New Roman"/>
              <a:cs typeface="Times New Roman"/>
              <a:sym typeface="Times New Roman"/>
            </a:endParaRPr>
          </a:p>
        </p:txBody>
      </p:sp>
      <p:sp>
        <p:nvSpPr>
          <p:cNvPr id="143" name="Google Shape;143;p20"/>
          <p:cNvSpPr txBox="1"/>
          <p:nvPr>
            <p:ph idx="1" type="body"/>
          </p:nvPr>
        </p:nvSpPr>
        <p:spPr>
          <a:xfrm>
            <a:off x="1043608" y="1600202"/>
            <a:ext cx="7776900" cy="4781100"/>
          </a:xfrm>
          <a:prstGeom prst="rect">
            <a:avLst/>
          </a:prstGeom>
          <a:noFill/>
          <a:ln>
            <a:noFill/>
          </a:ln>
        </p:spPr>
        <p:txBody>
          <a:bodyPr anchorCtr="0" anchor="t" bIns="45700" lIns="91425" spcFirstLastPara="1" rIns="91425" wrap="square" tIns="45700">
            <a:normAutofit/>
          </a:bodyPr>
          <a:lstStyle/>
          <a:p>
            <a:pPr indent="-330200" lvl="0" marL="457200" rtl="0" algn="l">
              <a:spcBef>
                <a:spcPts val="476"/>
              </a:spcBef>
              <a:spcAft>
                <a:spcPts val="0"/>
              </a:spcAft>
              <a:buSzPts val="1600"/>
              <a:buFont typeface="Times New Roman"/>
              <a:buChar char="•"/>
            </a:pPr>
            <a:r>
              <a:rPr lang="en-US" sz="1600">
                <a:latin typeface="Times New Roman"/>
                <a:ea typeface="Times New Roman"/>
                <a:cs typeface="Times New Roman"/>
                <a:sym typeface="Times New Roman"/>
              </a:rPr>
              <a:t>There are 3 types of entities in the architecture:</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b="1" lang="en-US" sz="1600">
                <a:latin typeface="Times New Roman"/>
                <a:ea typeface="Times New Roman"/>
                <a:cs typeface="Times New Roman"/>
                <a:sym typeface="Times New Roman"/>
              </a:rPr>
              <a:t>ME-TLS endpoint</a:t>
            </a:r>
            <a:r>
              <a:rPr b="1" lang="en-US" sz="1600">
                <a:latin typeface="Times New Roman"/>
                <a:ea typeface="Times New Roman"/>
                <a:cs typeface="Times New Roman"/>
                <a:sym typeface="Times New Roman"/>
              </a:rPr>
              <a:t>:</a:t>
            </a:r>
            <a:r>
              <a:rPr lang="en-US" sz="1600">
                <a:latin typeface="Times New Roman"/>
                <a:ea typeface="Times New Roman"/>
                <a:cs typeface="Times New Roman"/>
                <a:sym typeface="Times New Roman"/>
              </a:rPr>
              <a:t> ME-TLS client and server. Each node -&gt; associated with a unique publicly known identity ID -&gt; generated from IP address + metadata. At initialization, it authenticates and obtains its private key.</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b="1" lang="en-US" sz="1600">
                <a:latin typeface="Times New Roman"/>
                <a:ea typeface="Times New Roman"/>
                <a:cs typeface="Times New Roman"/>
                <a:sym typeface="Times New Roman"/>
              </a:rPr>
              <a:t>Middleboxes</a:t>
            </a:r>
            <a:r>
              <a:rPr b="1" lang="en-US" sz="1600">
                <a:latin typeface="Times New Roman"/>
                <a:ea typeface="Times New Roman"/>
                <a:cs typeface="Times New Roman"/>
                <a:sym typeface="Times New Roman"/>
              </a:rPr>
              <a:t>:</a:t>
            </a:r>
            <a:r>
              <a:rPr lang="en-US" sz="1600">
                <a:latin typeface="Times New Roman"/>
                <a:ea typeface="Times New Roman"/>
                <a:cs typeface="Times New Roman"/>
                <a:sym typeface="Times New Roman"/>
              </a:rPr>
              <a:t> Each middlebox has unique publicly known identity. At initialization, each middlebox also authenticates itself to the distributed PKG nodes and obtains its private key. During handshaking, ME-TLS endpoints can choose middleboxes by their identities and involve them in a session for performance and security enhancements</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b="1" lang="en-US" sz="1600">
                <a:latin typeface="Times New Roman"/>
                <a:ea typeface="Times New Roman"/>
                <a:cs typeface="Times New Roman"/>
                <a:sym typeface="Times New Roman"/>
              </a:rPr>
              <a:t>Distributed PKG nodes</a:t>
            </a:r>
            <a:r>
              <a:rPr b="1" lang="en-US" sz="1600">
                <a:latin typeface="Times New Roman"/>
                <a:ea typeface="Times New Roman"/>
                <a:cs typeface="Times New Roman"/>
                <a:sym typeface="Times New Roman"/>
              </a:rPr>
              <a:t>:</a:t>
            </a:r>
            <a:r>
              <a:rPr lang="en-US" sz="1600">
                <a:latin typeface="Times New Roman"/>
                <a:ea typeface="Times New Roman"/>
                <a:cs typeface="Times New Roman"/>
                <a:sym typeface="Times New Roman"/>
              </a:rPr>
              <a:t> In ME-TLS, endpoints authenticate each other and the introduced middleboxes by utilizing the BF-IBE scheme. At initialization, each ME-TLS endpoint and middlebox authenticates itself to the distributed PKG nodes</a:t>
            </a:r>
            <a:endParaRPr sz="1600">
              <a:latin typeface="Times New Roman"/>
              <a:ea typeface="Times New Roman"/>
              <a:cs typeface="Times New Roman"/>
              <a:sym typeface="Times New Roman"/>
            </a:endParaRPr>
          </a:p>
          <a:p>
            <a:pPr indent="0" lvl="0" marL="0" rtl="0" algn="l">
              <a:spcBef>
                <a:spcPts val="476"/>
              </a:spcBef>
              <a:spcAft>
                <a:spcPts val="0"/>
              </a:spcAft>
              <a:buNone/>
            </a:pPr>
            <a:r>
              <a:t/>
            </a:r>
            <a:endParaRPr sz="1600">
              <a:latin typeface="Times New Roman"/>
              <a:ea typeface="Times New Roman"/>
              <a:cs typeface="Times New Roman"/>
              <a:sym typeface="Times New Roman"/>
            </a:endParaRPr>
          </a:p>
          <a:p>
            <a:pPr indent="-330200" lvl="0" marL="457200" rtl="0" algn="l">
              <a:spcBef>
                <a:spcPts val="476"/>
              </a:spcBef>
              <a:spcAft>
                <a:spcPts val="0"/>
              </a:spcAft>
              <a:buSzPts val="1600"/>
              <a:buFont typeface="Times New Roman"/>
              <a:buChar char="•"/>
            </a:pPr>
            <a:r>
              <a:rPr lang="en-US" sz="1600">
                <a:latin typeface="Times New Roman"/>
                <a:ea typeface="Times New Roman"/>
                <a:cs typeface="Times New Roman"/>
                <a:sym typeface="Times New Roman"/>
              </a:rPr>
              <a:t>After the handshake -&gt; middleboxes utilise session key material to inspect traffic for viruses and any malicious or irrelevant content. When a middlebox finishes processing a ME-TLS application data record, it generates a unique hop-tag and updates the field in the record.</a:t>
            </a:r>
            <a:endParaRPr sz="1600">
              <a:latin typeface="Times New Roman"/>
              <a:ea typeface="Times New Roman"/>
              <a:cs typeface="Times New Roman"/>
              <a:sym typeface="Times New Roman"/>
            </a:endParaRPr>
          </a:p>
        </p:txBody>
      </p:sp>
      <p:sp>
        <p:nvSpPr>
          <p:cNvPr id="144" name="Google Shape;144;p20"/>
          <p:cNvSpPr/>
          <p:nvPr/>
        </p:nvSpPr>
        <p:spPr>
          <a:xfrm>
            <a:off x="1259607" y="391798"/>
            <a:ext cx="7344900" cy="908700"/>
          </a:xfrm>
          <a:prstGeom prst="rect">
            <a:avLst/>
          </a:prstGeom>
          <a:solidFill>
            <a:srgbClr val="771E28"/>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solidFill>
                  <a:schemeClr val="lt1"/>
                </a:solidFill>
                <a:latin typeface="Times New Roman"/>
                <a:ea typeface="Times New Roman"/>
                <a:cs typeface="Times New Roman"/>
                <a:sym typeface="Times New Roman"/>
              </a:rPr>
              <a:t>Methodology and Working Principle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p:nvPr/>
        </p:nvSpPr>
        <p:spPr>
          <a:xfrm>
            <a:off x="1259607" y="-2"/>
            <a:ext cx="7344900" cy="90870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Results</a:t>
            </a:r>
            <a:endParaRPr b="1" sz="3600">
              <a:solidFill>
                <a:schemeClr val="lt1"/>
              </a:solidFill>
              <a:latin typeface="Times New Roman"/>
              <a:ea typeface="Times New Roman"/>
              <a:cs typeface="Times New Roman"/>
              <a:sym typeface="Times New Roman"/>
            </a:endParaRPr>
          </a:p>
        </p:txBody>
      </p:sp>
      <p:pic>
        <p:nvPicPr>
          <p:cNvPr id="150" name="Google Shape;150;p21"/>
          <p:cNvPicPr preferRelativeResize="0"/>
          <p:nvPr/>
        </p:nvPicPr>
        <p:blipFill>
          <a:blip r:embed="rId3">
            <a:alphaModFix/>
          </a:blip>
          <a:stretch>
            <a:fillRect/>
          </a:stretch>
        </p:blipFill>
        <p:spPr>
          <a:xfrm>
            <a:off x="368167" y="2160383"/>
            <a:ext cx="3924300" cy="3200400"/>
          </a:xfrm>
          <a:prstGeom prst="rect">
            <a:avLst/>
          </a:prstGeom>
          <a:noFill/>
          <a:ln>
            <a:noFill/>
          </a:ln>
        </p:spPr>
      </p:pic>
      <p:pic>
        <p:nvPicPr>
          <p:cNvPr id="151" name="Google Shape;151;p21"/>
          <p:cNvPicPr preferRelativeResize="0"/>
          <p:nvPr/>
        </p:nvPicPr>
        <p:blipFill>
          <a:blip r:embed="rId4">
            <a:alphaModFix/>
          </a:blip>
          <a:stretch>
            <a:fillRect/>
          </a:stretch>
        </p:blipFill>
        <p:spPr>
          <a:xfrm>
            <a:off x="4889642" y="2131808"/>
            <a:ext cx="3886200" cy="325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