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jWf6HuWt9UZ3mzgvqDDmWHtVQ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372490d2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372490d2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26372490d2_0_20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6372490d2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6372490d2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26372490d2_0_1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372490d2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372490d2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26372490d2_0_1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6372490d2_0_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6372490d2_0_2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26372490d2_0_2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6372490d2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6372490d2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26372490d2_0_1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6372490d2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372490d2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26372490d2_0_1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372490d2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372490d2_0_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26372490d2_0_1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372490d2_0_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6372490d2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26372490d2_0_1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6372490d2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6372490d2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26372490d2_0_2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6372490d2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6372490d2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26372490d2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6372490d2_0_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6372490d2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26372490d2_0_2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6372490d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6372490d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26372490d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372490d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372490d2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6372490d2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6372490d2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6372490d2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6372490d2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6372490d2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6372490d2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26372490d2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372490d2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372490d2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26372490d2_0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372490d2_0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372490d2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26372490d2_0_1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6372490d2_0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6372490d2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26372490d2_0_2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685800" y="2130427"/>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8" name="Google Shape;18;p6"/>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6"/>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6"/>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5"/>
          <p:cNvSpPr txBox="1"/>
          <p:nvPr>
            <p:ph idx="1" type="body"/>
          </p:nvPr>
        </p:nvSpPr>
        <p:spPr>
          <a:xfrm rot="5400000">
            <a:off x="2308950" y="-251548"/>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5" name="Google Shape;75;p15"/>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5"/>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5"/>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4732350" y="2171690"/>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6"/>
          <p:cNvSpPr txBox="1"/>
          <p:nvPr>
            <p:ph idx="1" type="body"/>
          </p:nvPr>
        </p:nvSpPr>
        <p:spPr>
          <a:xfrm rot="5400000">
            <a:off x="541350" y="190490"/>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1" name="Google Shape;81;p16"/>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6"/>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6"/>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7"/>
          <p:cNvSpPr txBox="1"/>
          <p:nvPr>
            <p:ph idx="1" type="body"/>
          </p:nvPr>
        </p:nvSpPr>
        <p:spPr>
          <a:xfrm>
            <a:off x="457200" y="1600202"/>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 name="Google Shape;24;p7"/>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7"/>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7"/>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722313" y="4406902"/>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0" name="Google Shape;30;p8"/>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8"/>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8"/>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9"/>
          <p:cNvSpPr txBox="1"/>
          <p:nvPr>
            <p:ph idx="1" type="body"/>
          </p:nvPr>
        </p:nvSpPr>
        <p:spPr>
          <a:xfrm>
            <a:off x="457200" y="1600202"/>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6" name="Google Shape;36;p9"/>
          <p:cNvSpPr txBox="1"/>
          <p:nvPr>
            <p:ph idx="2" type="body"/>
          </p:nvPr>
        </p:nvSpPr>
        <p:spPr>
          <a:xfrm>
            <a:off x="4648200" y="1600202"/>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7" name="Google Shape;37;p9"/>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9"/>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9"/>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10"/>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43" name="Google Shape;43;p10"/>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44" name="Google Shape;44;p10"/>
          <p:cNvSpPr txBox="1"/>
          <p:nvPr>
            <p:ph idx="3" type="body"/>
          </p:nvPr>
        </p:nvSpPr>
        <p:spPr>
          <a:xfrm>
            <a:off x="4645026"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45" name="Google Shape;45;p10"/>
          <p:cNvSpPr txBox="1"/>
          <p:nvPr>
            <p:ph idx="4" type="body"/>
          </p:nvPr>
        </p:nvSpPr>
        <p:spPr>
          <a:xfrm>
            <a:off x="4645026"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46" name="Google Shape;46;p10"/>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0"/>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0"/>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11"/>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1"/>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1"/>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2"/>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2"/>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457201"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3"/>
          <p:cNvSpPr txBox="1"/>
          <p:nvPr>
            <p:ph idx="1" type="body"/>
          </p:nvPr>
        </p:nvSpPr>
        <p:spPr>
          <a:xfrm>
            <a:off x="3575050" y="273052"/>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61" name="Google Shape;61;p13"/>
          <p:cNvSpPr txBox="1"/>
          <p:nvPr>
            <p:ph idx="2" type="body"/>
          </p:nvPr>
        </p:nvSpPr>
        <p:spPr>
          <a:xfrm>
            <a:off x="457201" y="1435102"/>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2" name="Google Shape;62;p13"/>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4"/>
          <p:cNvSpPr/>
          <p:nvPr>
            <p:ph idx="2" type="pic"/>
          </p:nvPr>
        </p:nvSpPr>
        <p:spPr>
          <a:xfrm>
            <a:off x="1792288" y="612775"/>
            <a:ext cx="5486400" cy="4114800"/>
          </a:xfrm>
          <a:prstGeom prst="rect">
            <a:avLst/>
          </a:prstGeom>
          <a:noFill/>
          <a:ln>
            <a:noFill/>
          </a:ln>
        </p:spPr>
      </p:sp>
      <p:sp>
        <p:nvSpPr>
          <p:cNvPr id="68" name="Google Shape;68;p1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9" name="Google Shape;69;p14"/>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5"/>
          <p:cNvSpPr txBox="1"/>
          <p:nvPr>
            <p:ph idx="1" type="body"/>
          </p:nvPr>
        </p:nvSpPr>
        <p:spPr>
          <a:xfrm>
            <a:off x="457200" y="1600202"/>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57200" y="6356352"/>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3124200" y="6356352"/>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6553200" y="6356352"/>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redhat.com/en/blog/red" TargetMode="External"/><Relationship Id="rId4" Type="http://schemas.openxmlformats.org/officeDocument/2006/relationships/hyperlink" Target="https://diamant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kubernetes.io/docs/concepts/overview/what-is-kubernetes/" TargetMode="External"/><Relationship Id="rId4" Type="http://schemas.openxmlformats.org/officeDocument/2006/relationships/hyperlink" Target="http://queue.acm.org/detail.cfm?id=2898444" TargetMode="External"/><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857250" y="381000"/>
            <a:ext cx="5409248" cy="230124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0243C"/>
              </a:buClr>
              <a:buSzPct val="100000"/>
              <a:buFont typeface="Times New Roman"/>
              <a:buNone/>
            </a:pP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br>
              <a:rPr lang="en-US" sz="4000">
                <a:solidFill>
                  <a:srgbClr val="30243C"/>
                </a:solidFill>
                <a:latin typeface="Times New Roman"/>
                <a:ea typeface="Times New Roman"/>
                <a:cs typeface="Times New Roman"/>
                <a:sym typeface="Times New Roman"/>
              </a:rPr>
            </a:br>
            <a:endParaRPr sz="4000">
              <a:solidFill>
                <a:srgbClr val="30243C"/>
              </a:solidFill>
              <a:latin typeface="Times New Roman"/>
              <a:ea typeface="Times New Roman"/>
              <a:cs typeface="Times New Roman"/>
              <a:sym typeface="Times New Roman"/>
            </a:endParaRPr>
          </a:p>
        </p:txBody>
      </p:sp>
      <p:sp>
        <p:nvSpPr>
          <p:cNvPr id="89" name="Google Shape;89;p1"/>
          <p:cNvSpPr txBox="1"/>
          <p:nvPr>
            <p:ph idx="1" type="subTitle"/>
          </p:nvPr>
        </p:nvSpPr>
        <p:spPr>
          <a:xfrm>
            <a:off x="4743450" y="4794425"/>
            <a:ext cx="3897600" cy="1878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Under the guidance of:</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Guide name: Mrs Durga Bhavani A </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Designation: Asst. Professor</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Dept of CSE</a:t>
            </a:r>
            <a:endParaRPr/>
          </a:p>
        </p:txBody>
      </p:sp>
      <p:sp>
        <p:nvSpPr>
          <p:cNvPr id="90" name="Google Shape;90;p1"/>
          <p:cNvSpPr/>
          <p:nvPr/>
        </p:nvSpPr>
        <p:spPr>
          <a:xfrm>
            <a:off x="0" y="43934"/>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bitmap-3000" id="91" name="Google Shape;91;p1"/>
          <p:cNvPicPr preferRelativeResize="0"/>
          <p:nvPr/>
        </p:nvPicPr>
        <p:blipFill rotWithShape="1">
          <a:blip r:embed="rId3">
            <a:alphaModFix/>
          </a:blip>
          <a:srcRect b="0" l="0" r="0" t="0"/>
          <a:stretch/>
        </p:blipFill>
        <p:spPr>
          <a:xfrm>
            <a:off x="4148519" y="1474276"/>
            <a:ext cx="942975" cy="914400"/>
          </a:xfrm>
          <a:prstGeom prst="rect">
            <a:avLst/>
          </a:prstGeom>
          <a:noFill/>
          <a:ln>
            <a:noFill/>
          </a:ln>
        </p:spPr>
      </p:pic>
      <p:sp>
        <p:nvSpPr>
          <p:cNvPr id="92" name="Google Shape;92;p1"/>
          <p:cNvSpPr/>
          <p:nvPr/>
        </p:nvSpPr>
        <p:spPr>
          <a:xfrm>
            <a:off x="642427" y="238958"/>
            <a:ext cx="8450100" cy="11079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rgbClr val="002060"/>
                </a:solidFill>
                <a:latin typeface="Calibri"/>
                <a:ea typeface="Calibri"/>
                <a:cs typeface="Calibri"/>
                <a:sym typeface="Calibri"/>
              </a:rPr>
              <a:t>    </a:t>
            </a:r>
            <a:r>
              <a:rPr b="1" lang="en-US" sz="2400">
                <a:solidFill>
                  <a:srgbClr val="002060"/>
                </a:solidFill>
                <a:latin typeface="Times New Roman"/>
                <a:ea typeface="Times New Roman"/>
                <a:cs typeface="Times New Roman"/>
                <a:sym typeface="Times New Roman"/>
              </a:rPr>
              <a:t>BMS INSTITUTE OF TECHNOLOGY &amp; MANAGEMENT</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1" lang="en-US" sz="2400">
                <a:solidFill>
                  <a:srgbClr val="000000"/>
                </a:solidFill>
                <a:latin typeface="Calibri"/>
                <a:ea typeface="Calibri"/>
                <a:cs typeface="Calibri"/>
                <a:sym typeface="Calibri"/>
              </a:rPr>
              <a:t>   </a:t>
            </a:r>
            <a:r>
              <a:rPr b="1" i="1" lang="en-US" sz="2400">
                <a:solidFill>
                  <a:srgbClr val="000000"/>
                </a:solidFill>
                <a:latin typeface="Times New Roman"/>
                <a:ea typeface="Times New Roman"/>
                <a:cs typeface="Times New Roman"/>
                <a:sym typeface="Times New Roman"/>
              </a:rPr>
              <a:t>BENGALURU</a:t>
            </a:r>
            <a:endParaRPr sz="24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985278" y="4886985"/>
            <a:ext cx="3482400" cy="169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Student name: Prakhyat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USN: 1BY18CS108</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Dept of CSE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4" name="Google Shape;94;p1"/>
          <p:cNvSpPr txBox="1"/>
          <p:nvPr/>
        </p:nvSpPr>
        <p:spPr>
          <a:xfrm>
            <a:off x="985266" y="2224209"/>
            <a:ext cx="72696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a:solidFill>
                  <a:srgbClr val="0070C0"/>
                </a:solidFill>
                <a:latin typeface="Times New Roman"/>
                <a:ea typeface="Times New Roman"/>
                <a:cs typeface="Times New Roman"/>
                <a:sym typeface="Times New Roman"/>
              </a:rPr>
              <a:t>Technical Seminar On</a:t>
            </a:r>
            <a:endParaRPr/>
          </a:p>
          <a:p>
            <a:pPr indent="0" lvl="0" marL="0" marR="0" rtl="0" algn="ctr">
              <a:spcBef>
                <a:spcPts val="0"/>
              </a:spcBef>
              <a:spcAft>
                <a:spcPts val="0"/>
              </a:spcAft>
              <a:buNone/>
            </a:pPr>
            <a:r>
              <a:t/>
            </a:r>
            <a:endParaRPr sz="2400">
              <a:solidFill>
                <a:srgbClr val="0070C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a:t>
            </a:r>
            <a:r>
              <a:rPr b="1" lang="en-US" sz="2400">
                <a:solidFill>
                  <a:schemeClr val="dk1"/>
                </a:solidFill>
                <a:latin typeface="Calibri"/>
                <a:ea typeface="Calibri"/>
                <a:cs typeface="Calibri"/>
                <a:sym typeface="Calibri"/>
              </a:rPr>
              <a:t>Performance evaluation of containers running on KUBERNETES</a:t>
            </a:r>
            <a:r>
              <a:rPr b="1" lang="en-US" sz="2400">
                <a:solidFill>
                  <a:schemeClr val="dk1"/>
                </a:solidFill>
                <a:latin typeface="Times New Roman"/>
                <a:ea typeface="Times New Roman"/>
                <a:cs typeface="Times New Roman"/>
                <a:sym typeface="Times New Roman"/>
              </a:rPr>
              <a:t>”</a:t>
            </a:r>
            <a:endParaRPr/>
          </a:p>
        </p:txBody>
      </p:sp>
      <p:sp>
        <p:nvSpPr>
          <p:cNvPr id="95" name="Google Shape;95;p1"/>
          <p:cNvSpPr txBox="1"/>
          <p:nvPr/>
        </p:nvSpPr>
        <p:spPr>
          <a:xfrm>
            <a:off x="3387119" y="2468411"/>
            <a:ext cx="28236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  </a:t>
            </a:r>
            <a:r>
              <a:rPr b="1" lang="en-US" sz="1800">
                <a:solidFill>
                  <a:schemeClr val="dk1"/>
                </a:solidFill>
                <a:latin typeface="Times New Roman"/>
                <a:ea typeface="Times New Roman"/>
                <a:cs typeface="Times New Roman"/>
                <a:sym typeface="Times New Roman"/>
              </a:rPr>
              <a:t>DEPARTMENT OF CSE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26372490d2_0_207"/>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Metrics/benchmarks listing and selection</a:t>
            </a:r>
            <a:endParaRPr/>
          </a:p>
        </p:txBody>
      </p:sp>
      <p:sp>
        <p:nvSpPr>
          <p:cNvPr id="169" name="Google Shape;169;g126372490d2_0_207"/>
          <p:cNvSpPr txBox="1"/>
          <p:nvPr>
            <p:ph idx="1" type="body"/>
          </p:nvPr>
        </p:nvSpPr>
        <p:spPr>
          <a:xfrm>
            <a:off x="457200" y="1600202"/>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Example:</a:t>
            </a:r>
            <a:endParaRPr/>
          </a:p>
          <a:p>
            <a:pPr indent="-342900" lvl="0" marL="457200" rtl="0" algn="l">
              <a:spcBef>
                <a:spcPts val="360"/>
              </a:spcBef>
              <a:spcAft>
                <a:spcPts val="0"/>
              </a:spcAft>
              <a:buSzPts val="1800"/>
              <a:buChar char="•"/>
            </a:pPr>
            <a:r>
              <a:rPr lang="en-US"/>
              <a:t>CPU-Sysbench and Y-cruncher</a:t>
            </a:r>
            <a:endParaRPr/>
          </a:p>
          <a:p>
            <a:pPr indent="-342900" lvl="0" marL="457200" rtl="0" algn="l">
              <a:spcBef>
                <a:spcPts val="0"/>
              </a:spcBef>
              <a:spcAft>
                <a:spcPts val="0"/>
              </a:spcAft>
              <a:buSzPts val="1800"/>
              <a:buChar char="•"/>
            </a:pPr>
            <a:r>
              <a:rPr lang="en-US"/>
              <a:t>Memory-STREAM</a:t>
            </a:r>
            <a:endParaRPr/>
          </a:p>
          <a:p>
            <a:pPr indent="-342900" lvl="0" marL="457200" rtl="0" algn="l">
              <a:spcBef>
                <a:spcPts val="0"/>
              </a:spcBef>
              <a:spcAft>
                <a:spcPts val="0"/>
              </a:spcAft>
              <a:buSzPts val="1800"/>
              <a:buChar char="•"/>
            </a:pPr>
            <a:r>
              <a:rPr lang="en-US"/>
              <a:t>Disk- Sysbench and Bonnie++</a:t>
            </a:r>
            <a:endParaRPr/>
          </a:p>
          <a:p>
            <a:pPr indent="-342900" lvl="0" marL="457200" rtl="0" algn="l">
              <a:spcBef>
                <a:spcPts val="0"/>
              </a:spcBef>
              <a:spcAft>
                <a:spcPts val="0"/>
              </a:spcAft>
              <a:buSzPts val="1800"/>
              <a:buChar char="•"/>
            </a:pPr>
            <a:r>
              <a:rPr lang="en-US"/>
              <a:t>Network-Nuttcp and Netperf</a:t>
            </a:r>
            <a:endParaRPr/>
          </a:p>
          <a:p>
            <a:pPr indent="0" lvl="0" marL="457200" rtl="0" algn="l">
              <a:spcBef>
                <a:spcPts val="3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126372490d2_0_134"/>
          <p:cNvPicPr preferRelativeResize="0"/>
          <p:nvPr/>
        </p:nvPicPr>
        <p:blipFill rotWithShape="1">
          <a:blip r:embed="rId3">
            <a:alphaModFix/>
          </a:blip>
          <a:srcRect b="24998" l="12343" r="14530" t="26945"/>
          <a:stretch/>
        </p:blipFill>
        <p:spPr>
          <a:xfrm>
            <a:off x="137700" y="2862650"/>
            <a:ext cx="9144000" cy="3380138"/>
          </a:xfrm>
          <a:prstGeom prst="rect">
            <a:avLst/>
          </a:prstGeom>
          <a:noFill/>
          <a:ln>
            <a:noFill/>
          </a:ln>
        </p:spPr>
      </p:pic>
      <p:sp>
        <p:nvSpPr>
          <p:cNvPr id="176" name="Google Shape;176;g126372490d2_0_134"/>
          <p:cNvSpPr txBox="1"/>
          <p:nvPr/>
        </p:nvSpPr>
        <p:spPr>
          <a:xfrm>
            <a:off x="903000" y="2299450"/>
            <a:ext cx="7338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latin typeface="Calibri"/>
                <a:ea typeface="Calibri"/>
                <a:cs typeface="Calibri"/>
                <a:sym typeface="Calibri"/>
              </a:rPr>
              <a:t>Characteristics of Baseline</a:t>
            </a:r>
            <a:endParaRPr sz="1700">
              <a:latin typeface="Calibri"/>
              <a:ea typeface="Calibri"/>
              <a:cs typeface="Calibri"/>
              <a:sym typeface="Calibri"/>
            </a:endParaRPr>
          </a:p>
        </p:txBody>
      </p:sp>
      <p:sp>
        <p:nvSpPr>
          <p:cNvPr id="177" name="Google Shape;177;g126372490d2_0_134"/>
          <p:cNvSpPr txBox="1"/>
          <p:nvPr/>
        </p:nvSpPr>
        <p:spPr>
          <a:xfrm>
            <a:off x="-38550" y="265725"/>
            <a:ext cx="92211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4400">
                <a:solidFill>
                  <a:schemeClr val="dk1"/>
                </a:solidFill>
                <a:latin typeface="Calibri"/>
                <a:ea typeface="Calibri"/>
                <a:cs typeface="Calibri"/>
                <a:sym typeface="Calibri"/>
              </a:rPr>
              <a:t>Experimental factors listing and selection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126372490d2_0_141"/>
          <p:cNvPicPr preferRelativeResize="0"/>
          <p:nvPr/>
        </p:nvPicPr>
        <p:blipFill rotWithShape="1">
          <a:blip r:embed="rId3">
            <a:alphaModFix/>
          </a:blip>
          <a:srcRect b="26051" l="11691" r="13792" t="37380"/>
          <a:stretch/>
        </p:blipFill>
        <p:spPr>
          <a:xfrm>
            <a:off x="49725" y="2285999"/>
            <a:ext cx="9044549" cy="2496749"/>
          </a:xfrm>
          <a:prstGeom prst="rect">
            <a:avLst/>
          </a:prstGeom>
          <a:noFill/>
          <a:ln>
            <a:noFill/>
          </a:ln>
        </p:spPr>
      </p:pic>
      <p:sp>
        <p:nvSpPr>
          <p:cNvPr id="184" name="Google Shape;184;g126372490d2_0_141"/>
          <p:cNvSpPr txBox="1"/>
          <p:nvPr/>
        </p:nvSpPr>
        <p:spPr>
          <a:xfrm>
            <a:off x="903000" y="1657350"/>
            <a:ext cx="7338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characteristics of managed kubernetes deployment</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6372490d2_0_2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Experimental design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6372490d2_0_15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197" name="Google Shape;197;g126372490d2_0_151"/>
          <p:cNvSpPr txBox="1"/>
          <p:nvPr>
            <p:ph idx="1" type="body"/>
          </p:nvPr>
        </p:nvSpPr>
        <p:spPr>
          <a:xfrm>
            <a:off x="457200" y="1600202"/>
            <a:ext cx="82296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ctr">
              <a:spcBef>
                <a:spcPts val="360"/>
              </a:spcBef>
              <a:spcAft>
                <a:spcPts val="0"/>
              </a:spcAft>
              <a:buNone/>
            </a:pPr>
            <a:r>
              <a:rPr lang="en-US" sz="2000"/>
              <a:t>computing performance results using Sysbench</a:t>
            </a:r>
            <a:endParaRPr sz="2000"/>
          </a:p>
        </p:txBody>
      </p:sp>
      <p:pic>
        <p:nvPicPr>
          <p:cNvPr id="198" name="Google Shape;198;g126372490d2_0_151"/>
          <p:cNvPicPr preferRelativeResize="0"/>
          <p:nvPr/>
        </p:nvPicPr>
        <p:blipFill rotWithShape="1">
          <a:blip r:embed="rId3">
            <a:alphaModFix/>
          </a:blip>
          <a:srcRect b="47221" l="14842" r="54377" t="20279"/>
          <a:stretch/>
        </p:blipFill>
        <p:spPr>
          <a:xfrm>
            <a:off x="1671650" y="1928825"/>
            <a:ext cx="6000749" cy="3563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26372490d2_0_164"/>
          <p:cNvSpPr txBox="1"/>
          <p:nvPr>
            <p:ph idx="1" type="body"/>
          </p:nvPr>
        </p:nvSpPr>
        <p:spPr>
          <a:xfrm>
            <a:off x="457200" y="1600202"/>
            <a:ext cx="82296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ctr">
              <a:spcBef>
                <a:spcPts val="360"/>
              </a:spcBef>
              <a:spcAft>
                <a:spcPts val="0"/>
              </a:spcAft>
              <a:buNone/>
            </a:pPr>
            <a:r>
              <a:rPr lang="en-US" sz="2000"/>
              <a:t>computing performance results using Y-cruncher</a:t>
            </a:r>
            <a:endParaRPr sz="2000"/>
          </a:p>
        </p:txBody>
      </p:sp>
      <p:pic>
        <p:nvPicPr>
          <p:cNvPr id="205" name="Google Shape;205;g126372490d2_0_164"/>
          <p:cNvPicPr preferRelativeResize="0"/>
          <p:nvPr/>
        </p:nvPicPr>
        <p:blipFill rotWithShape="1">
          <a:blip r:embed="rId3">
            <a:alphaModFix/>
          </a:blip>
          <a:srcRect b="42779" l="53282" r="16404" t="24166"/>
          <a:stretch/>
        </p:blipFill>
        <p:spPr>
          <a:xfrm>
            <a:off x="1474113" y="1528763"/>
            <a:ext cx="6195773" cy="3800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6372490d2_0_172"/>
          <p:cNvSpPr txBox="1"/>
          <p:nvPr>
            <p:ph idx="1" type="body"/>
          </p:nvPr>
        </p:nvSpPr>
        <p:spPr>
          <a:xfrm>
            <a:off x="457200" y="1600202"/>
            <a:ext cx="82296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ctr">
              <a:spcBef>
                <a:spcPts val="360"/>
              </a:spcBef>
              <a:spcAft>
                <a:spcPts val="0"/>
              </a:spcAft>
              <a:buNone/>
            </a:pPr>
            <a:r>
              <a:rPr lang="en-US" sz="2000"/>
              <a:t>Memory performance results using STREAM</a:t>
            </a:r>
            <a:endParaRPr sz="2000"/>
          </a:p>
        </p:txBody>
      </p:sp>
      <p:pic>
        <p:nvPicPr>
          <p:cNvPr id="212" name="Google Shape;212;g126372490d2_0_172"/>
          <p:cNvPicPr preferRelativeResize="0"/>
          <p:nvPr/>
        </p:nvPicPr>
        <p:blipFill rotWithShape="1">
          <a:blip r:embed="rId3">
            <a:alphaModFix/>
          </a:blip>
          <a:srcRect b="33056" l="52343" r="15938" t="26944"/>
          <a:stretch/>
        </p:blipFill>
        <p:spPr>
          <a:xfrm>
            <a:off x="1621300" y="1185875"/>
            <a:ext cx="5901398" cy="4186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26372490d2_0_179"/>
          <p:cNvSpPr txBox="1"/>
          <p:nvPr>
            <p:ph idx="1" type="body"/>
          </p:nvPr>
        </p:nvSpPr>
        <p:spPr>
          <a:xfrm>
            <a:off x="457200" y="1600202"/>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b="1"/>
          </a:p>
          <a:p>
            <a:pPr indent="0" lvl="0" marL="0" rtl="0" algn="l">
              <a:spcBef>
                <a:spcPts val="360"/>
              </a:spcBef>
              <a:spcAft>
                <a:spcPts val="0"/>
              </a:spcAft>
              <a:buNone/>
            </a:pPr>
            <a:r>
              <a:t/>
            </a:r>
            <a:endParaRPr b="1"/>
          </a:p>
          <a:p>
            <a:pPr indent="0" lvl="0" marL="0" rtl="0" algn="l">
              <a:spcBef>
                <a:spcPts val="360"/>
              </a:spcBef>
              <a:spcAft>
                <a:spcPts val="0"/>
              </a:spcAft>
              <a:buNone/>
            </a:pPr>
            <a:r>
              <a:t/>
            </a:r>
            <a:endParaRPr b="1"/>
          </a:p>
          <a:p>
            <a:pPr indent="0" lvl="0" marL="0" rtl="0" algn="l">
              <a:spcBef>
                <a:spcPts val="360"/>
              </a:spcBef>
              <a:spcAft>
                <a:spcPts val="0"/>
              </a:spcAft>
              <a:buNone/>
            </a:pPr>
            <a:r>
              <a:t/>
            </a:r>
            <a:endParaRPr b="1"/>
          </a:p>
          <a:p>
            <a:pPr indent="0" lvl="0" marL="0" rtl="0" algn="l">
              <a:spcBef>
                <a:spcPts val="360"/>
              </a:spcBef>
              <a:spcAft>
                <a:spcPts val="0"/>
              </a:spcAft>
              <a:buNone/>
            </a:pPr>
            <a:r>
              <a:t/>
            </a:r>
            <a:endParaRPr b="1"/>
          </a:p>
          <a:p>
            <a:pPr indent="0" lvl="0" marL="0" rtl="0" algn="l">
              <a:spcBef>
                <a:spcPts val="360"/>
              </a:spcBef>
              <a:spcAft>
                <a:spcPts val="0"/>
              </a:spcAft>
              <a:buNone/>
            </a:pPr>
            <a:r>
              <a:t/>
            </a:r>
            <a:endParaRPr b="1"/>
          </a:p>
          <a:p>
            <a:pPr indent="0" lvl="0" marL="0" rtl="0" algn="ctr">
              <a:spcBef>
                <a:spcPts val="360"/>
              </a:spcBef>
              <a:spcAft>
                <a:spcPts val="0"/>
              </a:spcAft>
              <a:buNone/>
            </a:pPr>
            <a:r>
              <a:rPr lang="en-US" sz="2000"/>
              <a:t>disc benchmark results using Bonnie++</a:t>
            </a:r>
            <a:endParaRPr sz="2000"/>
          </a:p>
        </p:txBody>
      </p:sp>
      <p:pic>
        <p:nvPicPr>
          <p:cNvPr id="219" name="Google Shape;219;g126372490d2_0_179"/>
          <p:cNvPicPr preferRelativeResize="0"/>
          <p:nvPr/>
        </p:nvPicPr>
        <p:blipFill rotWithShape="1">
          <a:blip r:embed="rId3">
            <a:alphaModFix/>
          </a:blip>
          <a:srcRect b="41297" l="16931" r="19007" t="21480"/>
          <a:stretch/>
        </p:blipFill>
        <p:spPr>
          <a:xfrm>
            <a:off x="457200" y="1914525"/>
            <a:ext cx="8229600" cy="268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6372490d2_0_232"/>
          <p:cNvSpPr txBox="1"/>
          <p:nvPr>
            <p:ph idx="1" type="body"/>
          </p:nvPr>
        </p:nvSpPr>
        <p:spPr>
          <a:xfrm>
            <a:off x="457200" y="1401902"/>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t>
            </a:r>
            <a:r>
              <a:rPr lang="en-US" sz="1800"/>
              <a:t>	Disk management results by sysbench</a:t>
            </a:r>
            <a:endParaRPr sz="1800"/>
          </a:p>
        </p:txBody>
      </p:sp>
      <p:pic>
        <p:nvPicPr>
          <p:cNvPr id="226" name="Google Shape;226;g126372490d2_0_232"/>
          <p:cNvPicPr preferRelativeResize="0"/>
          <p:nvPr/>
        </p:nvPicPr>
        <p:blipFill rotWithShape="1">
          <a:blip r:embed="rId3">
            <a:alphaModFix/>
          </a:blip>
          <a:srcRect b="23174" l="15363" r="16867" t="42447"/>
          <a:stretch/>
        </p:blipFill>
        <p:spPr>
          <a:xfrm>
            <a:off x="0" y="2040875"/>
            <a:ext cx="9144000" cy="26091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26372490d2_0_187"/>
          <p:cNvSpPr txBox="1"/>
          <p:nvPr>
            <p:ph idx="1" type="body"/>
          </p:nvPr>
        </p:nvSpPr>
        <p:spPr>
          <a:xfrm>
            <a:off x="457200" y="1600202"/>
            <a:ext cx="82296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ctr">
              <a:spcBef>
                <a:spcPts val="360"/>
              </a:spcBef>
              <a:spcAft>
                <a:spcPts val="0"/>
              </a:spcAft>
              <a:buNone/>
            </a:pPr>
            <a:r>
              <a:rPr lang="en-US" sz="2000"/>
              <a:t>network throughput performance results using Nuttcp</a:t>
            </a:r>
            <a:endParaRPr sz="2000"/>
          </a:p>
        </p:txBody>
      </p:sp>
      <p:pic>
        <p:nvPicPr>
          <p:cNvPr id="233" name="Google Shape;233;g126372490d2_0_187"/>
          <p:cNvPicPr preferRelativeResize="0"/>
          <p:nvPr/>
        </p:nvPicPr>
        <p:blipFill rotWithShape="1">
          <a:blip r:embed="rId3">
            <a:alphaModFix/>
          </a:blip>
          <a:srcRect b="30555" l="14687" r="52344" t="36665"/>
          <a:stretch/>
        </p:blipFill>
        <p:spPr>
          <a:xfrm>
            <a:off x="1614500" y="1882900"/>
            <a:ext cx="5529274" cy="3092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101" name="Google Shape;101;p2"/>
          <p:cNvSpPr txBox="1"/>
          <p:nvPr>
            <p:ph idx="1" type="body"/>
          </p:nvPr>
        </p:nvSpPr>
        <p:spPr>
          <a:xfrm>
            <a:off x="1043608" y="1600202"/>
            <a:ext cx="7776864" cy="478112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sz="2800">
                <a:latin typeface="Times New Roman"/>
                <a:ea typeface="Times New Roman"/>
                <a:cs typeface="Times New Roman"/>
                <a:sym typeface="Times New Roman"/>
              </a:rPr>
              <a:t>ABSTRACT</a:t>
            </a:r>
            <a:endParaRPr/>
          </a:p>
          <a:p>
            <a:pPr indent="0" lvl="0" marL="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Char char="•"/>
            </a:pPr>
            <a:r>
              <a:rPr lang="en-US"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Char char="•"/>
            </a:pPr>
            <a:r>
              <a:rPr lang="en-US" sz="2800">
                <a:latin typeface="Times New Roman"/>
                <a:ea typeface="Times New Roman"/>
                <a:cs typeface="Times New Roman"/>
                <a:sym typeface="Times New Roman"/>
              </a:rPr>
              <a:t>METHODOLOGY</a:t>
            </a:r>
            <a:endParaRPr/>
          </a:p>
          <a:p>
            <a:pPr indent="0" lvl="0" marL="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Char char="•"/>
            </a:pPr>
            <a:r>
              <a:rPr lang="en-US" sz="2800">
                <a:latin typeface="Times New Roman"/>
                <a:ea typeface="Times New Roman"/>
                <a:cs typeface="Times New Roman"/>
                <a:sym typeface="Times New Roman"/>
              </a:rPr>
              <a:t>WORKING PRINCIPLE</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Char char="•"/>
            </a:pPr>
            <a:r>
              <a:rPr lang="en-US" sz="2800">
                <a:latin typeface="Times New Roman"/>
                <a:ea typeface="Times New Roman"/>
                <a:cs typeface="Times New Roman"/>
                <a:sym typeface="Times New Roman"/>
              </a:rPr>
              <a:t>RESULTS</a:t>
            </a:r>
            <a:endParaRPr/>
          </a:p>
          <a:p>
            <a:pPr indent="-342900" lvl="0" marL="34290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Char char="•"/>
            </a:pPr>
            <a:r>
              <a:rPr lang="en-US" sz="2800">
                <a:latin typeface="Times New Roman"/>
                <a:ea typeface="Times New Roman"/>
                <a:cs typeface="Times New Roman"/>
                <a:sym typeface="Times New Roman"/>
              </a:rPr>
              <a:t>CONCLUSION</a:t>
            </a:r>
            <a:endParaRPr/>
          </a:p>
          <a:p>
            <a:pPr indent="0" lvl="0" marL="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76"/>
              </a:spcBef>
              <a:spcAft>
                <a:spcPts val="0"/>
              </a:spcAft>
              <a:buClr>
                <a:schemeClr val="dk1"/>
              </a:buClr>
              <a:buSzPct val="100000"/>
              <a:buChar char="•"/>
            </a:pPr>
            <a:r>
              <a:rPr lang="en-US" sz="2800">
                <a:latin typeface="Times New Roman"/>
                <a:ea typeface="Times New Roman"/>
                <a:cs typeface="Times New Roman"/>
                <a:sym typeface="Times New Roman"/>
              </a:rPr>
              <a:t>REFERENCES</a:t>
            </a:r>
            <a:endParaRPr sz="2800">
              <a:latin typeface="Times New Roman"/>
              <a:ea typeface="Times New Roman"/>
              <a:cs typeface="Times New Roman"/>
              <a:sym typeface="Times New Roman"/>
            </a:endParaRPr>
          </a:p>
          <a:p>
            <a:pPr indent="-191770" lvl="0" marL="342900" rtl="0" algn="l">
              <a:spcBef>
                <a:spcPts val="476"/>
              </a:spcBef>
              <a:spcAft>
                <a:spcPts val="0"/>
              </a:spcAft>
              <a:buClr>
                <a:schemeClr val="dk1"/>
              </a:buClr>
              <a:buSzPct val="100000"/>
              <a:buNone/>
            </a:pPr>
            <a:r>
              <a:t/>
            </a:r>
            <a:endParaRPr sz="2800">
              <a:latin typeface="Times New Roman"/>
              <a:ea typeface="Times New Roman"/>
              <a:cs typeface="Times New Roman"/>
              <a:sym typeface="Times New Roman"/>
            </a:endParaRPr>
          </a:p>
        </p:txBody>
      </p:sp>
      <p:sp>
        <p:nvSpPr>
          <p:cNvPr id="102" name="Google Shape;102;p2"/>
          <p:cNvSpPr/>
          <p:nvPr/>
        </p:nvSpPr>
        <p:spPr>
          <a:xfrm>
            <a:off x="1259632" y="432048"/>
            <a:ext cx="7344816" cy="90872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CONTENTS</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26372490d2_0_23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240" name="Google Shape;240;g126372490d2_0_239"/>
          <p:cNvSpPr txBox="1"/>
          <p:nvPr>
            <p:ph idx="1" type="body"/>
          </p:nvPr>
        </p:nvSpPr>
        <p:spPr>
          <a:xfrm>
            <a:off x="457200" y="1600202"/>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performance mainly depends on the underlying resources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304800" lvl="0" marL="342900" rtl="0" algn="just">
              <a:spcBef>
                <a:spcPts val="400"/>
              </a:spcBef>
              <a:spcAft>
                <a:spcPts val="0"/>
              </a:spcAft>
              <a:buSzPct val="100000"/>
              <a:buFont typeface="Calibri"/>
              <a:buChar char="•"/>
            </a:pPr>
            <a:r>
              <a:rPr lang="en-US" sz="5600"/>
              <a:t>[1] G. Research, </a:t>
            </a:r>
            <a:r>
              <a:rPr i="1" lang="en-US" sz="5600"/>
              <a:t>Hype cycle for cloud computing, 2018</a:t>
            </a:r>
            <a:r>
              <a:rPr lang="en-US" sz="5600"/>
              <a:t>, https:// www. gartner.com/en/documents/3884671, [Online; accessed 11-June-2019], 2018.</a:t>
            </a:r>
            <a:endParaRPr sz="5600"/>
          </a:p>
          <a:p>
            <a:pPr indent="-304800" lvl="0" marL="342900" rtl="0" algn="just">
              <a:spcBef>
                <a:spcPts val="400"/>
              </a:spcBef>
              <a:spcAft>
                <a:spcPts val="0"/>
              </a:spcAft>
              <a:buSzPct val="100000"/>
              <a:buFont typeface="Calibri"/>
              <a:buChar char="•"/>
            </a:pPr>
            <a:r>
              <a:rPr lang="en-US" sz="5600"/>
              <a:t>[2] R. Hat, </a:t>
            </a:r>
            <a:r>
              <a:rPr i="1" lang="en-US" sz="5600"/>
              <a:t>Red hat global customer tech outlook 2019: Automation, cloud, security lead funding priorities</a:t>
            </a:r>
            <a:r>
              <a:rPr lang="en-US" sz="5600"/>
              <a:t>, </a:t>
            </a:r>
            <a:r>
              <a:rPr lang="en-US" sz="5600" u="sng">
                <a:hlinkClick r:id="rId3"/>
              </a:rPr>
              <a:t>https://www.redhat.com/en/blog/red</a:t>
            </a:r>
            <a:r>
              <a:rPr lang="en-US" sz="5600"/>
              <a:t> hat- global- customer-tech- outlook- 2019- automation- cloud- security lead-funding-priorities?source=bloglisting, [Online; accessed 11-June-2019], Dec. 2018.</a:t>
            </a:r>
            <a:endParaRPr sz="5600"/>
          </a:p>
          <a:p>
            <a:pPr indent="-304800" lvl="0" marL="342900" rtl="0" algn="just">
              <a:spcBef>
                <a:spcPts val="400"/>
              </a:spcBef>
              <a:spcAft>
                <a:spcPts val="0"/>
              </a:spcAft>
              <a:buSzPct val="100000"/>
              <a:buFont typeface="Calibri"/>
              <a:buChar char="•"/>
            </a:pPr>
            <a:r>
              <a:rPr lang="en-US" sz="5600"/>
              <a:t>[3] Diamanti, </a:t>
            </a:r>
            <a:r>
              <a:rPr i="1" lang="en-US" sz="5600"/>
              <a:t>2018 container adoption benchmark survey</a:t>
            </a:r>
            <a:r>
              <a:rPr lang="en-US" sz="5600"/>
              <a:t>, </a:t>
            </a:r>
            <a:r>
              <a:rPr lang="en-US" sz="5600" u="sng">
                <a:hlinkClick r:id="rId4"/>
              </a:rPr>
              <a:t>https://diamanti</a:t>
            </a:r>
            <a:r>
              <a:rPr lang="en-US" sz="5600"/>
              <a:t>. com/wp- content/uploads/2018/07/WP Diamanti End- User Survey 072818.pdf, [Online; accessed 11-June-2019], 2018.</a:t>
            </a:r>
            <a:endParaRPr sz="5600"/>
          </a:p>
          <a:p>
            <a:pPr indent="-304800" lvl="0" marL="342900" rtl="0" algn="just">
              <a:spcBef>
                <a:spcPts val="400"/>
              </a:spcBef>
              <a:spcAft>
                <a:spcPts val="0"/>
              </a:spcAft>
              <a:buSzPct val="100000"/>
              <a:buFont typeface="Calibri"/>
              <a:buChar char="•"/>
            </a:pPr>
            <a:r>
              <a:rPr lang="en-US" sz="5600"/>
              <a:t>[4] Portworx, </a:t>
            </a:r>
            <a:r>
              <a:rPr i="1" lang="en-US" sz="5600"/>
              <a:t>2018 container adoption survey</a:t>
            </a:r>
            <a:r>
              <a:rPr lang="en-US" sz="5600"/>
              <a:t>, https://portworx.com/wp content / uploads / 2018 / 12 / Portworx - Container - Adoption - Survey -Report-2018.pdf, [Online; accessed 11-June-2019], 2018.</a:t>
            </a:r>
            <a:endParaRPr sz="5600"/>
          </a:p>
          <a:p>
            <a:pPr indent="-304800" lvl="0" marL="342900" rtl="0" algn="just">
              <a:spcBef>
                <a:spcPts val="400"/>
              </a:spcBef>
              <a:spcAft>
                <a:spcPts val="0"/>
              </a:spcAft>
              <a:buSzPct val="100000"/>
              <a:buFont typeface="Calibri"/>
              <a:buChar char="•"/>
            </a:pPr>
            <a:r>
              <a:rPr lang="en-US" sz="5600"/>
              <a:t>[5] S. Soltesz, H. Potzl, M. E. Fiuczynski, A. Bavier, and L. Peterson,“Container-based operating system virtualization: A scalable, high performance alternative to hypervisors,” in </a:t>
            </a:r>
            <a:r>
              <a:rPr i="1" lang="en-US" sz="5600"/>
              <a:t>ACM SIGOPS Operating Systems Review</a:t>
            </a:r>
            <a:r>
              <a:rPr lang="en-US" sz="5600"/>
              <a:t>, ACM, vol. 41, 2007, pp. 275–287.</a:t>
            </a:r>
            <a:endParaRPr sz="5600"/>
          </a:p>
          <a:p>
            <a:pPr indent="-304800" lvl="0" marL="342900" rtl="0" algn="just">
              <a:spcBef>
                <a:spcPts val="400"/>
              </a:spcBef>
              <a:spcAft>
                <a:spcPts val="0"/>
              </a:spcAft>
              <a:buSzPct val="100000"/>
              <a:buFont typeface="Calibri"/>
              <a:buChar char="•"/>
            </a:pPr>
            <a:r>
              <a:rPr lang="en-US" sz="5600"/>
              <a:t>[6] R. Morabito, J. Kj¨allman, and M. Komu, “Hypervisors vs. lightweight virtualization: A performance comparison,” in </a:t>
            </a:r>
            <a:r>
              <a:rPr i="1" lang="en-US" sz="5600"/>
              <a:t>2015 IEEE International Conference on Cloud Engineering</a:t>
            </a:r>
            <a:r>
              <a:rPr lang="en-US" sz="5600"/>
              <a:t>, IEEE, 2015, pp. 386–393.</a:t>
            </a:r>
            <a:endParaRPr sz="5600"/>
          </a:p>
          <a:p>
            <a:pPr indent="-304800" lvl="0" marL="342900" rtl="0" algn="just">
              <a:spcBef>
                <a:spcPts val="400"/>
              </a:spcBef>
              <a:spcAft>
                <a:spcPts val="0"/>
              </a:spcAft>
              <a:buSzPct val="100000"/>
              <a:buFont typeface="Calibri"/>
              <a:buChar char="•"/>
            </a:pPr>
            <a:r>
              <a:rPr lang="en-US" sz="5600"/>
              <a:t>[7] W. Felter, A. Ferreira, R. Rajamony, and J. Rubio, “An updated performance comparison of virtual machines and linux containers,” in </a:t>
            </a:r>
            <a:r>
              <a:rPr i="1" lang="en-US" sz="5600"/>
              <a:t>2015 IEEE international symposium on performance analysis of</a:t>
            </a:r>
            <a:endParaRPr i="1" sz="5600"/>
          </a:p>
          <a:p>
            <a:pPr indent="0" lvl="0" marL="342900" rtl="0" algn="just">
              <a:spcBef>
                <a:spcPts val="400"/>
              </a:spcBef>
              <a:spcAft>
                <a:spcPts val="0"/>
              </a:spcAft>
              <a:buNone/>
            </a:pPr>
            <a:r>
              <a:rPr i="1" lang="en-US" sz="5600"/>
              <a:t>systems and software (ISPASS)</a:t>
            </a:r>
            <a:r>
              <a:rPr lang="en-US" sz="5600"/>
              <a:t>, IEEE, 2015, pp. 171–172.</a:t>
            </a:r>
            <a:endParaRPr sz="5600"/>
          </a:p>
          <a:p>
            <a:pPr indent="-304800" lvl="0" marL="342900" rtl="0" algn="just">
              <a:spcBef>
                <a:spcPts val="400"/>
              </a:spcBef>
              <a:spcAft>
                <a:spcPts val="0"/>
              </a:spcAft>
              <a:buSzPct val="100000"/>
              <a:buFont typeface="Calibri"/>
              <a:buChar char="•"/>
            </a:pPr>
            <a:r>
              <a:rPr lang="en-US" sz="5600"/>
              <a:t>[8] R. Dua, A. R. Raja, and D. Kakadia, “Virtualization vs containerization to support paas,” in </a:t>
            </a:r>
            <a:r>
              <a:rPr i="1" lang="en-US" sz="5600"/>
              <a:t>2014 IEEE International Conference on Cloud Engineering</a:t>
            </a:r>
            <a:r>
              <a:rPr lang="en-US" sz="5600"/>
              <a:t>, IEEE, 2014, pp. 610–614.</a:t>
            </a:r>
            <a:endParaRPr sz="5600"/>
          </a:p>
          <a:p>
            <a:pPr indent="-304800" lvl="0" marL="342900" rtl="0" algn="just">
              <a:spcBef>
                <a:spcPts val="400"/>
              </a:spcBef>
              <a:spcAft>
                <a:spcPts val="0"/>
              </a:spcAft>
              <a:buSzPct val="100000"/>
              <a:buFont typeface="Calibri"/>
              <a:buChar char="•"/>
            </a:pPr>
            <a:r>
              <a:rPr lang="en-US" sz="5600"/>
              <a:t>[9] A. M. Joy, “Performance comparison between linux containers and virtual machines,” in </a:t>
            </a:r>
            <a:r>
              <a:rPr i="1" lang="en-US" sz="5600"/>
              <a:t>2015 International Conference on Advances in Computer Engineering and Applications</a:t>
            </a:r>
            <a:r>
              <a:rPr lang="en-US" sz="5600"/>
              <a:t>, IEEE, 2015, pp. 342–346.</a:t>
            </a:r>
            <a:endParaRPr sz="5600"/>
          </a:p>
          <a:p>
            <a:pPr indent="-304800" lvl="0" marL="342900" rtl="0" algn="just">
              <a:spcBef>
                <a:spcPts val="400"/>
              </a:spcBef>
              <a:spcAft>
                <a:spcPts val="0"/>
              </a:spcAft>
              <a:buSzPct val="100000"/>
              <a:buFont typeface="Calibri"/>
              <a:buChar char="•"/>
            </a:pPr>
            <a:r>
              <a:rPr lang="en-US" sz="5600"/>
              <a:t>[10] Kubernetes, </a:t>
            </a:r>
            <a:r>
              <a:rPr i="1" lang="en-US" sz="5600"/>
              <a:t>Production-grade container orchestration</a:t>
            </a:r>
            <a:r>
              <a:rPr lang="en-US" sz="5600"/>
              <a:t>, https : / /kubernetes.io/, [Online; accessed 11-June-2019].</a:t>
            </a:r>
            <a:endParaRPr sz="2000">
              <a:latin typeface="Times New Roman"/>
              <a:ea typeface="Times New Roman"/>
              <a:cs typeface="Times New Roman"/>
              <a:sym typeface="Times New Roman"/>
            </a:endParaRPr>
          </a:p>
        </p:txBody>
      </p:sp>
      <p:sp>
        <p:nvSpPr>
          <p:cNvPr id="246" name="Google Shape;246;p3"/>
          <p:cNvSpPr/>
          <p:nvPr/>
        </p:nvSpPr>
        <p:spPr>
          <a:xfrm>
            <a:off x="1043608" y="360040"/>
            <a:ext cx="7344816" cy="908720"/>
          </a:xfrm>
          <a:prstGeom prst="rect">
            <a:avLst/>
          </a:prstGeom>
          <a:solidFill>
            <a:srgbClr val="771E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REFERENCES</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
          <p:cNvSpPr txBox="1"/>
          <p:nvPr>
            <p:ph idx="1" type="body"/>
          </p:nvPr>
        </p:nvSpPr>
        <p:spPr>
          <a:xfrm>
            <a:off x="683568" y="2564904"/>
            <a:ext cx="8229600" cy="3052936"/>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E1767D"/>
              </a:buClr>
              <a:buSzPts val="8800"/>
              <a:buNone/>
            </a:pPr>
            <a:r>
              <a:rPr b="1" lang="en-US" sz="8800">
                <a:solidFill>
                  <a:srgbClr val="E1767D"/>
                </a:solidFill>
                <a:latin typeface="Arial"/>
                <a:ea typeface="Arial"/>
                <a:cs typeface="Arial"/>
                <a:sym typeface="Arial"/>
              </a:rPr>
              <a:t>THANK YOU</a:t>
            </a:r>
            <a:endParaRPr b="1" sz="8800">
              <a:solidFill>
                <a:srgbClr val="E1767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26372490d2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Abstract</a:t>
            </a:r>
            <a:endParaRPr/>
          </a:p>
        </p:txBody>
      </p:sp>
      <p:sp>
        <p:nvSpPr>
          <p:cNvPr id="109" name="Google Shape;109;g126372490d2_0_0"/>
          <p:cNvSpPr txBox="1"/>
          <p:nvPr>
            <p:ph idx="1" type="body"/>
          </p:nvPr>
        </p:nvSpPr>
        <p:spPr>
          <a:xfrm>
            <a:off x="457200" y="1600202"/>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100"/>
              <a:t>Container-based virtualisation technologies are gaining more and more traction in recent years across Cloud platforms and this will likely continue in the coming years. As such, containers orchestration technologies are becoming indispensable. Kubernetes has become the de facto standard because of its robustness, maturity and rich features. To free users of the burden of having to </a:t>
            </a:r>
            <a:r>
              <a:rPr lang="en-US" sz="2100"/>
              <a:t>configure</a:t>
            </a:r>
            <a:r>
              <a:rPr lang="en-US" sz="2100"/>
              <a:t> and maintain complex Kubernetes infrastructures, but still make use of its functionalities, all major Cloud providers are now offering cloud-native managed Kubernetes alternatives. The goal of this presentation is to investigate the performance of containers running in such hosted services.</a:t>
            </a:r>
            <a:endParaRPr sz="2100"/>
          </a:p>
          <a:p>
            <a:pPr indent="0" lvl="0" marL="0" rtl="0" algn="l">
              <a:spcBef>
                <a:spcPts val="3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6372490d2_0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Introduction</a:t>
            </a:r>
            <a:endParaRPr/>
          </a:p>
        </p:txBody>
      </p:sp>
      <p:sp>
        <p:nvSpPr>
          <p:cNvPr id="116" name="Google Shape;116;g126372490d2_0_7"/>
          <p:cNvSpPr txBox="1"/>
          <p:nvPr>
            <p:ph idx="1" type="body"/>
          </p:nvPr>
        </p:nvSpPr>
        <p:spPr>
          <a:xfrm>
            <a:off x="457200" y="1600202"/>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100">
                <a:highlight>
                  <a:srgbClr val="FFFFFF"/>
                </a:highlight>
                <a:uFill>
                  <a:noFill/>
                </a:uFill>
                <a:hlinkClick r:id="rId3"/>
              </a:rPr>
              <a:t>Kubernetes</a:t>
            </a:r>
            <a:r>
              <a:rPr lang="en-US" sz="2100">
                <a:highlight>
                  <a:srgbClr val="FFFFFF"/>
                </a:highlight>
              </a:rPr>
              <a:t>, also known as K8s, is an open-source system for automating deployment, scaling, and management of containerized applications.</a:t>
            </a:r>
            <a:endParaRPr sz="2100">
              <a:highlight>
                <a:srgbClr val="FFFFFF"/>
              </a:highlight>
            </a:endParaRPr>
          </a:p>
          <a:p>
            <a:pPr indent="0" lvl="0" marL="0" rtl="0" algn="l">
              <a:spcBef>
                <a:spcPts val="360"/>
              </a:spcBef>
              <a:spcAft>
                <a:spcPts val="0"/>
              </a:spcAft>
              <a:buNone/>
            </a:pPr>
            <a:r>
              <a:t/>
            </a:r>
            <a:endParaRPr sz="2100">
              <a:highlight>
                <a:srgbClr val="FFFFFF"/>
              </a:highlight>
            </a:endParaRPr>
          </a:p>
          <a:p>
            <a:pPr indent="0" lvl="0" marL="0" rtl="0" algn="l">
              <a:spcBef>
                <a:spcPts val="360"/>
              </a:spcBef>
              <a:spcAft>
                <a:spcPts val="0"/>
              </a:spcAft>
              <a:buNone/>
            </a:pPr>
            <a:r>
              <a:rPr lang="en-US" sz="2100">
                <a:highlight>
                  <a:srgbClr val="FFFFFF"/>
                </a:highlight>
              </a:rPr>
              <a:t>It groups containers that make up an application into logical units for easy management and discovery. Kubernetes builds upon </a:t>
            </a:r>
            <a:r>
              <a:rPr lang="en-US" sz="2100">
                <a:highlight>
                  <a:srgbClr val="FFFFFF"/>
                </a:highlight>
                <a:uFill>
                  <a:noFill/>
                </a:uFill>
                <a:hlinkClick r:id="rId4"/>
              </a:rPr>
              <a:t>15 years of experience of running production workloads at Google</a:t>
            </a:r>
            <a:r>
              <a:rPr lang="en-US" sz="2100">
                <a:highlight>
                  <a:srgbClr val="FFFFFF"/>
                </a:highlight>
              </a:rPr>
              <a:t>, combined with best-of-breed ideas and practices from the community.</a:t>
            </a:r>
            <a:endParaRPr sz="2100">
              <a:highlight>
                <a:srgbClr val="FFFFFF"/>
              </a:highlight>
            </a:endParaRPr>
          </a:p>
        </p:txBody>
      </p:sp>
      <p:pic>
        <p:nvPicPr>
          <p:cNvPr id="117" name="Google Shape;117;g126372490d2_0_7"/>
          <p:cNvPicPr preferRelativeResize="0"/>
          <p:nvPr/>
        </p:nvPicPr>
        <p:blipFill rotWithShape="1">
          <a:blip r:embed="rId5">
            <a:alphaModFix/>
          </a:blip>
          <a:srcRect b="183029" l="5000" r="-5000" t="-183030"/>
          <a:stretch/>
        </p:blipFill>
        <p:spPr>
          <a:xfrm>
            <a:off x="3143250" y="2909888"/>
            <a:ext cx="2857500" cy="1038225"/>
          </a:xfrm>
          <a:prstGeom prst="rect">
            <a:avLst/>
          </a:prstGeom>
          <a:noFill/>
          <a:ln>
            <a:noFill/>
          </a:ln>
        </p:spPr>
      </p:pic>
      <p:pic>
        <p:nvPicPr>
          <p:cNvPr id="118" name="Google Shape;118;g126372490d2_0_7"/>
          <p:cNvPicPr preferRelativeResize="0"/>
          <p:nvPr/>
        </p:nvPicPr>
        <p:blipFill>
          <a:blip r:embed="rId6">
            <a:alphaModFix/>
          </a:blip>
          <a:stretch>
            <a:fillRect/>
          </a:stretch>
        </p:blipFill>
        <p:spPr>
          <a:xfrm>
            <a:off x="1634225" y="4308873"/>
            <a:ext cx="5875550" cy="213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26372490d2_0_17"/>
          <p:cNvSpPr txBox="1"/>
          <p:nvPr>
            <p:ph type="title"/>
          </p:nvPr>
        </p:nvSpPr>
        <p:spPr>
          <a:xfrm>
            <a:off x="1043000" y="622588"/>
            <a:ext cx="8229600" cy="1143000"/>
          </a:xfrm>
          <a:prstGeom prst="rect">
            <a:avLst/>
          </a:prstGeom>
        </p:spPr>
        <p:txBody>
          <a:bodyPr anchorCtr="0" anchor="ctr" bIns="45700" lIns="91425" spcFirstLastPara="1" rIns="91425" wrap="square" tIns="45700">
            <a:normAutofit/>
          </a:bodyPr>
          <a:lstStyle/>
          <a:p>
            <a:pPr indent="0" lvl="0" marL="914400" rtl="0" algn="l">
              <a:spcBef>
                <a:spcPts val="0"/>
              </a:spcBef>
              <a:spcAft>
                <a:spcPts val="0"/>
              </a:spcAft>
              <a:buNone/>
            </a:pPr>
            <a:r>
              <a:rPr lang="en-US" sz="3500"/>
              <a:t>  Salient </a:t>
            </a:r>
            <a:r>
              <a:rPr lang="en-US" sz="3500"/>
              <a:t>Features </a:t>
            </a:r>
            <a:endParaRPr sz="3500"/>
          </a:p>
        </p:txBody>
      </p:sp>
      <p:sp>
        <p:nvSpPr>
          <p:cNvPr id="125" name="Google Shape;125;g126372490d2_0_17"/>
          <p:cNvSpPr txBox="1"/>
          <p:nvPr>
            <p:ph idx="1" type="body"/>
          </p:nvPr>
        </p:nvSpPr>
        <p:spPr>
          <a:xfrm>
            <a:off x="528625" y="2257427"/>
            <a:ext cx="8229600" cy="4526100"/>
          </a:xfrm>
          <a:prstGeom prst="rect">
            <a:avLst/>
          </a:prstGeom>
        </p:spPr>
        <p:txBody>
          <a:bodyPr anchorCtr="0" anchor="t" bIns="45700" lIns="91425" spcFirstLastPara="1" rIns="91425" wrap="square" tIns="45700">
            <a:normAutofit/>
          </a:bodyPr>
          <a:lstStyle/>
          <a:p>
            <a:pPr indent="-330200" lvl="0" marL="914400" rtl="0" algn="l">
              <a:lnSpc>
                <a:spcPct val="200000"/>
              </a:lnSpc>
              <a:spcBef>
                <a:spcPts val="360"/>
              </a:spcBef>
              <a:spcAft>
                <a:spcPts val="0"/>
              </a:spcAft>
              <a:buSzPts val="1600"/>
              <a:buChar char="•"/>
            </a:pPr>
            <a:r>
              <a:rPr lang="en-US" sz="2200">
                <a:solidFill>
                  <a:srgbClr val="222222"/>
                </a:solidFill>
                <a:highlight>
                  <a:srgbClr val="FFFFFF"/>
                </a:highlight>
                <a:latin typeface="Open Sans"/>
                <a:ea typeface="Open Sans"/>
                <a:cs typeface="Open Sans"/>
                <a:sym typeface="Open Sans"/>
              </a:rPr>
              <a:t>never outgrows</a:t>
            </a:r>
            <a:endParaRPr sz="2200">
              <a:solidFill>
                <a:srgbClr val="222222"/>
              </a:solidFill>
              <a:highlight>
                <a:srgbClr val="FFFFFF"/>
              </a:highlight>
              <a:latin typeface="Open Sans"/>
              <a:ea typeface="Open Sans"/>
              <a:cs typeface="Open Sans"/>
              <a:sym typeface="Open Sans"/>
            </a:endParaRPr>
          </a:p>
          <a:p>
            <a:pPr indent="-368300" lvl="0" marL="914400" rtl="0" algn="l">
              <a:lnSpc>
                <a:spcPct val="200000"/>
              </a:lnSpc>
              <a:spcBef>
                <a:spcPts val="0"/>
              </a:spcBef>
              <a:spcAft>
                <a:spcPts val="0"/>
              </a:spcAft>
              <a:buClr>
                <a:srgbClr val="222222"/>
              </a:buClr>
              <a:buSzPts val="2200"/>
              <a:buFont typeface="Open Sans"/>
              <a:buChar char="•"/>
            </a:pPr>
            <a:r>
              <a:rPr lang="en-US" sz="2200">
                <a:solidFill>
                  <a:srgbClr val="222222"/>
                </a:solidFill>
                <a:highlight>
                  <a:srgbClr val="FFFFFF"/>
                </a:highlight>
                <a:latin typeface="Open Sans"/>
                <a:ea typeface="Open Sans"/>
                <a:cs typeface="Open Sans"/>
                <a:sym typeface="Open Sans"/>
              </a:rPr>
              <a:t>planet scale</a:t>
            </a:r>
            <a:endParaRPr sz="2200">
              <a:solidFill>
                <a:srgbClr val="222222"/>
              </a:solidFill>
              <a:highlight>
                <a:srgbClr val="FFFFFF"/>
              </a:highlight>
              <a:latin typeface="Open Sans"/>
              <a:ea typeface="Open Sans"/>
              <a:cs typeface="Open Sans"/>
              <a:sym typeface="Open Sans"/>
            </a:endParaRPr>
          </a:p>
          <a:p>
            <a:pPr indent="-368300" lvl="0" marL="914400" rtl="0" algn="l">
              <a:lnSpc>
                <a:spcPct val="200000"/>
              </a:lnSpc>
              <a:spcBef>
                <a:spcPts val="0"/>
              </a:spcBef>
              <a:spcAft>
                <a:spcPts val="0"/>
              </a:spcAft>
              <a:buClr>
                <a:srgbClr val="222222"/>
              </a:buClr>
              <a:buSzPts val="2200"/>
              <a:buFont typeface="Open Sans"/>
              <a:buChar char="•"/>
            </a:pPr>
            <a:r>
              <a:rPr lang="en-US" sz="2200">
                <a:solidFill>
                  <a:srgbClr val="222222"/>
                </a:solidFill>
                <a:highlight>
                  <a:srgbClr val="FFFFFF"/>
                </a:highlight>
                <a:latin typeface="Open Sans"/>
                <a:ea typeface="Open Sans"/>
                <a:cs typeface="Open Sans"/>
                <a:sym typeface="Open Sans"/>
              </a:rPr>
              <a:t>runs K8s anywhere</a:t>
            </a:r>
            <a:endParaRPr sz="2200">
              <a:solidFill>
                <a:srgbClr val="222222"/>
              </a:solidFill>
              <a:highlight>
                <a:srgbClr val="FFFFFF"/>
              </a:highlight>
              <a:latin typeface="Open Sans"/>
              <a:ea typeface="Open Sans"/>
              <a:cs typeface="Open Sans"/>
              <a:sym typeface="Open Sans"/>
            </a:endParaRPr>
          </a:p>
        </p:txBody>
      </p:sp>
      <p:pic>
        <p:nvPicPr>
          <p:cNvPr id="126" name="Google Shape;126;g126372490d2_0_17"/>
          <p:cNvPicPr preferRelativeResize="0"/>
          <p:nvPr/>
        </p:nvPicPr>
        <p:blipFill>
          <a:blip r:embed="rId3">
            <a:alphaModFix/>
          </a:blip>
          <a:stretch>
            <a:fillRect/>
          </a:stretch>
        </p:blipFill>
        <p:spPr>
          <a:xfrm>
            <a:off x="528628" y="374650"/>
            <a:ext cx="1671650" cy="163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26372490d2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Methodology</a:t>
            </a:r>
            <a:endParaRPr/>
          </a:p>
        </p:txBody>
      </p:sp>
      <p:sp>
        <p:nvSpPr>
          <p:cNvPr id="133" name="Google Shape;133;g126372490d2_0_29"/>
          <p:cNvSpPr/>
          <p:nvPr/>
        </p:nvSpPr>
        <p:spPr>
          <a:xfrm>
            <a:off x="614375" y="1771663"/>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1.Requirement Recognition</a:t>
            </a:r>
            <a:endParaRPr sz="1800">
              <a:latin typeface="Calibri"/>
              <a:ea typeface="Calibri"/>
              <a:cs typeface="Calibri"/>
              <a:sym typeface="Calibri"/>
            </a:endParaRPr>
          </a:p>
        </p:txBody>
      </p:sp>
      <p:sp>
        <p:nvSpPr>
          <p:cNvPr id="134" name="Google Shape;134;g126372490d2_0_29"/>
          <p:cNvSpPr/>
          <p:nvPr/>
        </p:nvSpPr>
        <p:spPr>
          <a:xfrm>
            <a:off x="614375" y="2663838"/>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2. Service Feature Identification</a:t>
            </a:r>
            <a:endParaRPr sz="1800">
              <a:latin typeface="Calibri"/>
              <a:ea typeface="Calibri"/>
              <a:cs typeface="Calibri"/>
              <a:sym typeface="Calibri"/>
            </a:endParaRPr>
          </a:p>
        </p:txBody>
      </p:sp>
      <p:sp>
        <p:nvSpPr>
          <p:cNvPr id="135" name="Google Shape;135;g126372490d2_0_29"/>
          <p:cNvSpPr/>
          <p:nvPr/>
        </p:nvSpPr>
        <p:spPr>
          <a:xfrm>
            <a:off x="614375" y="3570300"/>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3.Metrics And Benchmark Listing</a:t>
            </a:r>
            <a:endParaRPr sz="1800">
              <a:latin typeface="Calibri"/>
              <a:ea typeface="Calibri"/>
              <a:cs typeface="Calibri"/>
              <a:sym typeface="Calibri"/>
            </a:endParaRPr>
          </a:p>
        </p:txBody>
      </p:sp>
      <p:sp>
        <p:nvSpPr>
          <p:cNvPr id="136" name="Google Shape;136;g126372490d2_0_29"/>
          <p:cNvSpPr/>
          <p:nvPr/>
        </p:nvSpPr>
        <p:spPr>
          <a:xfrm>
            <a:off x="614375" y="4586300"/>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4.Metrics and Benchmark Selection</a:t>
            </a:r>
            <a:endParaRPr sz="1800">
              <a:latin typeface="Calibri"/>
              <a:ea typeface="Calibri"/>
              <a:cs typeface="Calibri"/>
              <a:sym typeface="Calibri"/>
            </a:endParaRPr>
          </a:p>
        </p:txBody>
      </p:sp>
      <p:sp>
        <p:nvSpPr>
          <p:cNvPr id="137" name="Google Shape;137;g126372490d2_0_29"/>
          <p:cNvSpPr/>
          <p:nvPr/>
        </p:nvSpPr>
        <p:spPr>
          <a:xfrm>
            <a:off x="614375" y="5481650"/>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5.Experimental Factors Listing</a:t>
            </a:r>
            <a:endParaRPr sz="1800">
              <a:latin typeface="Calibri"/>
              <a:ea typeface="Calibri"/>
              <a:cs typeface="Calibri"/>
              <a:sym typeface="Calibri"/>
            </a:endParaRPr>
          </a:p>
        </p:txBody>
      </p:sp>
      <p:pic>
        <p:nvPicPr>
          <p:cNvPr id="138" name="Google Shape;138;g126372490d2_0_29"/>
          <p:cNvPicPr preferRelativeResize="0"/>
          <p:nvPr/>
        </p:nvPicPr>
        <p:blipFill>
          <a:blip r:embed="rId3">
            <a:alphaModFix/>
          </a:blip>
          <a:stretch>
            <a:fillRect/>
          </a:stretch>
        </p:blipFill>
        <p:spPr>
          <a:xfrm>
            <a:off x="800088" y="131775"/>
            <a:ext cx="1457325"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6372490d2_0_123"/>
          <p:cNvSpPr/>
          <p:nvPr/>
        </p:nvSpPr>
        <p:spPr>
          <a:xfrm>
            <a:off x="614375" y="1771663"/>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6.Experimental Factors Selection</a:t>
            </a:r>
            <a:endParaRPr sz="1800">
              <a:latin typeface="Calibri"/>
              <a:ea typeface="Calibri"/>
              <a:cs typeface="Calibri"/>
              <a:sym typeface="Calibri"/>
            </a:endParaRPr>
          </a:p>
        </p:txBody>
      </p:sp>
      <p:sp>
        <p:nvSpPr>
          <p:cNvPr id="145" name="Google Shape;145;g126372490d2_0_123"/>
          <p:cNvSpPr/>
          <p:nvPr/>
        </p:nvSpPr>
        <p:spPr>
          <a:xfrm>
            <a:off x="614375" y="2663838"/>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7.Experimental Design</a:t>
            </a:r>
            <a:endParaRPr sz="1800">
              <a:latin typeface="Calibri"/>
              <a:ea typeface="Calibri"/>
              <a:cs typeface="Calibri"/>
              <a:sym typeface="Calibri"/>
            </a:endParaRPr>
          </a:p>
        </p:txBody>
      </p:sp>
      <p:sp>
        <p:nvSpPr>
          <p:cNvPr id="146" name="Google Shape;146;g126372490d2_0_123"/>
          <p:cNvSpPr/>
          <p:nvPr/>
        </p:nvSpPr>
        <p:spPr>
          <a:xfrm>
            <a:off x="614375" y="3570300"/>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8.Experimental Implementation</a:t>
            </a:r>
            <a:endParaRPr sz="1800">
              <a:latin typeface="Calibri"/>
              <a:ea typeface="Calibri"/>
              <a:cs typeface="Calibri"/>
              <a:sym typeface="Calibri"/>
            </a:endParaRPr>
          </a:p>
        </p:txBody>
      </p:sp>
      <p:sp>
        <p:nvSpPr>
          <p:cNvPr id="147" name="Google Shape;147;g126372490d2_0_123"/>
          <p:cNvSpPr/>
          <p:nvPr/>
        </p:nvSpPr>
        <p:spPr>
          <a:xfrm>
            <a:off x="614375" y="4586300"/>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9.Experimental Analysis</a:t>
            </a:r>
            <a:endParaRPr sz="1800">
              <a:latin typeface="Calibri"/>
              <a:ea typeface="Calibri"/>
              <a:cs typeface="Calibri"/>
              <a:sym typeface="Calibri"/>
            </a:endParaRPr>
          </a:p>
        </p:txBody>
      </p:sp>
      <p:sp>
        <p:nvSpPr>
          <p:cNvPr id="148" name="Google Shape;148;g126372490d2_0_123"/>
          <p:cNvSpPr/>
          <p:nvPr/>
        </p:nvSpPr>
        <p:spPr>
          <a:xfrm>
            <a:off x="614375" y="5481650"/>
            <a:ext cx="7729500" cy="5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libri"/>
                <a:ea typeface="Calibri"/>
                <a:cs typeface="Calibri"/>
                <a:sym typeface="Calibri"/>
              </a:rPr>
              <a:t>10. Conclusion</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26372490d2_0_19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Requirement recognition</a:t>
            </a:r>
            <a:endParaRPr/>
          </a:p>
        </p:txBody>
      </p:sp>
      <p:sp>
        <p:nvSpPr>
          <p:cNvPr id="155" name="Google Shape;155;g126372490d2_0_195"/>
          <p:cNvSpPr txBox="1"/>
          <p:nvPr>
            <p:ph idx="1" type="body"/>
          </p:nvPr>
        </p:nvSpPr>
        <p:spPr>
          <a:xfrm>
            <a:off x="457200" y="1600202"/>
            <a:ext cx="8229600" cy="4526100"/>
          </a:xfrm>
          <a:prstGeom prst="rect">
            <a:avLst/>
          </a:prstGeom>
        </p:spPr>
        <p:txBody>
          <a:bodyPr anchorCtr="0" anchor="t" bIns="45700" lIns="91425" spcFirstLastPara="1" rIns="91425" wrap="square" tIns="45700">
            <a:normAutofit lnSpcReduction="20000"/>
          </a:bodyPr>
          <a:lstStyle/>
          <a:p>
            <a:pPr indent="-342900" lvl="0" marL="457200" rtl="0" algn="l">
              <a:spcBef>
                <a:spcPts val="360"/>
              </a:spcBef>
              <a:spcAft>
                <a:spcPts val="0"/>
              </a:spcAft>
              <a:buSzPts val="1800"/>
              <a:buChar char="•"/>
            </a:pPr>
            <a:r>
              <a:rPr lang="en-US"/>
              <a:t>How well can we expect containerized workloads to perform in managed Kubernetes environments</a:t>
            </a:r>
            <a:endParaRPr/>
          </a:p>
          <a:p>
            <a:pPr indent="-342900" lvl="0" marL="457200" rtl="0" algn="l">
              <a:spcBef>
                <a:spcPts val="0"/>
              </a:spcBef>
              <a:spcAft>
                <a:spcPts val="0"/>
              </a:spcAft>
              <a:buSzPts val="1800"/>
              <a:buChar char="•"/>
            </a:pPr>
            <a:r>
              <a:rPr lang="en-US"/>
              <a:t>Do these services introduces any extra performance overheads compared to running a self managed Kubernetes deployments on same cloud environment</a:t>
            </a:r>
            <a:endParaRPr/>
          </a:p>
          <a:p>
            <a:pPr indent="-342900" lvl="0" marL="457200" rtl="0" algn="l">
              <a:spcBef>
                <a:spcPts val="0"/>
              </a:spcBef>
              <a:spcAft>
                <a:spcPts val="0"/>
              </a:spcAft>
              <a:buSzPts val="1800"/>
              <a:buChar char="•"/>
            </a:pPr>
            <a:r>
              <a:rPr lang="en-US"/>
              <a:t>which one performs </a:t>
            </a:r>
            <a:r>
              <a:rPr lang="en-US"/>
              <a:t>better</a:t>
            </a:r>
            <a:r>
              <a:rPr lang="en-US"/>
              <a:t> and under what conditions</a:t>
            </a:r>
            <a:endParaRPr/>
          </a:p>
          <a:p>
            <a:pPr indent="-342900" lvl="0" marL="457200" rtl="0" algn="l">
              <a:spcBef>
                <a:spcPts val="0"/>
              </a:spcBef>
              <a:spcAft>
                <a:spcPts val="0"/>
              </a:spcAft>
              <a:buSzPts val="1800"/>
              <a:buChar char="•"/>
            </a:pPr>
            <a:r>
              <a:rPr lang="en-US"/>
              <a:t>how reliable is performance while using these platforms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6372490d2_0_20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Service feature identification</a:t>
            </a:r>
            <a:endParaRPr/>
          </a:p>
        </p:txBody>
      </p:sp>
      <p:sp>
        <p:nvSpPr>
          <p:cNvPr id="162" name="Google Shape;162;g126372490d2_0_201"/>
          <p:cNvSpPr txBox="1"/>
          <p:nvPr>
            <p:ph idx="1" type="body"/>
          </p:nvPr>
        </p:nvSpPr>
        <p:spPr>
          <a:xfrm>
            <a:off x="457200" y="1600202"/>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measure and compare following resource features:</a:t>
            </a:r>
            <a:endParaRPr/>
          </a:p>
          <a:p>
            <a:pPr indent="-342900" lvl="0" marL="457200" rtl="0" algn="l">
              <a:spcBef>
                <a:spcPts val="360"/>
              </a:spcBef>
              <a:spcAft>
                <a:spcPts val="0"/>
              </a:spcAft>
              <a:buSzPts val="1800"/>
              <a:buChar char="•"/>
            </a:pPr>
            <a:r>
              <a:rPr lang="en-US"/>
              <a:t>CPU</a:t>
            </a:r>
            <a:endParaRPr/>
          </a:p>
          <a:p>
            <a:pPr indent="-342900" lvl="0" marL="457200" rtl="0" algn="l">
              <a:spcBef>
                <a:spcPts val="0"/>
              </a:spcBef>
              <a:spcAft>
                <a:spcPts val="0"/>
              </a:spcAft>
              <a:buSzPts val="1800"/>
              <a:buChar char="•"/>
            </a:pPr>
            <a:r>
              <a:rPr lang="en-US"/>
              <a:t>main memory</a:t>
            </a:r>
            <a:endParaRPr/>
          </a:p>
          <a:p>
            <a:pPr indent="-342900" lvl="0" marL="457200" rtl="0" algn="l">
              <a:spcBef>
                <a:spcPts val="0"/>
              </a:spcBef>
              <a:spcAft>
                <a:spcPts val="0"/>
              </a:spcAft>
              <a:buSzPts val="1800"/>
              <a:buChar char="•"/>
            </a:pPr>
            <a:r>
              <a:rPr lang="en-US"/>
              <a:t>disk</a:t>
            </a:r>
            <a:endParaRPr/>
          </a:p>
          <a:p>
            <a:pPr indent="-342900" lvl="0" marL="457200" rtl="0" algn="l">
              <a:spcBef>
                <a:spcPts val="0"/>
              </a:spcBef>
              <a:spcAft>
                <a:spcPts val="0"/>
              </a:spcAft>
              <a:buSzPts val="1800"/>
              <a:buChar char="•"/>
            </a:pPr>
            <a:r>
              <a:rPr lang="en-US"/>
              <a:t>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2019-06-08T04:07:01Z</dcterms:created>
  <dc:creator>DELL</dc:creator>
</cp:coreProperties>
</file>