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058400" cx="7772400"/>
  <p:notesSz cx="6858000" cy="9144000"/>
  <p:embeddedFontLst>
    <p:embeddedFont>
      <p:font typeface="Sacramento"/>
      <p:regular r:id="rId9"/>
    </p:embeddedFont>
    <p:embeddedFont>
      <p:font typeface="Lor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ora-bold.fntdata"/><Relationship Id="rId10" Type="http://schemas.openxmlformats.org/officeDocument/2006/relationships/font" Target="fonts/Lora-regular.fntdata"/><Relationship Id="rId13" Type="http://schemas.openxmlformats.org/officeDocument/2006/relationships/font" Target="fonts/Lora-boldItalic.fntdata"/><Relationship Id="rId12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acramen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bede7824_0_27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bede782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ab662d964_0_7:notes"/>
          <p:cNvSpPr/>
          <p:nvPr>
            <p:ph idx="2" type="sldImg"/>
          </p:nvPr>
        </p:nvSpPr>
        <p:spPr>
          <a:xfrm>
            <a:off x="2104484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ab662d9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498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800"/>
              <a:buNone/>
              <a:defRPr sz="1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113100" lIns="113100" spcFirstLastPara="1" rIns="113100" wrap="square" tIns="1131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5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13100" lIns="113100" spcFirstLastPara="1" rIns="113100" wrap="square" tIns="113100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  <a:defRPr sz="2200">
                <a:solidFill>
                  <a:schemeClr val="dk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  <a:defRPr sz="1700">
                <a:solidFill>
                  <a:schemeClr val="dk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■"/>
              <a:defRPr sz="1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3100" lIns="113100" spcFirstLastPara="1" rIns="113100" wrap="square" tIns="1131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</a:defRPr>
            </a:lvl1pPr>
            <a:lvl2pPr lvl="1" algn="r">
              <a:buNone/>
              <a:defRPr sz="1200">
                <a:solidFill>
                  <a:schemeClr val="dk2"/>
                </a:solidFill>
              </a:defRPr>
            </a:lvl2pPr>
            <a:lvl3pPr lvl="2" algn="r">
              <a:buNone/>
              <a:defRPr sz="1200">
                <a:solidFill>
                  <a:schemeClr val="dk2"/>
                </a:solidFill>
              </a:defRPr>
            </a:lvl3pPr>
            <a:lvl4pPr lvl="3" algn="r">
              <a:buNone/>
              <a:defRPr sz="1200">
                <a:solidFill>
                  <a:schemeClr val="dk2"/>
                </a:solidFill>
              </a:defRPr>
            </a:lvl4pPr>
            <a:lvl5pPr lvl="4" algn="r">
              <a:buNone/>
              <a:defRPr sz="1200">
                <a:solidFill>
                  <a:schemeClr val="dk2"/>
                </a:solidFill>
              </a:defRPr>
            </a:lvl5pPr>
            <a:lvl6pPr lvl="5" algn="r">
              <a:buNone/>
              <a:defRPr sz="1200">
                <a:solidFill>
                  <a:schemeClr val="dk2"/>
                </a:solidFill>
              </a:defRPr>
            </a:lvl6pPr>
            <a:lvl7pPr lvl="6" algn="r">
              <a:buNone/>
              <a:defRPr sz="1200">
                <a:solidFill>
                  <a:schemeClr val="dk2"/>
                </a:solidFill>
              </a:defRPr>
            </a:lvl7pPr>
            <a:lvl8pPr lvl="7" algn="r">
              <a:buNone/>
              <a:defRPr sz="1200">
                <a:solidFill>
                  <a:schemeClr val="dk2"/>
                </a:solidFill>
              </a:defRPr>
            </a:lvl8pPr>
            <a:lvl9pPr lvl="8" algn="r">
              <a:buNone/>
              <a:defRPr sz="1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50" y="2325513"/>
            <a:ext cx="6991499" cy="68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41650" y="532325"/>
            <a:ext cx="6089100" cy="1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4300">
                <a:solidFill>
                  <a:schemeClr val="dk1"/>
                </a:solidFill>
                <a:latin typeface="Sacramento"/>
                <a:ea typeface="Sacramento"/>
                <a:cs typeface="Sacramento"/>
                <a:sym typeface="Sacramento"/>
              </a:rPr>
              <a:t>I &lt;3 Sudoku</a:t>
            </a:r>
            <a:endParaRPr i="1" sz="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May Trix is trying to solve this Sudoku, but keeps getting distracted by its heart.</a:t>
            </a:r>
            <a:endParaRPr sz="2300"/>
          </a:p>
        </p:txBody>
      </p:sp>
      <p:sp>
        <p:nvSpPr>
          <p:cNvPr id="56" name="Google Shape;56;p13"/>
          <p:cNvSpPr txBox="1"/>
          <p:nvPr/>
        </p:nvSpPr>
        <p:spPr>
          <a:xfrm>
            <a:off x="285300" y="9321700"/>
            <a:ext cx="72018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</a:rPr>
              <a:t>_ _ _ _ _ _ _ _ _ _ </a:t>
            </a:r>
            <a:endParaRPr sz="5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427450" y="898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50600" y="380999"/>
            <a:ext cx="3399900" cy="914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Across:</a:t>
            </a:r>
            <a:endParaRPr b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1: Second irregular prime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4: Summer of Love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5: 2095/5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8: 1011010011</a:t>
            </a:r>
            <a:r>
              <a:rPr baseline="-25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9: sqrt(748225)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10. Klein and Szekeres get married as a result of the Happy Ending problem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12: 5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+2*5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+5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-5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13: 2 * 3 * 71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14: [17 Down] * 2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16: DCLXXIV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18: 3 consecutive powers of 3, in descending order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19: 2 * 3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* 7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21: Neither prime nor composite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22: Second-smallest positive square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23: 3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* 7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25: Love Parade in Berlin originates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26: Smallest prime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27: Bond. James Bond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28: One Love Peace Concert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30: The digits of [28 Across] multiplied by each other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31: 9 * 0.999…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33: Pi Day (DD)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35: Whitney Houston releases "I will always love you"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36: 2 * 11 * 43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38: The number of golden rings my true love gave to me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39: The only prime one less than a perfect cube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064450" y="381000"/>
            <a:ext cx="3591900" cy="9144000"/>
          </a:xfrm>
          <a:prstGeom prst="rect">
            <a:avLst/>
          </a:prstGeom>
        </p:spPr>
        <p:txBody>
          <a:bodyPr anchorCtr="0" anchor="t" bIns="113100" lIns="113100" spcFirstLastPara="1" rIns="113100" wrap="square" tIns="1131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Down:</a:t>
            </a:r>
            <a:endParaRPr b="1" sz="1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2: 47 * 2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3. (3!)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baseline="30000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5. 2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9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- 2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* 9 + 2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6:  2 * 3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* 7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7: Happy ending problem generalization proved by Erdos and Szekeres (YYY)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10: 6.533...3 minutes in seconds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11:  9 * [12 Down]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12: Winston Smith falls in love with Julia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14. (Number of days in 2025)</a:t>
            </a:r>
            <a:r>
              <a:rPr baseline="-25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16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15:  3 * 7 * 13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17: Kurt</a:t>
            </a:r>
            <a:r>
              <a:rPr b="1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Vonnegut's love letters begin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20: "I wanna be your lover" - Prince's first hit single released (YY)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23: (2*5)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-2</a:t>
            </a:r>
            <a:r>
              <a:rPr baseline="30000"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</a:t>
            </a:r>
            <a:endParaRPr baseline="30000"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24: 156.3 inches in cm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28. George Washington gets married (YYY)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29: Radon's atomic number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32: The only prime one less than a perfect square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33: The third number of the Pythagorean triple (8, 15, ?)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34: 41 * 2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37: Twin prime of 41</a:t>
            </a:r>
            <a:endParaRPr sz="12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5"/>
          <p:cNvGrpSpPr/>
          <p:nvPr/>
        </p:nvGrpSpPr>
        <p:grpSpPr>
          <a:xfrm>
            <a:off x="270975" y="1677275"/>
            <a:ext cx="457200" cy="459900"/>
            <a:chOff x="24425" y="1439700"/>
            <a:chExt cx="457200" cy="459900"/>
          </a:xfrm>
        </p:grpSpPr>
        <p:cxnSp>
          <p:nvCxnSpPr>
            <p:cNvPr id="69" name="Google Shape;69;p15"/>
            <p:cNvCxnSpPr/>
            <p:nvPr/>
          </p:nvCxnSpPr>
          <p:spPr>
            <a:xfrm>
              <a:off x="253025" y="1439700"/>
              <a:ext cx="0" cy="4599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24425" y="1668750"/>
              <a:ext cx="457200" cy="18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799" l="680" r="719" t="522"/>
          <a:stretch/>
        </p:blipFill>
        <p:spPr>
          <a:xfrm>
            <a:off x="469025" y="2332413"/>
            <a:ext cx="6991500" cy="679690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907925" y="968675"/>
            <a:ext cx="43764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THERE IS AN ERRATA IN THIS PUZZLE - DONT PRINT WITHOUT FIXING</a:t>
            </a:r>
            <a:endParaRPr sz="2200"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>
            <a:off x="2320377" y="4615295"/>
            <a:ext cx="445500" cy="6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