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73" r:id="rId3"/>
    <p:sldId id="374" r:id="rId4"/>
    <p:sldId id="397" r:id="rId5"/>
    <p:sldId id="302" r:id="rId6"/>
    <p:sldId id="312" r:id="rId7"/>
    <p:sldId id="353" r:id="rId8"/>
    <p:sldId id="318" r:id="rId9"/>
    <p:sldId id="352" r:id="rId10"/>
    <p:sldId id="313" r:id="rId11"/>
    <p:sldId id="328" r:id="rId12"/>
    <p:sldId id="354" r:id="rId13"/>
    <p:sldId id="384" r:id="rId14"/>
    <p:sldId id="383" r:id="rId15"/>
    <p:sldId id="320" r:id="rId16"/>
    <p:sldId id="385" r:id="rId17"/>
    <p:sldId id="325" r:id="rId18"/>
    <p:sldId id="330" r:id="rId19"/>
    <p:sldId id="337" r:id="rId20"/>
    <p:sldId id="338" r:id="rId21"/>
    <p:sldId id="340" r:id="rId22"/>
    <p:sldId id="341" r:id="rId23"/>
    <p:sldId id="350" r:id="rId24"/>
    <p:sldId id="351" r:id="rId25"/>
    <p:sldId id="346" r:id="rId26"/>
    <p:sldId id="387" r:id="rId27"/>
    <p:sldId id="388" r:id="rId28"/>
    <p:sldId id="285" r:id="rId29"/>
    <p:sldId id="389" r:id="rId30"/>
    <p:sldId id="390" r:id="rId31"/>
    <p:sldId id="391" r:id="rId32"/>
    <p:sldId id="392" r:id="rId33"/>
    <p:sldId id="393" r:id="rId34"/>
    <p:sldId id="394" r:id="rId35"/>
    <p:sldId id="396" r:id="rId36"/>
    <p:sldId id="3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405" userDrawn="1">
          <p15:clr>
            <a:srgbClr val="A4A3A4"/>
          </p15:clr>
        </p15:guide>
        <p15:guide id="2" pos="4838" userDrawn="1">
          <p15:clr>
            <a:srgbClr val="A4A3A4"/>
          </p15:clr>
        </p15:guide>
        <p15:guide id="3" pos="1277" userDrawn="1">
          <p15:clr>
            <a:srgbClr val="A4A3A4"/>
          </p15:clr>
        </p15:guide>
        <p15:guide id="4" pos="6357" userDrawn="1">
          <p15:clr>
            <a:srgbClr val="A4A3A4"/>
          </p15:clr>
        </p15:guide>
        <p15:guide id="5" pos="7310" userDrawn="1">
          <p15:clr>
            <a:srgbClr val="A4A3A4"/>
          </p15:clr>
        </p15:guide>
        <p15:guide id="6" orient="horz" pos="3770" userDrawn="1">
          <p15:clr>
            <a:srgbClr val="A4A3A4"/>
          </p15:clr>
        </p15:guide>
        <p15:guide id="7" orient="horz" pos="34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D7"/>
    <a:srgbClr val="5B8C9D"/>
    <a:srgbClr val="263B42"/>
    <a:srgbClr val="69CE05"/>
    <a:srgbClr val="486E7C"/>
    <a:srgbClr val="FFA41A"/>
    <a:srgbClr val="CD2816"/>
    <a:srgbClr val="44CA9F"/>
    <a:srgbClr val="A22712"/>
    <a:srgbClr val="E3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2994" autoAdjust="0"/>
  </p:normalViewPr>
  <p:slideViewPr>
    <p:cSldViewPr snapToGrid="0">
      <p:cViewPr varScale="1">
        <p:scale>
          <a:sx n="76" d="100"/>
          <a:sy n="76" d="100"/>
        </p:scale>
        <p:origin x="78" y="84"/>
      </p:cViewPr>
      <p:guideLst>
        <p:guide pos="5405"/>
        <p:guide pos="4838"/>
        <p:guide pos="1277"/>
        <p:guide pos="6357"/>
        <p:guide pos="7310"/>
        <p:guide orient="horz" pos="3770"/>
        <p:guide orient="horz" pos="34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F9C753-1A10-4A0F-B946-3F76602FEA6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40E7C194-9158-458D-93E8-CA1A0629FC06}">
      <dgm:prSet phldrT="[Text]"/>
      <dgm:spPr>
        <a:solidFill>
          <a:srgbClr val="486E7C"/>
        </a:solidFill>
      </dgm:spPr>
      <dgm:t>
        <a:bodyPr/>
        <a:lstStyle/>
        <a:p>
          <a:r>
            <a:rPr lang="en-GB" dirty="0" smtClean="0"/>
            <a:t>Carnivore</a:t>
          </a:r>
          <a:endParaRPr lang="en-GB" dirty="0"/>
        </a:p>
      </dgm:t>
    </dgm:pt>
    <dgm:pt modelId="{43374945-E722-4334-BA05-02CC2A451065}" type="parTrans" cxnId="{81DC482C-B27A-462D-89CB-664599550D5C}">
      <dgm:prSet/>
      <dgm:spPr/>
      <dgm:t>
        <a:bodyPr/>
        <a:lstStyle/>
        <a:p>
          <a:endParaRPr lang="en-GB"/>
        </a:p>
      </dgm:t>
    </dgm:pt>
    <dgm:pt modelId="{62A77072-E48E-447A-A8B0-4174006B9BBA}" type="sibTrans" cxnId="{81DC482C-B27A-462D-89CB-664599550D5C}">
      <dgm:prSet/>
      <dgm:spPr/>
      <dgm:t>
        <a:bodyPr/>
        <a:lstStyle/>
        <a:p>
          <a:endParaRPr lang="en-GB"/>
        </a:p>
      </dgm:t>
    </dgm:pt>
    <dgm:pt modelId="{F2152F79-1F72-4CEF-B510-C8DE02407A65}">
      <dgm:prSet phldrT="[Text]"/>
      <dgm:spPr>
        <a:solidFill>
          <a:srgbClr val="5B8C9D"/>
        </a:solidFill>
      </dgm:spPr>
      <dgm:t>
        <a:bodyPr/>
        <a:lstStyle/>
        <a:p>
          <a:r>
            <a:rPr lang="en-GB" dirty="0" smtClean="0"/>
            <a:t>Ectotherm</a:t>
          </a:r>
          <a:endParaRPr lang="en-GB" dirty="0"/>
        </a:p>
      </dgm:t>
    </dgm:pt>
    <dgm:pt modelId="{8DAB7615-F805-4260-8DFA-EA94E1438435}" type="parTrans" cxnId="{3936C138-5311-4E76-B5BF-460EED6C185D}">
      <dgm:prSet/>
      <dgm:spPr/>
      <dgm:t>
        <a:bodyPr/>
        <a:lstStyle/>
        <a:p>
          <a:endParaRPr lang="en-GB"/>
        </a:p>
      </dgm:t>
    </dgm:pt>
    <dgm:pt modelId="{E32EB0DF-ED96-41A3-98B2-C2F10A682D89}" type="sibTrans" cxnId="{3936C138-5311-4E76-B5BF-460EED6C185D}">
      <dgm:prSet/>
      <dgm:spPr/>
      <dgm:t>
        <a:bodyPr/>
        <a:lstStyle/>
        <a:p>
          <a:endParaRPr lang="en-GB"/>
        </a:p>
      </dgm:t>
    </dgm:pt>
    <dgm:pt modelId="{A0C58C62-FA3C-41FD-A474-44313FA2AB52}">
      <dgm:prSet phldrT="[Text]"/>
      <dgm:spPr>
        <a:solidFill>
          <a:srgbClr val="5B8C9D"/>
        </a:solidFill>
      </dgm:spPr>
      <dgm:t>
        <a:bodyPr/>
        <a:lstStyle/>
        <a:p>
          <a:r>
            <a:rPr lang="en-GB" dirty="0" err="1" smtClean="0"/>
            <a:t>semelparous</a:t>
          </a:r>
          <a:endParaRPr lang="en-GB" dirty="0"/>
        </a:p>
      </dgm:t>
    </dgm:pt>
    <dgm:pt modelId="{2C25735A-CA92-4CF4-9030-050C1CEC8D34}" type="parTrans" cxnId="{3A012FD4-85F8-4ACC-BC86-BFA48EE1D9B6}">
      <dgm:prSet/>
      <dgm:spPr/>
      <dgm:t>
        <a:bodyPr/>
        <a:lstStyle/>
        <a:p>
          <a:endParaRPr lang="en-GB"/>
        </a:p>
      </dgm:t>
    </dgm:pt>
    <dgm:pt modelId="{E3342DD8-3BAF-4CD3-904D-AAD992AB9470}" type="sibTrans" cxnId="{3A012FD4-85F8-4ACC-BC86-BFA48EE1D9B6}">
      <dgm:prSet/>
      <dgm:spPr/>
      <dgm:t>
        <a:bodyPr/>
        <a:lstStyle/>
        <a:p>
          <a:endParaRPr lang="en-GB"/>
        </a:p>
      </dgm:t>
    </dgm:pt>
    <dgm:pt modelId="{DF036EC1-3A22-4427-8137-F202192DDD31}">
      <dgm:prSet phldrT="[Text]"/>
      <dgm:spPr>
        <a:solidFill>
          <a:srgbClr val="5B8C9D"/>
        </a:solidFill>
      </dgm:spPr>
      <dgm:t>
        <a:bodyPr/>
        <a:lstStyle/>
        <a:p>
          <a:r>
            <a:rPr lang="en-GB" dirty="0" err="1" smtClean="0"/>
            <a:t>iteroparous</a:t>
          </a:r>
          <a:endParaRPr lang="en-GB" dirty="0"/>
        </a:p>
      </dgm:t>
    </dgm:pt>
    <dgm:pt modelId="{5ACA1094-2754-4750-B4FC-1E1E36127327}" type="parTrans" cxnId="{1DEE8419-576D-4055-A7E3-BFAA64142029}">
      <dgm:prSet/>
      <dgm:spPr/>
      <dgm:t>
        <a:bodyPr/>
        <a:lstStyle/>
        <a:p>
          <a:endParaRPr lang="en-GB"/>
        </a:p>
      </dgm:t>
    </dgm:pt>
    <dgm:pt modelId="{DB821336-9DE3-41E3-9E9D-BDBB703EC7BA}" type="sibTrans" cxnId="{1DEE8419-576D-4055-A7E3-BFAA64142029}">
      <dgm:prSet/>
      <dgm:spPr/>
      <dgm:t>
        <a:bodyPr/>
        <a:lstStyle/>
        <a:p>
          <a:endParaRPr lang="en-GB"/>
        </a:p>
      </dgm:t>
    </dgm:pt>
    <dgm:pt modelId="{54B33EA3-6309-4B54-B7E9-F520A055DC64}">
      <dgm:prSet phldrT="[Text]"/>
      <dgm:spPr>
        <a:solidFill>
          <a:srgbClr val="5B8C9D"/>
        </a:solidFill>
      </dgm:spPr>
      <dgm:t>
        <a:bodyPr/>
        <a:lstStyle/>
        <a:p>
          <a:r>
            <a:rPr lang="en-GB" dirty="0" smtClean="0"/>
            <a:t>Endotherm</a:t>
          </a:r>
          <a:endParaRPr lang="en-GB" dirty="0"/>
        </a:p>
      </dgm:t>
    </dgm:pt>
    <dgm:pt modelId="{CF9772A4-3ED0-440B-8D19-3DFCE66D8F6D}" type="parTrans" cxnId="{FAAC44AC-BCCE-4EE7-A3E7-8ED7DB48AA83}">
      <dgm:prSet/>
      <dgm:spPr/>
      <dgm:t>
        <a:bodyPr/>
        <a:lstStyle/>
        <a:p>
          <a:endParaRPr lang="en-GB"/>
        </a:p>
      </dgm:t>
    </dgm:pt>
    <dgm:pt modelId="{B1EDF4C8-3FDA-4D59-B2E4-660454EA3DCA}" type="sibTrans" cxnId="{FAAC44AC-BCCE-4EE7-A3E7-8ED7DB48AA83}">
      <dgm:prSet/>
      <dgm:spPr/>
      <dgm:t>
        <a:bodyPr/>
        <a:lstStyle/>
        <a:p>
          <a:endParaRPr lang="en-GB"/>
        </a:p>
      </dgm:t>
    </dgm:pt>
    <dgm:pt modelId="{1BBDD7EC-5754-42EE-9007-B8D51F86A2C2}">
      <dgm:prSet phldrT="[Text]"/>
      <dgm:spPr>
        <a:solidFill>
          <a:srgbClr val="5B8C9D"/>
        </a:solidFill>
      </dgm:spPr>
      <dgm:t>
        <a:bodyPr/>
        <a:lstStyle/>
        <a:p>
          <a:r>
            <a:rPr lang="en-GB" dirty="0" err="1" smtClean="0"/>
            <a:t>iteroparous</a:t>
          </a:r>
          <a:endParaRPr lang="en-GB" dirty="0"/>
        </a:p>
      </dgm:t>
    </dgm:pt>
    <dgm:pt modelId="{2839CF89-EC7A-4A2D-9A7C-79849DA227A1}" type="parTrans" cxnId="{4A8433A9-3892-4B7C-92F1-7706230FFBF6}">
      <dgm:prSet/>
      <dgm:spPr/>
      <dgm:t>
        <a:bodyPr/>
        <a:lstStyle/>
        <a:p>
          <a:endParaRPr lang="en-GB"/>
        </a:p>
      </dgm:t>
    </dgm:pt>
    <dgm:pt modelId="{B264BE63-D7E2-4E29-A417-E9A16D16DF73}" type="sibTrans" cxnId="{4A8433A9-3892-4B7C-92F1-7706230FFBF6}">
      <dgm:prSet/>
      <dgm:spPr/>
      <dgm:t>
        <a:bodyPr/>
        <a:lstStyle/>
        <a:p>
          <a:endParaRPr lang="en-GB"/>
        </a:p>
      </dgm:t>
    </dgm:pt>
    <dgm:pt modelId="{F9D7A79E-01D4-4E4B-8A69-C9A8C93C2F97}">
      <dgm:prSet phldrT="[Text]"/>
      <dgm:spPr>
        <a:solidFill>
          <a:srgbClr val="D7D7D7"/>
        </a:solidFill>
      </dgm:spPr>
      <dgm:t>
        <a:bodyPr/>
        <a:lstStyle/>
        <a:p>
          <a:r>
            <a:rPr lang="en-GB" dirty="0" smtClean="0"/>
            <a:t>Omnivore</a:t>
          </a:r>
          <a:endParaRPr lang="en-GB" dirty="0"/>
        </a:p>
      </dgm:t>
    </dgm:pt>
    <dgm:pt modelId="{9E99BF5D-4647-4F40-BFE5-EF40CE4DA9BD}" type="parTrans" cxnId="{4CAB35A9-87E6-456C-9191-9EE5F26DFF4E}">
      <dgm:prSet/>
      <dgm:spPr/>
      <dgm:t>
        <a:bodyPr/>
        <a:lstStyle/>
        <a:p>
          <a:endParaRPr lang="en-GB"/>
        </a:p>
      </dgm:t>
    </dgm:pt>
    <dgm:pt modelId="{601C8394-CE3B-4295-9895-78CC8D2951AB}" type="sibTrans" cxnId="{4CAB35A9-87E6-456C-9191-9EE5F26DFF4E}">
      <dgm:prSet/>
      <dgm:spPr/>
      <dgm:t>
        <a:bodyPr/>
        <a:lstStyle/>
        <a:p>
          <a:endParaRPr lang="en-GB"/>
        </a:p>
      </dgm:t>
    </dgm:pt>
    <dgm:pt modelId="{1C11F3B0-19F6-45E1-BB40-9088A55E5461}">
      <dgm:prSet phldrT="[Text]"/>
      <dgm:spPr>
        <a:solidFill>
          <a:srgbClr val="D7D7D7"/>
        </a:solidFill>
      </dgm:spPr>
      <dgm:t>
        <a:bodyPr/>
        <a:lstStyle/>
        <a:p>
          <a:r>
            <a:rPr lang="en-GB" dirty="0" smtClean="0"/>
            <a:t>Herbivore</a:t>
          </a:r>
          <a:endParaRPr lang="en-GB" dirty="0"/>
        </a:p>
      </dgm:t>
    </dgm:pt>
    <dgm:pt modelId="{F39545FF-E161-4B26-95CF-BB3BE7D93A44}" type="parTrans" cxnId="{C0ECF06D-5F33-4B26-971F-D9386A04297A}">
      <dgm:prSet/>
      <dgm:spPr/>
      <dgm:t>
        <a:bodyPr/>
        <a:lstStyle/>
        <a:p>
          <a:endParaRPr lang="en-GB"/>
        </a:p>
      </dgm:t>
    </dgm:pt>
    <dgm:pt modelId="{C2A01233-CFF4-440A-A816-2F733DBBB194}" type="sibTrans" cxnId="{C0ECF06D-5F33-4B26-971F-D9386A04297A}">
      <dgm:prSet/>
      <dgm:spPr/>
      <dgm:t>
        <a:bodyPr/>
        <a:lstStyle/>
        <a:p>
          <a:endParaRPr lang="en-GB"/>
        </a:p>
      </dgm:t>
    </dgm:pt>
    <dgm:pt modelId="{62071C25-D6BB-42F3-8DDA-10B3B642AB26}" type="pres">
      <dgm:prSet presAssocID="{0AF9C753-1A10-4A0F-B946-3F76602FEA61}" presName="diagram" presStyleCnt="0">
        <dgm:presLayoutVars>
          <dgm:chPref val="1"/>
          <dgm:dir/>
          <dgm:animOne val="branch"/>
          <dgm:animLvl val="lvl"/>
          <dgm:resizeHandles val="exact"/>
        </dgm:presLayoutVars>
      </dgm:prSet>
      <dgm:spPr/>
      <dgm:t>
        <a:bodyPr/>
        <a:lstStyle/>
        <a:p>
          <a:endParaRPr lang="en-GB"/>
        </a:p>
      </dgm:t>
    </dgm:pt>
    <dgm:pt modelId="{19F52261-8E0C-43A1-B787-B8F49778B2B4}" type="pres">
      <dgm:prSet presAssocID="{40E7C194-9158-458D-93E8-CA1A0629FC06}" presName="root1" presStyleCnt="0"/>
      <dgm:spPr/>
    </dgm:pt>
    <dgm:pt modelId="{BC4B097A-9712-4DE4-B886-0B4F3B1F94EC}" type="pres">
      <dgm:prSet presAssocID="{40E7C194-9158-458D-93E8-CA1A0629FC06}" presName="LevelOneTextNode" presStyleLbl="node0" presStyleIdx="0" presStyleCnt="3" custScaleX="32907" custScaleY="32907">
        <dgm:presLayoutVars>
          <dgm:chPref val="3"/>
        </dgm:presLayoutVars>
      </dgm:prSet>
      <dgm:spPr/>
      <dgm:t>
        <a:bodyPr/>
        <a:lstStyle/>
        <a:p>
          <a:endParaRPr lang="en-GB"/>
        </a:p>
      </dgm:t>
    </dgm:pt>
    <dgm:pt modelId="{88D9D914-3268-4A19-AAAA-59B1871EBE3A}" type="pres">
      <dgm:prSet presAssocID="{40E7C194-9158-458D-93E8-CA1A0629FC06}" presName="level2hierChild" presStyleCnt="0"/>
      <dgm:spPr/>
    </dgm:pt>
    <dgm:pt modelId="{375AE3B6-7830-4916-ACCB-129BB14162F3}" type="pres">
      <dgm:prSet presAssocID="{8DAB7615-F805-4260-8DFA-EA94E1438435}" presName="conn2-1" presStyleLbl="parChTrans1D2" presStyleIdx="0" presStyleCnt="2"/>
      <dgm:spPr/>
      <dgm:t>
        <a:bodyPr/>
        <a:lstStyle/>
        <a:p>
          <a:endParaRPr lang="en-GB"/>
        </a:p>
      </dgm:t>
    </dgm:pt>
    <dgm:pt modelId="{ED48BB6E-C230-43BB-917E-8AA2D8258A1B}" type="pres">
      <dgm:prSet presAssocID="{8DAB7615-F805-4260-8DFA-EA94E1438435}" presName="connTx" presStyleLbl="parChTrans1D2" presStyleIdx="0" presStyleCnt="2"/>
      <dgm:spPr/>
      <dgm:t>
        <a:bodyPr/>
        <a:lstStyle/>
        <a:p>
          <a:endParaRPr lang="en-GB"/>
        </a:p>
      </dgm:t>
    </dgm:pt>
    <dgm:pt modelId="{1CC5E175-F037-4B95-9781-3D68912B1817}" type="pres">
      <dgm:prSet presAssocID="{F2152F79-1F72-4CEF-B510-C8DE02407A65}" presName="root2" presStyleCnt="0"/>
      <dgm:spPr/>
    </dgm:pt>
    <dgm:pt modelId="{2DC3D54E-C4B8-4E32-81A9-27E25A587488}" type="pres">
      <dgm:prSet presAssocID="{F2152F79-1F72-4CEF-B510-C8DE02407A65}" presName="LevelTwoTextNode" presStyleLbl="node2" presStyleIdx="0" presStyleCnt="2" custScaleX="32907" custScaleY="32907">
        <dgm:presLayoutVars>
          <dgm:chPref val="3"/>
        </dgm:presLayoutVars>
      </dgm:prSet>
      <dgm:spPr/>
      <dgm:t>
        <a:bodyPr/>
        <a:lstStyle/>
        <a:p>
          <a:endParaRPr lang="en-GB"/>
        </a:p>
      </dgm:t>
    </dgm:pt>
    <dgm:pt modelId="{3E326E2C-A05C-4BD4-ADBB-762600345DEE}" type="pres">
      <dgm:prSet presAssocID="{F2152F79-1F72-4CEF-B510-C8DE02407A65}" presName="level3hierChild" presStyleCnt="0"/>
      <dgm:spPr/>
    </dgm:pt>
    <dgm:pt modelId="{6371E5DE-4158-4D70-8295-807B6B9C7DC4}" type="pres">
      <dgm:prSet presAssocID="{2C25735A-CA92-4CF4-9030-050C1CEC8D34}" presName="conn2-1" presStyleLbl="parChTrans1D3" presStyleIdx="0" presStyleCnt="3"/>
      <dgm:spPr/>
      <dgm:t>
        <a:bodyPr/>
        <a:lstStyle/>
        <a:p>
          <a:endParaRPr lang="en-GB"/>
        </a:p>
      </dgm:t>
    </dgm:pt>
    <dgm:pt modelId="{EE62BA97-C154-476A-9D55-779FC6DE88AE}" type="pres">
      <dgm:prSet presAssocID="{2C25735A-CA92-4CF4-9030-050C1CEC8D34}" presName="connTx" presStyleLbl="parChTrans1D3" presStyleIdx="0" presStyleCnt="3"/>
      <dgm:spPr/>
      <dgm:t>
        <a:bodyPr/>
        <a:lstStyle/>
        <a:p>
          <a:endParaRPr lang="en-GB"/>
        </a:p>
      </dgm:t>
    </dgm:pt>
    <dgm:pt modelId="{5984487D-A25A-48B9-A79D-BB17D003BDA2}" type="pres">
      <dgm:prSet presAssocID="{A0C58C62-FA3C-41FD-A474-44313FA2AB52}" presName="root2" presStyleCnt="0"/>
      <dgm:spPr/>
    </dgm:pt>
    <dgm:pt modelId="{F65CE50C-C74A-42A5-BBCD-D0062F4FB1BA}" type="pres">
      <dgm:prSet presAssocID="{A0C58C62-FA3C-41FD-A474-44313FA2AB52}" presName="LevelTwoTextNode" presStyleLbl="node3" presStyleIdx="0" presStyleCnt="3" custScaleX="32907" custScaleY="32907">
        <dgm:presLayoutVars>
          <dgm:chPref val="3"/>
        </dgm:presLayoutVars>
      </dgm:prSet>
      <dgm:spPr/>
      <dgm:t>
        <a:bodyPr/>
        <a:lstStyle/>
        <a:p>
          <a:endParaRPr lang="en-GB"/>
        </a:p>
      </dgm:t>
    </dgm:pt>
    <dgm:pt modelId="{4D3F8FF0-EA2E-492B-B895-E27DFA512AB3}" type="pres">
      <dgm:prSet presAssocID="{A0C58C62-FA3C-41FD-A474-44313FA2AB52}" presName="level3hierChild" presStyleCnt="0"/>
      <dgm:spPr/>
    </dgm:pt>
    <dgm:pt modelId="{71223DE9-FB13-4069-A473-75AD768A67DA}" type="pres">
      <dgm:prSet presAssocID="{5ACA1094-2754-4750-B4FC-1E1E36127327}" presName="conn2-1" presStyleLbl="parChTrans1D3" presStyleIdx="1" presStyleCnt="3"/>
      <dgm:spPr/>
      <dgm:t>
        <a:bodyPr/>
        <a:lstStyle/>
        <a:p>
          <a:endParaRPr lang="en-GB"/>
        </a:p>
      </dgm:t>
    </dgm:pt>
    <dgm:pt modelId="{E99F07FE-C474-4C29-8162-8DE1F9B933C0}" type="pres">
      <dgm:prSet presAssocID="{5ACA1094-2754-4750-B4FC-1E1E36127327}" presName="connTx" presStyleLbl="parChTrans1D3" presStyleIdx="1" presStyleCnt="3"/>
      <dgm:spPr/>
      <dgm:t>
        <a:bodyPr/>
        <a:lstStyle/>
        <a:p>
          <a:endParaRPr lang="en-GB"/>
        </a:p>
      </dgm:t>
    </dgm:pt>
    <dgm:pt modelId="{FF9B1477-3CB6-4992-ACC9-83DC87FC681A}" type="pres">
      <dgm:prSet presAssocID="{DF036EC1-3A22-4427-8137-F202192DDD31}" presName="root2" presStyleCnt="0"/>
      <dgm:spPr/>
    </dgm:pt>
    <dgm:pt modelId="{0CE1C720-1439-4078-8AD8-039C69F53CC8}" type="pres">
      <dgm:prSet presAssocID="{DF036EC1-3A22-4427-8137-F202192DDD31}" presName="LevelTwoTextNode" presStyleLbl="node3" presStyleIdx="1" presStyleCnt="3" custScaleX="32907" custScaleY="32907">
        <dgm:presLayoutVars>
          <dgm:chPref val="3"/>
        </dgm:presLayoutVars>
      </dgm:prSet>
      <dgm:spPr/>
      <dgm:t>
        <a:bodyPr/>
        <a:lstStyle/>
        <a:p>
          <a:endParaRPr lang="en-GB"/>
        </a:p>
      </dgm:t>
    </dgm:pt>
    <dgm:pt modelId="{34C293B9-2B28-429D-AADB-D221D3AF757C}" type="pres">
      <dgm:prSet presAssocID="{DF036EC1-3A22-4427-8137-F202192DDD31}" presName="level3hierChild" presStyleCnt="0"/>
      <dgm:spPr/>
    </dgm:pt>
    <dgm:pt modelId="{F34F2C4C-7194-422A-AD09-DBAB2BA23B08}" type="pres">
      <dgm:prSet presAssocID="{CF9772A4-3ED0-440B-8D19-3DFCE66D8F6D}" presName="conn2-1" presStyleLbl="parChTrans1D2" presStyleIdx="1" presStyleCnt="2"/>
      <dgm:spPr/>
      <dgm:t>
        <a:bodyPr/>
        <a:lstStyle/>
        <a:p>
          <a:endParaRPr lang="en-GB"/>
        </a:p>
      </dgm:t>
    </dgm:pt>
    <dgm:pt modelId="{B2D5CD66-7F4F-4DF0-9D98-9EA24A0DD602}" type="pres">
      <dgm:prSet presAssocID="{CF9772A4-3ED0-440B-8D19-3DFCE66D8F6D}" presName="connTx" presStyleLbl="parChTrans1D2" presStyleIdx="1" presStyleCnt="2"/>
      <dgm:spPr/>
      <dgm:t>
        <a:bodyPr/>
        <a:lstStyle/>
        <a:p>
          <a:endParaRPr lang="en-GB"/>
        </a:p>
      </dgm:t>
    </dgm:pt>
    <dgm:pt modelId="{6AAEEA7D-7816-4407-960B-8AEAFE61F33F}" type="pres">
      <dgm:prSet presAssocID="{54B33EA3-6309-4B54-B7E9-F520A055DC64}" presName="root2" presStyleCnt="0"/>
      <dgm:spPr/>
    </dgm:pt>
    <dgm:pt modelId="{06775BF3-0C76-4CFE-B848-B0280260C532}" type="pres">
      <dgm:prSet presAssocID="{54B33EA3-6309-4B54-B7E9-F520A055DC64}" presName="LevelTwoTextNode" presStyleLbl="node2" presStyleIdx="1" presStyleCnt="2" custScaleX="32907" custScaleY="32907">
        <dgm:presLayoutVars>
          <dgm:chPref val="3"/>
        </dgm:presLayoutVars>
      </dgm:prSet>
      <dgm:spPr/>
      <dgm:t>
        <a:bodyPr/>
        <a:lstStyle/>
        <a:p>
          <a:endParaRPr lang="en-GB"/>
        </a:p>
      </dgm:t>
    </dgm:pt>
    <dgm:pt modelId="{53D7F7C3-8A84-4C16-8829-CFB7D7A64A41}" type="pres">
      <dgm:prSet presAssocID="{54B33EA3-6309-4B54-B7E9-F520A055DC64}" presName="level3hierChild" presStyleCnt="0"/>
      <dgm:spPr/>
    </dgm:pt>
    <dgm:pt modelId="{F321C515-F736-4C12-A517-0AE76F0912B3}" type="pres">
      <dgm:prSet presAssocID="{2839CF89-EC7A-4A2D-9A7C-79849DA227A1}" presName="conn2-1" presStyleLbl="parChTrans1D3" presStyleIdx="2" presStyleCnt="3"/>
      <dgm:spPr/>
      <dgm:t>
        <a:bodyPr/>
        <a:lstStyle/>
        <a:p>
          <a:endParaRPr lang="en-GB"/>
        </a:p>
      </dgm:t>
    </dgm:pt>
    <dgm:pt modelId="{3FBCA894-A812-42B6-A41B-FA03C8C48B1C}" type="pres">
      <dgm:prSet presAssocID="{2839CF89-EC7A-4A2D-9A7C-79849DA227A1}" presName="connTx" presStyleLbl="parChTrans1D3" presStyleIdx="2" presStyleCnt="3"/>
      <dgm:spPr/>
      <dgm:t>
        <a:bodyPr/>
        <a:lstStyle/>
        <a:p>
          <a:endParaRPr lang="en-GB"/>
        </a:p>
      </dgm:t>
    </dgm:pt>
    <dgm:pt modelId="{811AFB19-926F-45EA-897F-F2078E4ABCB3}" type="pres">
      <dgm:prSet presAssocID="{1BBDD7EC-5754-42EE-9007-B8D51F86A2C2}" presName="root2" presStyleCnt="0"/>
      <dgm:spPr/>
    </dgm:pt>
    <dgm:pt modelId="{05F62018-60D4-4997-BD72-4CC4C3BC9BE4}" type="pres">
      <dgm:prSet presAssocID="{1BBDD7EC-5754-42EE-9007-B8D51F86A2C2}" presName="LevelTwoTextNode" presStyleLbl="node3" presStyleIdx="2" presStyleCnt="3" custScaleX="32907" custScaleY="32907">
        <dgm:presLayoutVars>
          <dgm:chPref val="3"/>
        </dgm:presLayoutVars>
      </dgm:prSet>
      <dgm:spPr/>
      <dgm:t>
        <a:bodyPr/>
        <a:lstStyle/>
        <a:p>
          <a:endParaRPr lang="en-GB"/>
        </a:p>
      </dgm:t>
    </dgm:pt>
    <dgm:pt modelId="{29C2A7E8-C29B-4184-A26C-1605B654D7D5}" type="pres">
      <dgm:prSet presAssocID="{1BBDD7EC-5754-42EE-9007-B8D51F86A2C2}" presName="level3hierChild" presStyleCnt="0"/>
      <dgm:spPr/>
    </dgm:pt>
    <dgm:pt modelId="{D7E84523-CC35-47FF-B8EE-931A0FF801D5}" type="pres">
      <dgm:prSet presAssocID="{1C11F3B0-19F6-45E1-BB40-9088A55E5461}" presName="root1" presStyleCnt="0"/>
      <dgm:spPr/>
    </dgm:pt>
    <dgm:pt modelId="{6640DEBB-6249-45BB-8EFD-0E7A8DDA397F}" type="pres">
      <dgm:prSet presAssocID="{1C11F3B0-19F6-45E1-BB40-9088A55E5461}" presName="LevelOneTextNode" presStyleLbl="node0" presStyleIdx="1" presStyleCnt="3" custScaleX="32907" custScaleY="32907" custLinFactNeighborY="-90460">
        <dgm:presLayoutVars>
          <dgm:chPref val="3"/>
        </dgm:presLayoutVars>
      </dgm:prSet>
      <dgm:spPr/>
      <dgm:t>
        <a:bodyPr/>
        <a:lstStyle/>
        <a:p>
          <a:endParaRPr lang="en-GB"/>
        </a:p>
      </dgm:t>
    </dgm:pt>
    <dgm:pt modelId="{D1C4E285-06D7-48F7-86D9-4FA64993FD2E}" type="pres">
      <dgm:prSet presAssocID="{1C11F3B0-19F6-45E1-BB40-9088A55E5461}" presName="level2hierChild" presStyleCnt="0"/>
      <dgm:spPr/>
    </dgm:pt>
    <dgm:pt modelId="{587EEF3B-6EB2-407C-85E2-49A7647F75D4}" type="pres">
      <dgm:prSet presAssocID="{F9D7A79E-01D4-4E4B-8A69-C9A8C93C2F97}" presName="root1" presStyleCnt="0"/>
      <dgm:spPr/>
    </dgm:pt>
    <dgm:pt modelId="{512194AD-8CCC-4925-B639-E743A37A3AA5}" type="pres">
      <dgm:prSet presAssocID="{F9D7A79E-01D4-4E4B-8A69-C9A8C93C2F97}" presName="LevelOneTextNode" presStyleLbl="node0" presStyleIdx="2" presStyleCnt="3" custScaleX="32907" custScaleY="32907" custLinFactNeighborX="321" custLinFactNeighborY="-48253">
        <dgm:presLayoutVars>
          <dgm:chPref val="3"/>
        </dgm:presLayoutVars>
      </dgm:prSet>
      <dgm:spPr/>
      <dgm:t>
        <a:bodyPr/>
        <a:lstStyle/>
        <a:p>
          <a:endParaRPr lang="en-GB"/>
        </a:p>
      </dgm:t>
    </dgm:pt>
    <dgm:pt modelId="{04BE259A-0279-4512-9367-FB7C7A56C2E7}" type="pres">
      <dgm:prSet presAssocID="{F9D7A79E-01D4-4E4B-8A69-C9A8C93C2F97}" presName="level2hierChild" presStyleCnt="0"/>
      <dgm:spPr/>
    </dgm:pt>
  </dgm:ptLst>
  <dgm:cxnLst>
    <dgm:cxn modelId="{A699F6D2-500A-46AB-AA5A-59FFE0EAD1AE}" type="presOf" srcId="{2839CF89-EC7A-4A2D-9A7C-79849DA227A1}" destId="{F321C515-F736-4C12-A517-0AE76F0912B3}" srcOrd="0" destOrd="0" presId="urn:microsoft.com/office/officeart/2005/8/layout/hierarchy2"/>
    <dgm:cxn modelId="{ABE8C81E-A989-4BC5-9B8F-2DA835996A55}" type="presOf" srcId="{8DAB7615-F805-4260-8DFA-EA94E1438435}" destId="{375AE3B6-7830-4916-ACCB-129BB14162F3}" srcOrd="0" destOrd="0" presId="urn:microsoft.com/office/officeart/2005/8/layout/hierarchy2"/>
    <dgm:cxn modelId="{EA150D97-ABE7-4E5C-BC94-6C4BD9860045}" type="presOf" srcId="{F9D7A79E-01D4-4E4B-8A69-C9A8C93C2F97}" destId="{512194AD-8CCC-4925-B639-E743A37A3AA5}" srcOrd="0" destOrd="0" presId="urn:microsoft.com/office/officeart/2005/8/layout/hierarchy2"/>
    <dgm:cxn modelId="{1DEE8419-576D-4055-A7E3-BFAA64142029}" srcId="{F2152F79-1F72-4CEF-B510-C8DE02407A65}" destId="{DF036EC1-3A22-4427-8137-F202192DDD31}" srcOrd="1" destOrd="0" parTransId="{5ACA1094-2754-4750-B4FC-1E1E36127327}" sibTransId="{DB821336-9DE3-41E3-9E9D-BDBB703EC7BA}"/>
    <dgm:cxn modelId="{FAAC44AC-BCCE-4EE7-A3E7-8ED7DB48AA83}" srcId="{40E7C194-9158-458D-93E8-CA1A0629FC06}" destId="{54B33EA3-6309-4B54-B7E9-F520A055DC64}" srcOrd="1" destOrd="0" parTransId="{CF9772A4-3ED0-440B-8D19-3DFCE66D8F6D}" sibTransId="{B1EDF4C8-3FDA-4D59-B2E4-660454EA3DCA}"/>
    <dgm:cxn modelId="{233107A6-61EB-41F1-B22B-607E0FF4C1B9}" type="presOf" srcId="{40E7C194-9158-458D-93E8-CA1A0629FC06}" destId="{BC4B097A-9712-4DE4-B886-0B4F3B1F94EC}" srcOrd="0" destOrd="0" presId="urn:microsoft.com/office/officeart/2005/8/layout/hierarchy2"/>
    <dgm:cxn modelId="{AE2B284C-45CA-4F4E-BBA4-3A7868BD915A}" type="presOf" srcId="{CF9772A4-3ED0-440B-8D19-3DFCE66D8F6D}" destId="{B2D5CD66-7F4F-4DF0-9D98-9EA24A0DD602}" srcOrd="1" destOrd="0" presId="urn:microsoft.com/office/officeart/2005/8/layout/hierarchy2"/>
    <dgm:cxn modelId="{4A8433A9-3892-4B7C-92F1-7706230FFBF6}" srcId="{54B33EA3-6309-4B54-B7E9-F520A055DC64}" destId="{1BBDD7EC-5754-42EE-9007-B8D51F86A2C2}" srcOrd="0" destOrd="0" parTransId="{2839CF89-EC7A-4A2D-9A7C-79849DA227A1}" sibTransId="{B264BE63-D7E2-4E29-A417-E9A16D16DF73}"/>
    <dgm:cxn modelId="{61AE2C95-BB38-40CF-8FAD-C7B3B289DCA1}" type="presOf" srcId="{5ACA1094-2754-4750-B4FC-1E1E36127327}" destId="{71223DE9-FB13-4069-A473-75AD768A67DA}" srcOrd="0" destOrd="0" presId="urn:microsoft.com/office/officeart/2005/8/layout/hierarchy2"/>
    <dgm:cxn modelId="{60583097-8BF6-4967-B8D5-513D7E9444B1}" type="presOf" srcId="{8DAB7615-F805-4260-8DFA-EA94E1438435}" destId="{ED48BB6E-C230-43BB-917E-8AA2D8258A1B}" srcOrd="1" destOrd="0" presId="urn:microsoft.com/office/officeart/2005/8/layout/hierarchy2"/>
    <dgm:cxn modelId="{38EBB200-3703-4BF5-BEC5-9711D53993AA}" type="presOf" srcId="{54B33EA3-6309-4B54-B7E9-F520A055DC64}" destId="{06775BF3-0C76-4CFE-B848-B0280260C532}" srcOrd="0" destOrd="0" presId="urn:microsoft.com/office/officeart/2005/8/layout/hierarchy2"/>
    <dgm:cxn modelId="{5FD2B29E-E538-4E4F-A1B1-3FF0E23D6F86}" type="presOf" srcId="{F2152F79-1F72-4CEF-B510-C8DE02407A65}" destId="{2DC3D54E-C4B8-4E32-81A9-27E25A587488}" srcOrd="0" destOrd="0" presId="urn:microsoft.com/office/officeart/2005/8/layout/hierarchy2"/>
    <dgm:cxn modelId="{3936C138-5311-4E76-B5BF-460EED6C185D}" srcId="{40E7C194-9158-458D-93E8-CA1A0629FC06}" destId="{F2152F79-1F72-4CEF-B510-C8DE02407A65}" srcOrd="0" destOrd="0" parTransId="{8DAB7615-F805-4260-8DFA-EA94E1438435}" sibTransId="{E32EB0DF-ED96-41A3-98B2-C2F10A682D89}"/>
    <dgm:cxn modelId="{E3BD7321-B1E2-4BA9-B382-E4C79259292F}" type="presOf" srcId="{2839CF89-EC7A-4A2D-9A7C-79849DA227A1}" destId="{3FBCA894-A812-42B6-A41B-FA03C8C48B1C}" srcOrd="1" destOrd="0" presId="urn:microsoft.com/office/officeart/2005/8/layout/hierarchy2"/>
    <dgm:cxn modelId="{C5DCCBF9-8D76-4347-AE8E-7AE0B3AFB893}" type="presOf" srcId="{1BBDD7EC-5754-42EE-9007-B8D51F86A2C2}" destId="{05F62018-60D4-4997-BD72-4CC4C3BC9BE4}" srcOrd="0" destOrd="0" presId="urn:microsoft.com/office/officeart/2005/8/layout/hierarchy2"/>
    <dgm:cxn modelId="{C0ECF06D-5F33-4B26-971F-D9386A04297A}" srcId="{0AF9C753-1A10-4A0F-B946-3F76602FEA61}" destId="{1C11F3B0-19F6-45E1-BB40-9088A55E5461}" srcOrd="1" destOrd="0" parTransId="{F39545FF-E161-4B26-95CF-BB3BE7D93A44}" sibTransId="{C2A01233-CFF4-440A-A816-2F733DBBB194}"/>
    <dgm:cxn modelId="{392E5EA2-C5BD-4006-9152-23EE42D12B29}" type="presOf" srcId="{2C25735A-CA92-4CF4-9030-050C1CEC8D34}" destId="{6371E5DE-4158-4D70-8295-807B6B9C7DC4}" srcOrd="0" destOrd="0" presId="urn:microsoft.com/office/officeart/2005/8/layout/hierarchy2"/>
    <dgm:cxn modelId="{AE37782B-BBB0-43FA-B507-87E89BAE82D1}" type="presOf" srcId="{A0C58C62-FA3C-41FD-A474-44313FA2AB52}" destId="{F65CE50C-C74A-42A5-BBCD-D0062F4FB1BA}" srcOrd="0" destOrd="0" presId="urn:microsoft.com/office/officeart/2005/8/layout/hierarchy2"/>
    <dgm:cxn modelId="{4CAB35A9-87E6-456C-9191-9EE5F26DFF4E}" srcId="{0AF9C753-1A10-4A0F-B946-3F76602FEA61}" destId="{F9D7A79E-01D4-4E4B-8A69-C9A8C93C2F97}" srcOrd="2" destOrd="0" parTransId="{9E99BF5D-4647-4F40-BFE5-EF40CE4DA9BD}" sibTransId="{601C8394-CE3B-4295-9895-78CC8D2951AB}"/>
    <dgm:cxn modelId="{CF07F667-C8BA-4A51-A933-570B3AB3932D}" type="presOf" srcId="{CF9772A4-3ED0-440B-8D19-3DFCE66D8F6D}" destId="{F34F2C4C-7194-422A-AD09-DBAB2BA23B08}" srcOrd="0" destOrd="0" presId="urn:microsoft.com/office/officeart/2005/8/layout/hierarchy2"/>
    <dgm:cxn modelId="{3A012FD4-85F8-4ACC-BC86-BFA48EE1D9B6}" srcId="{F2152F79-1F72-4CEF-B510-C8DE02407A65}" destId="{A0C58C62-FA3C-41FD-A474-44313FA2AB52}" srcOrd="0" destOrd="0" parTransId="{2C25735A-CA92-4CF4-9030-050C1CEC8D34}" sibTransId="{E3342DD8-3BAF-4CD3-904D-AAD992AB9470}"/>
    <dgm:cxn modelId="{0776958A-0657-4183-98BC-930D5E98E136}" type="presOf" srcId="{2C25735A-CA92-4CF4-9030-050C1CEC8D34}" destId="{EE62BA97-C154-476A-9D55-779FC6DE88AE}" srcOrd="1" destOrd="0" presId="urn:microsoft.com/office/officeart/2005/8/layout/hierarchy2"/>
    <dgm:cxn modelId="{81DC482C-B27A-462D-89CB-664599550D5C}" srcId="{0AF9C753-1A10-4A0F-B946-3F76602FEA61}" destId="{40E7C194-9158-458D-93E8-CA1A0629FC06}" srcOrd="0" destOrd="0" parTransId="{43374945-E722-4334-BA05-02CC2A451065}" sibTransId="{62A77072-E48E-447A-A8B0-4174006B9BBA}"/>
    <dgm:cxn modelId="{183B25AD-758C-4F71-BE3A-9E2D550A8F20}" type="presOf" srcId="{1C11F3B0-19F6-45E1-BB40-9088A55E5461}" destId="{6640DEBB-6249-45BB-8EFD-0E7A8DDA397F}" srcOrd="0" destOrd="0" presId="urn:microsoft.com/office/officeart/2005/8/layout/hierarchy2"/>
    <dgm:cxn modelId="{32CD6E81-71EF-4726-A9B9-159F5BA9C4E8}" type="presOf" srcId="{DF036EC1-3A22-4427-8137-F202192DDD31}" destId="{0CE1C720-1439-4078-8AD8-039C69F53CC8}" srcOrd="0" destOrd="0" presId="urn:microsoft.com/office/officeart/2005/8/layout/hierarchy2"/>
    <dgm:cxn modelId="{6A73E7B8-F28B-467A-8F90-056BF504F9BB}" type="presOf" srcId="{5ACA1094-2754-4750-B4FC-1E1E36127327}" destId="{E99F07FE-C474-4C29-8162-8DE1F9B933C0}" srcOrd="1" destOrd="0" presId="urn:microsoft.com/office/officeart/2005/8/layout/hierarchy2"/>
    <dgm:cxn modelId="{9D831E01-120F-4EFE-AE1B-9A77E6C11653}" type="presOf" srcId="{0AF9C753-1A10-4A0F-B946-3F76602FEA61}" destId="{62071C25-D6BB-42F3-8DDA-10B3B642AB26}" srcOrd="0" destOrd="0" presId="urn:microsoft.com/office/officeart/2005/8/layout/hierarchy2"/>
    <dgm:cxn modelId="{D9F94E6F-3F9D-48EA-A737-54F665D26C19}" type="presParOf" srcId="{62071C25-D6BB-42F3-8DDA-10B3B642AB26}" destId="{19F52261-8E0C-43A1-B787-B8F49778B2B4}" srcOrd="0" destOrd="0" presId="urn:microsoft.com/office/officeart/2005/8/layout/hierarchy2"/>
    <dgm:cxn modelId="{8DC59A41-9224-4335-9010-7EAF2971690F}" type="presParOf" srcId="{19F52261-8E0C-43A1-B787-B8F49778B2B4}" destId="{BC4B097A-9712-4DE4-B886-0B4F3B1F94EC}" srcOrd="0" destOrd="0" presId="urn:microsoft.com/office/officeart/2005/8/layout/hierarchy2"/>
    <dgm:cxn modelId="{D2A3C17F-6B8B-4DBB-9B5C-92F6C0FD39E1}" type="presParOf" srcId="{19F52261-8E0C-43A1-B787-B8F49778B2B4}" destId="{88D9D914-3268-4A19-AAAA-59B1871EBE3A}" srcOrd="1" destOrd="0" presId="urn:microsoft.com/office/officeart/2005/8/layout/hierarchy2"/>
    <dgm:cxn modelId="{ADCD4534-75D7-420E-9521-427A17C36FA9}" type="presParOf" srcId="{88D9D914-3268-4A19-AAAA-59B1871EBE3A}" destId="{375AE3B6-7830-4916-ACCB-129BB14162F3}" srcOrd="0" destOrd="0" presId="urn:microsoft.com/office/officeart/2005/8/layout/hierarchy2"/>
    <dgm:cxn modelId="{3EF4CB24-CDE4-43BB-980E-43A7FF905F62}" type="presParOf" srcId="{375AE3B6-7830-4916-ACCB-129BB14162F3}" destId="{ED48BB6E-C230-43BB-917E-8AA2D8258A1B}" srcOrd="0" destOrd="0" presId="urn:microsoft.com/office/officeart/2005/8/layout/hierarchy2"/>
    <dgm:cxn modelId="{7F180279-9FA9-46CD-9375-0F8994DAA70F}" type="presParOf" srcId="{88D9D914-3268-4A19-AAAA-59B1871EBE3A}" destId="{1CC5E175-F037-4B95-9781-3D68912B1817}" srcOrd="1" destOrd="0" presId="urn:microsoft.com/office/officeart/2005/8/layout/hierarchy2"/>
    <dgm:cxn modelId="{415AD52A-822C-4A92-B5A2-6B9D842D5BA8}" type="presParOf" srcId="{1CC5E175-F037-4B95-9781-3D68912B1817}" destId="{2DC3D54E-C4B8-4E32-81A9-27E25A587488}" srcOrd="0" destOrd="0" presId="urn:microsoft.com/office/officeart/2005/8/layout/hierarchy2"/>
    <dgm:cxn modelId="{03852A08-85CA-4BCC-BE46-8393E76BFD49}" type="presParOf" srcId="{1CC5E175-F037-4B95-9781-3D68912B1817}" destId="{3E326E2C-A05C-4BD4-ADBB-762600345DEE}" srcOrd="1" destOrd="0" presId="urn:microsoft.com/office/officeart/2005/8/layout/hierarchy2"/>
    <dgm:cxn modelId="{8F6BD06A-58CA-4E74-B78B-67BEC976FC52}" type="presParOf" srcId="{3E326E2C-A05C-4BD4-ADBB-762600345DEE}" destId="{6371E5DE-4158-4D70-8295-807B6B9C7DC4}" srcOrd="0" destOrd="0" presId="urn:microsoft.com/office/officeart/2005/8/layout/hierarchy2"/>
    <dgm:cxn modelId="{C6F50508-0123-4AD7-A3E7-29A12DF8C84C}" type="presParOf" srcId="{6371E5DE-4158-4D70-8295-807B6B9C7DC4}" destId="{EE62BA97-C154-476A-9D55-779FC6DE88AE}" srcOrd="0" destOrd="0" presId="urn:microsoft.com/office/officeart/2005/8/layout/hierarchy2"/>
    <dgm:cxn modelId="{F2AB8C66-4B82-46E6-8050-7DA5B0EEF12C}" type="presParOf" srcId="{3E326E2C-A05C-4BD4-ADBB-762600345DEE}" destId="{5984487D-A25A-48B9-A79D-BB17D003BDA2}" srcOrd="1" destOrd="0" presId="urn:microsoft.com/office/officeart/2005/8/layout/hierarchy2"/>
    <dgm:cxn modelId="{17DB326B-74EC-4554-BBBC-8A3BF682585A}" type="presParOf" srcId="{5984487D-A25A-48B9-A79D-BB17D003BDA2}" destId="{F65CE50C-C74A-42A5-BBCD-D0062F4FB1BA}" srcOrd="0" destOrd="0" presId="urn:microsoft.com/office/officeart/2005/8/layout/hierarchy2"/>
    <dgm:cxn modelId="{DEF3E6FE-FB22-479F-B231-A6C31FF8D9B3}" type="presParOf" srcId="{5984487D-A25A-48B9-A79D-BB17D003BDA2}" destId="{4D3F8FF0-EA2E-492B-B895-E27DFA512AB3}" srcOrd="1" destOrd="0" presId="urn:microsoft.com/office/officeart/2005/8/layout/hierarchy2"/>
    <dgm:cxn modelId="{B74453DF-34F6-44AF-A8E8-24ED69FB7151}" type="presParOf" srcId="{3E326E2C-A05C-4BD4-ADBB-762600345DEE}" destId="{71223DE9-FB13-4069-A473-75AD768A67DA}" srcOrd="2" destOrd="0" presId="urn:microsoft.com/office/officeart/2005/8/layout/hierarchy2"/>
    <dgm:cxn modelId="{438CABD7-865F-4946-B429-A67ECA203C90}" type="presParOf" srcId="{71223DE9-FB13-4069-A473-75AD768A67DA}" destId="{E99F07FE-C474-4C29-8162-8DE1F9B933C0}" srcOrd="0" destOrd="0" presId="urn:microsoft.com/office/officeart/2005/8/layout/hierarchy2"/>
    <dgm:cxn modelId="{8C073505-90D4-4498-A215-9121287955EF}" type="presParOf" srcId="{3E326E2C-A05C-4BD4-ADBB-762600345DEE}" destId="{FF9B1477-3CB6-4992-ACC9-83DC87FC681A}" srcOrd="3" destOrd="0" presId="urn:microsoft.com/office/officeart/2005/8/layout/hierarchy2"/>
    <dgm:cxn modelId="{7838F706-D61E-4601-9BF8-4D956C79B1F2}" type="presParOf" srcId="{FF9B1477-3CB6-4992-ACC9-83DC87FC681A}" destId="{0CE1C720-1439-4078-8AD8-039C69F53CC8}" srcOrd="0" destOrd="0" presId="urn:microsoft.com/office/officeart/2005/8/layout/hierarchy2"/>
    <dgm:cxn modelId="{DA335862-016A-4A67-AA0F-0A0A96753BFC}" type="presParOf" srcId="{FF9B1477-3CB6-4992-ACC9-83DC87FC681A}" destId="{34C293B9-2B28-429D-AADB-D221D3AF757C}" srcOrd="1" destOrd="0" presId="urn:microsoft.com/office/officeart/2005/8/layout/hierarchy2"/>
    <dgm:cxn modelId="{623242E5-335E-43A8-9375-176E85A42B83}" type="presParOf" srcId="{88D9D914-3268-4A19-AAAA-59B1871EBE3A}" destId="{F34F2C4C-7194-422A-AD09-DBAB2BA23B08}" srcOrd="2" destOrd="0" presId="urn:microsoft.com/office/officeart/2005/8/layout/hierarchy2"/>
    <dgm:cxn modelId="{EADABE3B-44F3-4C7B-85D6-7559892FE495}" type="presParOf" srcId="{F34F2C4C-7194-422A-AD09-DBAB2BA23B08}" destId="{B2D5CD66-7F4F-4DF0-9D98-9EA24A0DD602}" srcOrd="0" destOrd="0" presId="urn:microsoft.com/office/officeart/2005/8/layout/hierarchy2"/>
    <dgm:cxn modelId="{6798BC64-2873-4C77-B7D9-7A19CC17F575}" type="presParOf" srcId="{88D9D914-3268-4A19-AAAA-59B1871EBE3A}" destId="{6AAEEA7D-7816-4407-960B-8AEAFE61F33F}" srcOrd="3" destOrd="0" presId="urn:microsoft.com/office/officeart/2005/8/layout/hierarchy2"/>
    <dgm:cxn modelId="{53A6F82F-9549-4AEA-AF26-21E5A5BF4F4B}" type="presParOf" srcId="{6AAEEA7D-7816-4407-960B-8AEAFE61F33F}" destId="{06775BF3-0C76-4CFE-B848-B0280260C532}" srcOrd="0" destOrd="0" presId="urn:microsoft.com/office/officeart/2005/8/layout/hierarchy2"/>
    <dgm:cxn modelId="{F0B2364C-1CBB-4038-B705-2EA2418DF210}" type="presParOf" srcId="{6AAEEA7D-7816-4407-960B-8AEAFE61F33F}" destId="{53D7F7C3-8A84-4C16-8829-CFB7D7A64A41}" srcOrd="1" destOrd="0" presId="urn:microsoft.com/office/officeart/2005/8/layout/hierarchy2"/>
    <dgm:cxn modelId="{4AF1C62D-C62C-49A9-B5ED-5A81FDD481C4}" type="presParOf" srcId="{53D7F7C3-8A84-4C16-8829-CFB7D7A64A41}" destId="{F321C515-F736-4C12-A517-0AE76F0912B3}" srcOrd="0" destOrd="0" presId="urn:microsoft.com/office/officeart/2005/8/layout/hierarchy2"/>
    <dgm:cxn modelId="{BCAEA0E5-A2BE-4195-A1AB-6AF2A2E7F6A9}" type="presParOf" srcId="{F321C515-F736-4C12-A517-0AE76F0912B3}" destId="{3FBCA894-A812-42B6-A41B-FA03C8C48B1C}" srcOrd="0" destOrd="0" presId="urn:microsoft.com/office/officeart/2005/8/layout/hierarchy2"/>
    <dgm:cxn modelId="{C69DECA1-D409-4BC1-B2DF-2A896827E3F3}" type="presParOf" srcId="{53D7F7C3-8A84-4C16-8829-CFB7D7A64A41}" destId="{811AFB19-926F-45EA-897F-F2078E4ABCB3}" srcOrd="1" destOrd="0" presId="urn:microsoft.com/office/officeart/2005/8/layout/hierarchy2"/>
    <dgm:cxn modelId="{E157D7FB-7A68-4530-A1D8-1AB20FF107AE}" type="presParOf" srcId="{811AFB19-926F-45EA-897F-F2078E4ABCB3}" destId="{05F62018-60D4-4997-BD72-4CC4C3BC9BE4}" srcOrd="0" destOrd="0" presId="urn:microsoft.com/office/officeart/2005/8/layout/hierarchy2"/>
    <dgm:cxn modelId="{6C4E213B-B3A3-48F4-8C55-1A2E464446B7}" type="presParOf" srcId="{811AFB19-926F-45EA-897F-F2078E4ABCB3}" destId="{29C2A7E8-C29B-4184-A26C-1605B654D7D5}" srcOrd="1" destOrd="0" presId="urn:microsoft.com/office/officeart/2005/8/layout/hierarchy2"/>
    <dgm:cxn modelId="{F3752350-FA32-48C8-9B3F-AD5230D171CB}" type="presParOf" srcId="{62071C25-D6BB-42F3-8DDA-10B3B642AB26}" destId="{D7E84523-CC35-47FF-B8EE-931A0FF801D5}" srcOrd="1" destOrd="0" presId="urn:microsoft.com/office/officeart/2005/8/layout/hierarchy2"/>
    <dgm:cxn modelId="{F9C1AB32-9B89-4471-8D05-BC6E750E6F37}" type="presParOf" srcId="{D7E84523-CC35-47FF-B8EE-931A0FF801D5}" destId="{6640DEBB-6249-45BB-8EFD-0E7A8DDA397F}" srcOrd="0" destOrd="0" presId="urn:microsoft.com/office/officeart/2005/8/layout/hierarchy2"/>
    <dgm:cxn modelId="{E4AA8826-F7E5-45CB-BC5C-B4CCED782242}" type="presParOf" srcId="{D7E84523-CC35-47FF-B8EE-931A0FF801D5}" destId="{D1C4E285-06D7-48F7-86D9-4FA64993FD2E}" srcOrd="1" destOrd="0" presId="urn:microsoft.com/office/officeart/2005/8/layout/hierarchy2"/>
    <dgm:cxn modelId="{4ED6B853-F2C8-47B1-BC2E-0C1452F93987}" type="presParOf" srcId="{62071C25-D6BB-42F3-8DDA-10B3B642AB26}" destId="{587EEF3B-6EB2-407C-85E2-49A7647F75D4}" srcOrd="2" destOrd="0" presId="urn:microsoft.com/office/officeart/2005/8/layout/hierarchy2"/>
    <dgm:cxn modelId="{52F1C8FF-2E88-45FD-A2DC-9047898D6A7B}" type="presParOf" srcId="{587EEF3B-6EB2-407C-85E2-49A7647F75D4}" destId="{512194AD-8CCC-4925-B639-E743A37A3AA5}" srcOrd="0" destOrd="0" presId="urn:microsoft.com/office/officeart/2005/8/layout/hierarchy2"/>
    <dgm:cxn modelId="{88199965-15C5-408E-9640-5F1F6E32C03F}" type="presParOf" srcId="{587EEF3B-6EB2-407C-85E2-49A7647F75D4}" destId="{04BE259A-0279-4512-9367-FB7C7A56C2E7}" srcOrd="1" destOrd="0"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F9C753-1A10-4A0F-B946-3F76602FEA6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40E7C194-9158-458D-93E8-CA1A0629FC06}">
      <dgm:prSet phldrT="[Text]"/>
      <dgm:spPr>
        <a:solidFill>
          <a:srgbClr val="486E7C"/>
        </a:solidFill>
      </dgm:spPr>
      <dgm:t>
        <a:bodyPr/>
        <a:lstStyle/>
        <a:p>
          <a:r>
            <a:rPr lang="en-GB" dirty="0" smtClean="0"/>
            <a:t>Carnivore</a:t>
          </a:r>
          <a:endParaRPr lang="en-GB" dirty="0"/>
        </a:p>
      </dgm:t>
    </dgm:pt>
    <dgm:pt modelId="{43374945-E722-4334-BA05-02CC2A451065}" type="parTrans" cxnId="{81DC482C-B27A-462D-89CB-664599550D5C}">
      <dgm:prSet/>
      <dgm:spPr/>
      <dgm:t>
        <a:bodyPr/>
        <a:lstStyle/>
        <a:p>
          <a:endParaRPr lang="en-GB"/>
        </a:p>
      </dgm:t>
    </dgm:pt>
    <dgm:pt modelId="{62A77072-E48E-447A-A8B0-4174006B9BBA}" type="sibTrans" cxnId="{81DC482C-B27A-462D-89CB-664599550D5C}">
      <dgm:prSet/>
      <dgm:spPr/>
      <dgm:t>
        <a:bodyPr/>
        <a:lstStyle/>
        <a:p>
          <a:endParaRPr lang="en-GB"/>
        </a:p>
      </dgm:t>
    </dgm:pt>
    <dgm:pt modelId="{F2152F79-1F72-4CEF-B510-C8DE02407A65}">
      <dgm:prSet phldrT="[Text]"/>
      <dgm:spPr>
        <a:solidFill>
          <a:srgbClr val="5B8C9D"/>
        </a:solidFill>
      </dgm:spPr>
      <dgm:t>
        <a:bodyPr/>
        <a:lstStyle/>
        <a:p>
          <a:r>
            <a:rPr lang="en-GB" dirty="0" smtClean="0"/>
            <a:t>Ectotherm</a:t>
          </a:r>
          <a:endParaRPr lang="en-GB" dirty="0"/>
        </a:p>
      </dgm:t>
    </dgm:pt>
    <dgm:pt modelId="{8DAB7615-F805-4260-8DFA-EA94E1438435}" type="parTrans" cxnId="{3936C138-5311-4E76-B5BF-460EED6C185D}">
      <dgm:prSet/>
      <dgm:spPr/>
      <dgm:t>
        <a:bodyPr/>
        <a:lstStyle/>
        <a:p>
          <a:endParaRPr lang="en-GB"/>
        </a:p>
      </dgm:t>
    </dgm:pt>
    <dgm:pt modelId="{E32EB0DF-ED96-41A3-98B2-C2F10A682D89}" type="sibTrans" cxnId="{3936C138-5311-4E76-B5BF-460EED6C185D}">
      <dgm:prSet/>
      <dgm:spPr/>
      <dgm:t>
        <a:bodyPr/>
        <a:lstStyle/>
        <a:p>
          <a:endParaRPr lang="en-GB"/>
        </a:p>
      </dgm:t>
    </dgm:pt>
    <dgm:pt modelId="{A0C58C62-FA3C-41FD-A474-44313FA2AB52}">
      <dgm:prSet phldrT="[Text]"/>
      <dgm:spPr>
        <a:solidFill>
          <a:srgbClr val="5B8C9D"/>
        </a:solidFill>
      </dgm:spPr>
      <dgm:t>
        <a:bodyPr/>
        <a:lstStyle/>
        <a:p>
          <a:r>
            <a:rPr lang="en-GB" dirty="0" err="1" smtClean="0"/>
            <a:t>semelparous</a:t>
          </a:r>
          <a:endParaRPr lang="en-GB" dirty="0"/>
        </a:p>
      </dgm:t>
    </dgm:pt>
    <dgm:pt modelId="{2C25735A-CA92-4CF4-9030-050C1CEC8D34}" type="parTrans" cxnId="{3A012FD4-85F8-4ACC-BC86-BFA48EE1D9B6}">
      <dgm:prSet/>
      <dgm:spPr/>
      <dgm:t>
        <a:bodyPr/>
        <a:lstStyle/>
        <a:p>
          <a:endParaRPr lang="en-GB"/>
        </a:p>
      </dgm:t>
    </dgm:pt>
    <dgm:pt modelId="{E3342DD8-3BAF-4CD3-904D-AAD992AB9470}" type="sibTrans" cxnId="{3A012FD4-85F8-4ACC-BC86-BFA48EE1D9B6}">
      <dgm:prSet/>
      <dgm:spPr/>
      <dgm:t>
        <a:bodyPr/>
        <a:lstStyle/>
        <a:p>
          <a:endParaRPr lang="en-GB"/>
        </a:p>
      </dgm:t>
    </dgm:pt>
    <dgm:pt modelId="{DF036EC1-3A22-4427-8137-F202192DDD31}">
      <dgm:prSet phldrT="[Text]"/>
      <dgm:spPr>
        <a:solidFill>
          <a:srgbClr val="5B8C9D"/>
        </a:solidFill>
      </dgm:spPr>
      <dgm:t>
        <a:bodyPr/>
        <a:lstStyle/>
        <a:p>
          <a:r>
            <a:rPr lang="en-GB" dirty="0" err="1" smtClean="0"/>
            <a:t>iteroparous</a:t>
          </a:r>
          <a:endParaRPr lang="en-GB" dirty="0"/>
        </a:p>
      </dgm:t>
    </dgm:pt>
    <dgm:pt modelId="{5ACA1094-2754-4750-B4FC-1E1E36127327}" type="parTrans" cxnId="{1DEE8419-576D-4055-A7E3-BFAA64142029}">
      <dgm:prSet/>
      <dgm:spPr/>
      <dgm:t>
        <a:bodyPr/>
        <a:lstStyle/>
        <a:p>
          <a:endParaRPr lang="en-GB"/>
        </a:p>
      </dgm:t>
    </dgm:pt>
    <dgm:pt modelId="{DB821336-9DE3-41E3-9E9D-BDBB703EC7BA}" type="sibTrans" cxnId="{1DEE8419-576D-4055-A7E3-BFAA64142029}">
      <dgm:prSet/>
      <dgm:spPr/>
      <dgm:t>
        <a:bodyPr/>
        <a:lstStyle/>
        <a:p>
          <a:endParaRPr lang="en-GB"/>
        </a:p>
      </dgm:t>
    </dgm:pt>
    <dgm:pt modelId="{54B33EA3-6309-4B54-B7E9-F520A055DC64}">
      <dgm:prSet phldrT="[Text]"/>
      <dgm:spPr>
        <a:solidFill>
          <a:srgbClr val="5B8C9D"/>
        </a:solidFill>
      </dgm:spPr>
      <dgm:t>
        <a:bodyPr/>
        <a:lstStyle/>
        <a:p>
          <a:r>
            <a:rPr lang="en-GB" dirty="0" smtClean="0"/>
            <a:t>Endotherm</a:t>
          </a:r>
          <a:endParaRPr lang="en-GB" dirty="0"/>
        </a:p>
      </dgm:t>
    </dgm:pt>
    <dgm:pt modelId="{CF9772A4-3ED0-440B-8D19-3DFCE66D8F6D}" type="parTrans" cxnId="{FAAC44AC-BCCE-4EE7-A3E7-8ED7DB48AA83}">
      <dgm:prSet/>
      <dgm:spPr/>
      <dgm:t>
        <a:bodyPr/>
        <a:lstStyle/>
        <a:p>
          <a:endParaRPr lang="en-GB"/>
        </a:p>
      </dgm:t>
    </dgm:pt>
    <dgm:pt modelId="{B1EDF4C8-3FDA-4D59-B2E4-660454EA3DCA}" type="sibTrans" cxnId="{FAAC44AC-BCCE-4EE7-A3E7-8ED7DB48AA83}">
      <dgm:prSet/>
      <dgm:spPr/>
      <dgm:t>
        <a:bodyPr/>
        <a:lstStyle/>
        <a:p>
          <a:endParaRPr lang="en-GB"/>
        </a:p>
      </dgm:t>
    </dgm:pt>
    <dgm:pt modelId="{1BBDD7EC-5754-42EE-9007-B8D51F86A2C2}">
      <dgm:prSet phldrT="[Text]"/>
      <dgm:spPr>
        <a:solidFill>
          <a:srgbClr val="5B8C9D"/>
        </a:solidFill>
      </dgm:spPr>
      <dgm:t>
        <a:bodyPr/>
        <a:lstStyle/>
        <a:p>
          <a:r>
            <a:rPr lang="en-GB" dirty="0" err="1" smtClean="0"/>
            <a:t>iteroparous</a:t>
          </a:r>
          <a:endParaRPr lang="en-GB" dirty="0"/>
        </a:p>
      </dgm:t>
    </dgm:pt>
    <dgm:pt modelId="{2839CF89-EC7A-4A2D-9A7C-79849DA227A1}" type="parTrans" cxnId="{4A8433A9-3892-4B7C-92F1-7706230FFBF6}">
      <dgm:prSet/>
      <dgm:spPr/>
      <dgm:t>
        <a:bodyPr/>
        <a:lstStyle/>
        <a:p>
          <a:endParaRPr lang="en-GB"/>
        </a:p>
      </dgm:t>
    </dgm:pt>
    <dgm:pt modelId="{B264BE63-D7E2-4E29-A417-E9A16D16DF73}" type="sibTrans" cxnId="{4A8433A9-3892-4B7C-92F1-7706230FFBF6}">
      <dgm:prSet/>
      <dgm:spPr/>
      <dgm:t>
        <a:bodyPr/>
        <a:lstStyle/>
        <a:p>
          <a:endParaRPr lang="en-GB"/>
        </a:p>
      </dgm:t>
    </dgm:pt>
    <dgm:pt modelId="{F9D7A79E-01D4-4E4B-8A69-C9A8C93C2F97}">
      <dgm:prSet phldrT="[Text]"/>
      <dgm:spPr>
        <a:solidFill>
          <a:srgbClr val="D7D7D7"/>
        </a:solidFill>
      </dgm:spPr>
      <dgm:t>
        <a:bodyPr/>
        <a:lstStyle/>
        <a:p>
          <a:r>
            <a:rPr lang="en-GB" dirty="0" smtClean="0"/>
            <a:t>Omnivore</a:t>
          </a:r>
          <a:endParaRPr lang="en-GB" dirty="0"/>
        </a:p>
      </dgm:t>
    </dgm:pt>
    <dgm:pt modelId="{9E99BF5D-4647-4F40-BFE5-EF40CE4DA9BD}" type="parTrans" cxnId="{4CAB35A9-87E6-456C-9191-9EE5F26DFF4E}">
      <dgm:prSet/>
      <dgm:spPr/>
      <dgm:t>
        <a:bodyPr/>
        <a:lstStyle/>
        <a:p>
          <a:endParaRPr lang="en-GB"/>
        </a:p>
      </dgm:t>
    </dgm:pt>
    <dgm:pt modelId="{601C8394-CE3B-4295-9895-78CC8D2951AB}" type="sibTrans" cxnId="{4CAB35A9-87E6-456C-9191-9EE5F26DFF4E}">
      <dgm:prSet/>
      <dgm:spPr/>
      <dgm:t>
        <a:bodyPr/>
        <a:lstStyle/>
        <a:p>
          <a:endParaRPr lang="en-GB"/>
        </a:p>
      </dgm:t>
    </dgm:pt>
    <dgm:pt modelId="{1C11F3B0-19F6-45E1-BB40-9088A55E5461}">
      <dgm:prSet phldrT="[Text]"/>
      <dgm:spPr>
        <a:solidFill>
          <a:srgbClr val="D7D7D7"/>
        </a:solidFill>
      </dgm:spPr>
      <dgm:t>
        <a:bodyPr/>
        <a:lstStyle/>
        <a:p>
          <a:r>
            <a:rPr lang="en-GB" dirty="0" smtClean="0"/>
            <a:t>Herbivore</a:t>
          </a:r>
          <a:endParaRPr lang="en-GB" dirty="0"/>
        </a:p>
      </dgm:t>
    </dgm:pt>
    <dgm:pt modelId="{F39545FF-E161-4B26-95CF-BB3BE7D93A44}" type="parTrans" cxnId="{C0ECF06D-5F33-4B26-971F-D9386A04297A}">
      <dgm:prSet/>
      <dgm:spPr/>
      <dgm:t>
        <a:bodyPr/>
        <a:lstStyle/>
        <a:p>
          <a:endParaRPr lang="en-GB"/>
        </a:p>
      </dgm:t>
    </dgm:pt>
    <dgm:pt modelId="{C2A01233-CFF4-440A-A816-2F733DBBB194}" type="sibTrans" cxnId="{C0ECF06D-5F33-4B26-971F-D9386A04297A}">
      <dgm:prSet/>
      <dgm:spPr/>
      <dgm:t>
        <a:bodyPr/>
        <a:lstStyle/>
        <a:p>
          <a:endParaRPr lang="en-GB"/>
        </a:p>
      </dgm:t>
    </dgm:pt>
    <dgm:pt modelId="{62071C25-D6BB-42F3-8DDA-10B3B642AB26}" type="pres">
      <dgm:prSet presAssocID="{0AF9C753-1A10-4A0F-B946-3F76602FEA61}" presName="diagram" presStyleCnt="0">
        <dgm:presLayoutVars>
          <dgm:chPref val="1"/>
          <dgm:dir/>
          <dgm:animOne val="branch"/>
          <dgm:animLvl val="lvl"/>
          <dgm:resizeHandles val="exact"/>
        </dgm:presLayoutVars>
      </dgm:prSet>
      <dgm:spPr/>
      <dgm:t>
        <a:bodyPr/>
        <a:lstStyle/>
        <a:p>
          <a:endParaRPr lang="en-GB"/>
        </a:p>
      </dgm:t>
    </dgm:pt>
    <dgm:pt modelId="{19F52261-8E0C-43A1-B787-B8F49778B2B4}" type="pres">
      <dgm:prSet presAssocID="{40E7C194-9158-458D-93E8-CA1A0629FC06}" presName="root1" presStyleCnt="0"/>
      <dgm:spPr/>
    </dgm:pt>
    <dgm:pt modelId="{BC4B097A-9712-4DE4-B886-0B4F3B1F94EC}" type="pres">
      <dgm:prSet presAssocID="{40E7C194-9158-458D-93E8-CA1A0629FC06}" presName="LevelOneTextNode" presStyleLbl="node0" presStyleIdx="0" presStyleCnt="3" custScaleX="32907" custScaleY="32907">
        <dgm:presLayoutVars>
          <dgm:chPref val="3"/>
        </dgm:presLayoutVars>
      </dgm:prSet>
      <dgm:spPr/>
      <dgm:t>
        <a:bodyPr/>
        <a:lstStyle/>
        <a:p>
          <a:endParaRPr lang="en-GB"/>
        </a:p>
      </dgm:t>
    </dgm:pt>
    <dgm:pt modelId="{88D9D914-3268-4A19-AAAA-59B1871EBE3A}" type="pres">
      <dgm:prSet presAssocID="{40E7C194-9158-458D-93E8-CA1A0629FC06}" presName="level2hierChild" presStyleCnt="0"/>
      <dgm:spPr/>
    </dgm:pt>
    <dgm:pt modelId="{375AE3B6-7830-4916-ACCB-129BB14162F3}" type="pres">
      <dgm:prSet presAssocID="{8DAB7615-F805-4260-8DFA-EA94E1438435}" presName="conn2-1" presStyleLbl="parChTrans1D2" presStyleIdx="0" presStyleCnt="2"/>
      <dgm:spPr/>
      <dgm:t>
        <a:bodyPr/>
        <a:lstStyle/>
        <a:p>
          <a:endParaRPr lang="en-GB"/>
        </a:p>
      </dgm:t>
    </dgm:pt>
    <dgm:pt modelId="{ED48BB6E-C230-43BB-917E-8AA2D8258A1B}" type="pres">
      <dgm:prSet presAssocID="{8DAB7615-F805-4260-8DFA-EA94E1438435}" presName="connTx" presStyleLbl="parChTrans1D2" presStyleIdx="0" presStyleCnt="2"/>
      <dgm:spPr/>
      <dgm:t>
        <a:bodyPr/>
        <a:lstStyle/>
        <a:p>
          <a:endParaRPr lang="en-GB"/>
        </a:p>
      </dgm:t>
    </dgm:pt>
    <dgm:pt modelId="{1CC5E175-F037-4B95-9781-3D68912B1817}" type="pres">
      <dgm:prSet presAssocID="{F2152F79-1F72-4CEF-B510-C8DE02407A65}" presName="root2" presStyleCnt="0"/>
      <dgm:spPr/>
    </dgm:pt>
    <dgm:pt modelId="{2DC3D54E-C4B8-4E32-81A9-27E25A587488}" type="pres">
      <dgm:prSet presAssocID="{F2152F79-1F72-4CEF-B510-C8DE02407A65}" presName="LevelTwoTextNode" presStyleLbl="node2" presStyleIdx="0" presStyleCnt="2" custScaleX="32907" custScaleY="32907">
        <dgm:presLayoutVars>
          <dgm:chPref val="3"/>
        </dgm:presLayoutVars>
      </dgm:prSet>
      <dgm:spPr/>
      <dgm:t>
        <a:bodyPr/>
        <a:lstStyle/>
        <a:p>
          <a:endParaRPr lang="en-GB"/>
        </a:p>
      </dgm:t>
    </dgm:pt>
    <dgm:pt modelId="{3E326E2C-A05C-4BD4-ADBB-762600345DEE}" type="pres">
      <dgm:prSet presAssocID="{F2152F79-1F72-4CEF-B510-C8DE02407A65}" presName="level3hierChild" presStyleCnt="0"/>
      <dgm:spPr/>
    </dgm:pt>
    <dgm:pt modelId="{6371E5DE-4158-4D70-8295-807B6B9C7DC4}" type="pres">
      <dgm:prSet presAssocID="{2C25735A-CA92-4CF4-9030-050C1CEC8D34}" presName="conn2-1" presStyleLbl="parChTrans1D3" presStyleIdx="0" presStyleCnt="3"/>
      <dgm:spPr/>
      <dgm:t>
        <a:bodyPr/>
        <a:lstStyle/>
        <a:p>
          <a:endParaRPr lang="en-GB"/>
        </a:p>
      </dgm:t>
    </dgm:pt>
    <dgm:pt modelId="{EE62BA97-C154-476A-9D55-779FC6DE88AE}" type="pres">
      <dgm:prSet presAssocID="{2C25735A-CA92-4CF4-9030-050C1CEC8D34}" presName="connTx" presStyleLbl="parChTrans1D3" presStyleIdx="0" presStyleCnt="3"/>
      <dgm:spPr/>
      <dgm:t>
        <a:bodyPr/>
        <a:lstStyle/>
        <a:p>
          <a:endParaRPr lang="en-GB"/>
        </a:p>
      </dgm:t>
    </dgm:pt>
    <dgm:pt modelId="{5984487D-A25A-48B9-A79D-BB17D003BDA2}" type="pres">
      <dgm:prSet presAssocID="{A0C58C62-FA3C-41FD-A474-44313FA2AB52}" presName="root2" presStyleCnt="0"/>
      <dgm:spPr/>
    </dgm:pt>
    <dgm:pt modelId="{F65CE50C-C74A-42A5-BBCD-D0062F4FB1BA}" type="pres">
      <dgm:prSet presAssocID="{A0C58C62-FA3C-41FD-A474-44313FA2AB52}" presName="LevelTwoTextNode" presStyleLbl="node3" presStyleIdx="0" presStyleCnt="3" custScaleX="32907" custScaleY="32907">
        <dgm:presLayoutVars>
          <dgm:chPref val="3"/>
        </dgm:presLayoutVars>
      </dgm:prSet>
      <dgm:spPr/>
      <dgm:t>
        <a:bodyPr/>
        <a:lstStyle/>
        <a:p>
          <a:endParaRPr lang="en-GB"/>
        </a:p>
      </dgm:t>
    </dgm:pt>
    <dgm:pt modelId="{4D3F8FF0-EA2E-492B-B895-E27DFA512AB3}" type="pres">
      <dgm:prSet presAssocID="{A0C58C62-FA3C-41FD-A474-44313FA2AB52}" presName="level3hierChild" presStyleCnt="0"/>
      <dgm:spPr/>
    </dgm:pt>
    <dgm:pt modelId="{71223DE9-FB13-4069-A473-75AD768A67DA}" type="pres">
      <dgm:prSet presAssocID="{5ACA1094-2754-4750-B4FC-1E1E36127327}" presName="conn2-1" presStyleLbl="parChTrans1D3" presStyleIdx="1" presStyleCnt="3"/>
      <dgm:spPr/>
      <dgm:t>
        <a:bodyPr/>
        <a:lstStyle/>
        <a:p>
          <a:endParaRPr lang="en-GB"/>
        </a:p>
      </dgm:t>
    </dgm:pt>
    <dgm:pt modelId="{E99F07FE-C474-4C29-8162-8DE1F9B933C0}" type="pres">
      <dgm:prSet presAssocID="{5ACA1094-2754-4750-B4FC-1E1E36127327}" presName="connTx" presStyleLbl="parChTrans1D3" presStyleIdx="1" presStyleCnt="3"/>
      <dgm:spPr/>
      <dgm:t>
        <a:bodyPr/>
        <a:lstStyle/>
        <a:p>
          <a:endParaRPr lang="en-GB"/>
        </a:p>
      </dgm:t>
    </dgm:pt>
    <dgm:pt modelId="{FF9B1477-3CB6-4992-ACC9-83DC87FC681A}" type="pres">
      <dgm:prSet presAssocID="{DF036EC1-3A22-4427-8137-F202192DDD31}" presName="root2" presStyleCnt="0"/>
      <dgm:spPr/>
    </dgm:pt>
    <dgm:pt modelId="{0CE1C720-1439-4078-8AD8-039C69F53CC8}" type="pres">
      <dgm:prSet presAssocID="{DF036EC1-3A22-4427-8137-F202192DDD31}" presName="LevelTwoTextNode" presStyleLbl="node3" presStyleIdx="1" presStyleCnt="3" custScaleX="32907" custScaleY="32907">
        <dgm:presLayoutVars>
          <dgm:chPref val="3"/>
        </dgm:presLayoutVars>
      </dgm:prSet>
      <dgm:spPr/>
      <dgm:t>
        <a:bodyPr/>
        <a:lstStyle/>
        <a:p>
          <a:endParaRPr lang="en-GB"/>
        </a:p>
      </dgm:t>
    </dgm:pt>
    <dgm:pt modelId="{34C293B9-2B28-429D-AADB-D221D3AF757C}" type="pres">
      <dgm:prSet presAssocID="{DF036EC1-3A22-4427-8137-F202192DDD31}" presName="level3hierChild" presStyleCnt="0"/>
      <dgm:spPr/>
    </dgm:pt>
    <dgm:pt modelId="{F34F2C4C-7194-422A-AD09-DBAB2BA23B08}" type="pres">
      <dgm:prSet presAssocID="{CF9772A4-3ED0-440B-8D19-3DFCE66D8F6D}" presName="conn2-1" presStyleLbl="parChTrans1D2" presStyleIdx="1" presStyleCnt="2"/>
      <dgm:spPr/>
      <dgm:t>
        <a:bodyPr/>
        <a:lstStyle/>
        <a:p>
          <a:endParaRPr lang="en-GB"/>
        </a:p>
      </dgm:t>
    </dgm:pt>
    <dgm:pt modelId="{B2D5CD66-7F4F-4DF0-9D98-9EA24A0DD602}" type="pres">
      <dgm:prSet presAssocID="{CF9772A4-3ED0-440B-8D19-3DFCE66D8F6D}" presName="connTx" presStyleLbl="parChTrans1D2" presStyleIdx="1" presStyleCnt="2"/>
      <dgm:spPr/>
      <dgm:t>
        <a:bodyPr/>
        <a:lstStyle/>
        <a:p>
          <a:endParaRPr lang="en-GB"/>
        </a:p>
      </dgm:t>
    </dgm:pt>
    <dgm:pt modelId="{6AAEEA7D-7816-4407-960B-8AEAFE61F33F}" type="pres">
      <dgm:prSet presAssocID="{54B33EA3-6309-4B54-B7E9-F520A055DC64}" presName="root2" presStyleCnt="0"/>
      <dgm:spPr/>
    </dgm:pt>
    <dgm:pt modelId="{06775BF3-0C76-4CFE-B848-B0280260C532}" type="pres">
      <dgm:prSet presAssocID="{54B33EA3-6309-4B54-B7E9-F520A055DC64}" presName="LevelTwoTextNode" presStyleLbl="node2" presStyleIdx="1" presStyleCnt="2" custScaleX="32907" custScaleY="32907">
        <dgm:presLayoutVars>
          <dgm:chPref val="3"/>
        </dgm:presLayoutVars>
      </dgm:prSet>
      <dgm:spPr/>
      <dgm:t>
        <a:bodyPr/>
        <a:lstStyle/>
        <a:p>
          <a:endParaRPr lang="en-GB"/>
        </a:p>
      </dgm:t>
    </dgm:pt>
    <dgm:pt modelId="{53D7F7C3-8A84-4C16-8829-CFB7D7A64A41}" type="pres">
      <dgm:prSet presAssocID="{54B33EA3-6309-4B54-B7E9-F520A055DC64}" presName="level3hierChild" presStyleCnt="0"/>
      <dgm:spPr/>
    </dgm:pt>
    <dgm:pt modelId="{F321C515-F736-4C12-A517-0AE76F0912B3}" type="pres">
      <dgm:prSet presAssocID="{2839CF89-EC7A-4A2D-9A7C-79849DA227A1}" presName="conn2-1" presStyleLbl="parChTrans1D3" presStyleIdx="2" presStyleCnt="3"/>
      <dgm:spPr/>
      <dgm:t>
        <a:bodyPr/>
        <a:lstStyle/>
        <a:p>
          <a:endParaRPr lang="en-GB"/>
        </a:p>
      </dgm:t>
    </dgm:pt>
    <dgm:pt modelId="{3FBCA894-A812-42B6-A41B-FA03C8C48B1C}" type="pres">
      <dgm:prSet presAssocID="{2839CF89-EC7A-4A2D-9A7C-79849DA227A1}" presName="connTx" presStyleLbl="parChTrans1D3" presStyleIdx="2" presStyleCnt="3"/>
      <dgm:spPr/>
      <dgm:t>
        <a:bodyPr/>
        <a:lstStyle/>
        <a:p>
          <a:endParaRPr lang="en-GB"/>
        </a:p>
      </dgm:t>
    </dgm:pt>
    <dgm:pt modelId="{811AFB19-926F-45EA-897F-F2078E4ABCB3}" type="pres">
      <dgm:prSet presAssocID="{1BBDD7EC-5754-42EE-9007-B8D51F86A2C2}" presName="root2" presStyleCnt="0"/>
      <dgm:spPr/>
    </dgm:pt>
    <dgm:pt modelId="{05F62018-60D4-4997-BD72-4CC4C3BC9BE4}" type="pres">
      <dgm:prSet presAssocID="{1BBDD7EC-5754-42EE-9007-B8D51F86A2C2}" presName="LevelTwoTextNode" presStyleLbl="node3" presStyleIdx="2" presStyleCnt="3" custScaleX="32907" custScaleY="32907">
        <dgm:presLayoutVars>
          <dgm:chPref val="3"/>
        </dgm:presLayoutVars>
      </dgm:prSet>
      <dgm:spPr/>
      <dgm:t>
        <a:bodyPr/>
        <a:lstStyle/>
        <a:p>
          <a:endParaRPr lang="en-GB"/>
        </a:p>
      </dgm:t>
    </dgm:pt>
    <dgm:pt modelId="{29C2A7E8-C29B-4184-A26C-1605B654D7D5}" type="pres">
      <dgm:prSet presAssocID="{1BBDD7EC-5754-42EE-9007-B8D51F86A2C2}" presName="level3hierChild" presStyleCnt="0"/>
      <dgm:spPr/>
    </dgm:pt>
    <dgm:pt modelId="{D7E84523-CC35-47FF-B8EE-931A0FF801D5}" type="pres">
      <dgm:prSet presAssocID="{1C11F3B0-19F6-45E1-BB40-9088A55E5461}" presName="root1" presStyleCnt="0"/>
      <dgm:spPr/>
    </dgm:pt>
    <dgm:pt modelId="{6640DEBB-6249-45BB-8EFD-0E7A8DDA397F}" type="pres">
      <dgm:prSet presAssocID="{1C11F3B0-19F6-45E1-BB40-9088A55E5461}" presName="LevelOneTextNode" presStyleLbl="node0" presStyleIdx="1" presStyleCnt="3" custScaleX="32907" custScaleY="32907" custLinFactNeighborY="-90460">
        <dgm:presLayoutVars>
          <dgm:chPref val="3"/>
        </dgm:presLayoutVars>
      </dgm:prSet>
      <dgm:spPr/>
      <dgm:t>
        <a:bodyPr/>
        <a:lstStyle/>
        <a:p>
          <a:endParaRPr lang="en-GB"/>
        </a:p>
      </dgm:t>
    </dgm:pt>
    <dgm:pt modelId="{D1C4E285-06D7-48F7-86D9-4FA64993FD2E}" type="pres">
      <dgm:prSet presAssocID="{1C11F3B0-19F6-45E1-BB40-9088A55E5461}" presName="level2hierChild" presStyleCnt="0"/>
      <dgm:spPr/>
    </dgm:pt>
    <dgm:pt modelId="{587EEF3B-6EB2-407C-85E2-49A7647F75D4}" type="pres">
      <dgm:prSet presAssocID="{F9D7A79E-01D4-4E4B-8A69-C9A8C93C2F97}" presName="root1" presStyleCnt="0"/>
      <dgm:spPr/>
    </dgm:pt>
    <dgm:pt modelId="{512194AD-8CCC-4925-B639-E743A37A3AA5}" type="pres">
      <dgm:prSet presAssocID="{F9D7A79E-01D4-4E4B-8A69-C9A8C93C2F97}" presName="LevelOneTextNode" presStyleLbl="node0" presStyleIdx="2" presStyleCnt="3" custScaleX="32907" custScaleY="32907" custLinFactNeighborX="321" custLinFactNeighborY="-48253">
        <dgm:presLayoutVars>
          <dgm:chPref val="3"/>
        </dgm:presLayoutVars>
      </dgm:prSet>
      <dgm:spPr/>
      <dgm:t>
        <a:bodyPr/>
        <a:lstStyle/>
        <a:p>
          <a:endParaRPr lang="en-GB"/>
        </a:p>
      </dgm:t>
    </dgm:pt>
    <dgm:pt modelId="{04BE259A-0279-4512-9367-FB7C7A56C2E7}" type="pres">
      <dgm:prSet presAssocID="{F9D7A79E-01D4-4E4B-8A69-C9A8C93C2F97}" presName="level2hierChild" presStyleCnt="0"/>
      <dgm:spPr/>
    </dgm:pt>
  </dgm:ptLst>
  <dgm:cxnLst>
    <dgm:cxn modelId="{904D57AD-C838-4F86-8A83-5F99D45A18D5}" type="presOf" srcId="{1C11F3B0-19F6-45E1-BB40-9088A55E5461}" destId="{6640DEBB-6249-45BB-8EFD-0E7A8DDA397F}" srcOrd="0" destOrd="0" presId="urn:microsoft.com/office/officeart/2005/8/layout/hierarchy2"/>
    <dgm:cxn modelId="{1DEE8419-576D-4055-A7E3-BFAA64142029}" srcId="{F2152F79-1F72-4CEF-B510-C8DE02407A65}" destId="{DF036EC1-3A22-4427-8137-F202192DDD31}" srcOrd="1" destOrd="0" parTransId="{5ACA1094-2754-4750-B4FC-1E1E36127327}" sibTransId="{DB821336-9DE3-41E3-9E9D-BDBB703EC7BA}"/>
    <dgm:cxn modelId="{840C8BB5-FD80-4F67-8CC8-6DF5A1169B84}" type="presOf" srcId="{2C25735A-CA92-4CF4-9030-050C1CEC8D34}" destId="{EE62BA97-C154-476A-9D55-779FC6DE88AE}" srcOrd="1" destOrd="0" presId="urn:microsoft.com/office/officeart/2005/8/layout/hierarchy2"/>
    <dgm:cxn modelId="{FAAC44AC-BCCE-4EE7-A3E7-8ED7DB48AA83}" srcId="{40E7C194-9158-458D-93E8-CA1A0629FC06}" destId="{54B33EA3-6309-4B54-B7E9-F520A055DC64}" srcOrd="1" destOrd="0" parTransId="{CF9772A4-3ED0-440B-8D19-3DFCE66D8F6D}" sibTransId="{B1EDF4C8-3FDA-4D59-B2E4-660454EA3DCA}"/>
    <dgm:cxn modelId="{6D9D0948-B19A-49CB-B5FE-A7A817D278CC}" type="presOf" srcId="{40E7C194-9158-458D-93E8-CA1A0629FC06}" destId="{BC4B097A-9712-4DE4-B886-0B4F3B1F94EC}" srcOrd="0" destOrd="0" presId="urn:microsoft.com/office/officeart/2005/8/layout/hierarchy2"/>
    <dgm:cxn modelId="{3E47EF7D-186C-4DE3-A8E3-8F3B99778CBD}" type="presOf" srcId="{1BBDD7EC-5754-42EE-9007-B8D51F86A2C2}" destId="{05F62018-60D4-4997-BD72-4CC4C3BC9BE4}" srcOrd="0" destOrd="0" presId="urn:microsoft.com/office/officeart/2005/8/layout/hierarchy2"/>
    <dgm:cxn modelId="{CC641648-FB43-4B4E-A04A-9A7B301E7030}" type="presOf" srcId="{0AF9C753-1A10-4A0F-B946-3F76602FEA61}" destId="{62071C25-D6BB-42F3-8DDA-10B3B642AB26}" srcOrd="0" destOrd="0" presId="urn:microsoft.com/office/officeart/2005/8/layout/hierarchy2"/>
    <dgm:cxn modelId="{F0803606-E763-4EF0-ADA9-E0CD5963395F}" type="presOf" srcId="{8DAB7615-F805-4260-8DFA-EA94E1438435}" destId="{ED48BB6E-C230-43BB-917E-8AA2D8258A1B}" srcOrd="1" destOrd="0" presId="urn:microsoft.com/office/officeart/2005/8/layout/hierarchy2"/>
    <dgm:cxn modelId="{24590F00-6E45-4E70-8360-6A9BBB41DD25}" type="presOf" srcId="{2839CF89-EC7A-4A2D-9A7C-79849DA227A1}" destId="{3FBCA894-A812-42B6-A41B-FA03C8C48B1C}" srcOrd="1" destOrd="0" presId="urn:microsoft.com/office/officeart/2005/8/layout/hierarchy2"/>
    <dgm:cxn modelId="{02E4124F-0E82-4B11-93AE-EF40C5F26553}" type="presOf" srcId="{A0C58C62-FA3C-41FD-A474-44313FA2AB52}" destId="{F65CE50C-C74A-42A5-BBCD-D0062F4FB1BA}" srcOrd="0" destOrd="0" presId="urn:microsoft.com/office/officeart/2005/8/layout/hierarchy2"/>
    <dgm:cxn modelId="{4A8433A9-3892-4B7C-92F1-7706230FFBF6}" srcId="{54B33EA3-6309-4B54-B7E9-F520A055DC64}" destId="{1BBDD7EC-5754-42EE-9007-B8D51F86A2C2}" srcOrd="0" destOrd="0" parTransId="{2839CF89-EC7A-4A2D-9A7C-79849DA227A1}" sibTransId="{B264BE63-D7E2-4E29-A417-E9A16D16DF73}"/>
    <dgm:cxn modelId="{12384FF0-1E20-4531-B7F8-C14768E002D7}" type="presOf" srcId="{54B33EA3-6309-4B54-B7E9-F520A055DC64}" destId="{06775BF3-0C76-4CFE-B848-B0280260C532}" srcOrd="0" destOrd="0" presId="urn:microsoft.com/office/officeart/2005/8/layout/hierarchy2"/>
    <dgm:cxn modelId="{172103F6-065B-4FD0-B6B7-44FA2BC2EB46}" type="presOf" srcId="{DF036EC1-3A22-4427-8137-F202192DDD31}" destId="{0CE1C720-1439-4078-8AD8-039C69F53CC8}" srcOrd="0" destOrd="0" presId="urn:microsoft.com/office/officeart/2005/8/layout/hierarchy2"/>
    <dgm:cxn modelId="{D4373087-9A4F-48E7-93A3-0C7E6F9A49DC}" type="presOf" srcId="{5ACA1094-2754-4750-B4FC-1E1E36127327}" destId="{71223DE9-FB13-4069-A473-75AD768A67DA}" srcOrd="0" destOrd="0" presId="urn:microsoft.com/office/officeart/2005/8/layout/hierarchy2"/>
    <dgm:cxn modelId="{5DAFEF63-183C-47D6-961A-91582A26C99D}" type="presOf" srcId="{F2152F79-1F72-4CEF-B510-C8DE02407A65}" destId="{2DC3D54E-C4B8-4E32-81A9-27E25A587488}" srcOrd="0" destOrd="0" presId="urn:microsoft.com/office/officeart/2005/8/layout/hierarchy2"/>
    <dgm:cxn modelId="{3936C138-5311-4E76-B5BF-460EED6C185D}" srcId="{40E7C194-9158-458D-93E8-CA1A0629FC06}" destId="{F2152F79-1F72-4CEF-B510-C8DE02407A65}" srcOrd="0" destOrd="0" parTransId="{8DAB7615-F805-4260-8DFA-EA94E1438435}" sibTransId="{E32EB0DF-ED96-41A3-98B2-C2F10A682D89}"/>
    <dgm:cxn modelId="{DD73D438-D181-49A0-9163-F876693B7746}" type="presOf" srcId="{8DAB7615-F805-4260-8DFA-EA94E1438435}" destId="{375AE3B6-7830-4916-ACCB-129BB14162F3}" srcOrd="0" destOrd="0" presId="urn:microsoft.com/office/officeart/2005/8/layout/hierarchy2"/>
    <dgm:cxn modelId="{C014F028-5F37-45F6-90FE-D3A6D50E543E}" type="presOf" srcId="{CF9772A4-3ED0-440B-8D19-3DFCE66D8F6D}" destId="{F34F2C4C-7194-422A-AD09-DBAB2BA23B08}" srcOrd="0" destOrd="0" presId="urn:microsoft.com/office/officeart/2005/8/layout/hierarchy2"/>
    <dgm:cxn modelId="{CBEB6A2F-2B99-4185-ABDC-A386D2CA00EC}" type="presOf" srcId="{F9D7A79E-01D4-4E4B-8A69-C9A8C93C2F97}" destId="{512194AD-8CCC-4925-B639-E743A37A3AA5}" srcOrd="0" destOrd="0" presId="urn:microsoft.com/office/officeart/2005/8/layout/hierarchy2"/>
    <dgm:cxn modelId="{C0ECF06D-5F33-4B26-971F-D9386A04297A}" srcId="{0AF9C753-1A10-4A0F-B946-3F76602FEA61}" destId="{1C11F3B0-19F6-45E1-BB40-9088A55E5461}" srcOrd="1" destOrd="0" parTransId="{F39545FF-E161-4B26-95CF-BB3BE7D93A44}" sibTransId="{C2A01233-CFF4-440A-A816-2F733DBBB194}"/>
    <dgm:cxn modelId="{DEAC3168-EF67-4FC1-8856-93AF36AD8CD9}" type="presOf" srcId="{CF9772A4-3ED0-440B-8D19-3DFCE66D8F6D}" destId="{B2D5CD66-7F4F-4DF0-9D98-9EA24A0DD602}" srcOrd="1" destOrd="0" presId="urn:microsoft.com/office/officeart/2005/8/layout/hierarchy2"/>
    <dgm:cxn modelId="{4CAB35A9-87E6-456C-9191-9EE5F26DFF4E}" srcId="{0AF9C753-1A10-4A0F-B946-3F76602FEA61}" destId="{F9D7A79E-01D4-4E4B-8A69-C9A8C93C2F97}" srcOrd="2" destOrd="0" parTransId="{9E99BF5D-4647-4F40-BFE5-EF40CE4DA9BD}" sibTransId="{601C8394-CE3B-4295-9895-78CC8D2951AB}"/>
    <dgm:cxn modelId="{6BFA8F9D-9806-4BD1-9640-6AC5F1B0E65C}" type="presOf" srcId="{2C25735A-CA92-4CF4-9030-050C1CEC8D34}" destId="{6371E5DE-4158-4D70-8295-807B6B9C7DC4}" srcOrd="0" destOrd="0" presId="urn:microsoft.com/office/officeart/2005/8/layout/hierarchy2"/>
    <dgm:cxn modelId="{3A012FD4-85F8-4ACC-BC86-BFA48EE1D9B6}" srcId="{F2152F79-1F72-4CEF-B510-C8DE02407A65}" destId="{A0C58C62-FA3C-41FD-A474-44313FA2AB52}" srcOrd="0" destOrd="0" parTransId="{2C25735A-CA92-4CF4-9030-050C1CEC8D34}" sibTransId="{E3342DD8-3BAF-4CD3-904D-AAD992AB9470}"/>
    <dgm:cxn modelId="{81DC482C-B27A-462D-89CB-664599550D5C}" srcId="{0AF9C753-1A10-4A0F-B946-3F76602FEA61}" destId="{40E7C194-9158-458D-93E8-CA1A0629FC06}" srcOrd="0" destOrd="0" parTransId="{43374945-E722-4334-BA05-02CC2A451065}" sibTransId="{62A77072-E48E-447A-A8B0-4174006B9BBA}"/>
    <dgm:cxn modelId="{FA23D12E-FA4D-44C0-88FB-6767BB2D75CA}" type="presOf" srcId="{5ACA1094-2754-4750-B4FC-1E1E36127327}" destId="{E99F07FE-C474-4C29-8162-8DE1F9B933C0}" srcOrd="1" destOrd="0" presId="urn:microsoft.com/office/officeart/2005/8/layout/hierarchy2"/>
    <dgm:cxn modelId="{6297BF3B-B324-461B-88E2-37B04EEDA6F9}" type="presOf" srcId="{2839CF89-EC7A-4A2D-9A7C-79849DA227A1}" destId="{F321C515-F736-4C12-A517-0AE76F0912B3}" srcOrd="0" destOrd="0" presId="urn:microsoft.com/office/officeart/2005/8/layout/hierarchy2"/>
    <dgm:cxn modelId="{245824C3-EBAD-4ABB-9FCC-D71ED35F1821}" type="presParOf" srcId="{62071C25-D6BB-42F3-8DDA-10B3B642AB26}" destId="{19F52261-8E0C-43A1-B787-B8F49778B2B4}" srcOrd="0" destOrd="0" presId="urn:microsoft.com/office/officeart/2005/8/layout/hierarchy2"/>
    <dgm:cxn modelId="{BF2B4912-1BE0-47F7-B1CA-7DAB2978C43F}" type="presParOf" srcId="{19F52261-8E0C-43A1-B787-B8F49778B2B4}" destId="{BC4B097A-9712-4DE4-B886-0B4F3B1F94EC}" srcOrd="0" destOrd="0" presId="urn:microsoft.com/office/officeart/2005/8/layout/hierarchy2"/>
    <dgm:cxn modelId="{6E8FD0A3-64A7-483C-AD34-B8C1B52347A5}" type="presParOf" srcId="{19F52261-8E0C-43A1-B787-B8F49778B2B4}" destId="{88D9D914-3268-4A19-AAAA-59B1871EBE3A}" srcOrd="1" destOrd="0" presId="urn:microsoft.com/office/officeart/2005/8/layout/hierarchy2"/>
    <dgm:cxn modelId="{7C23C5A6-1EF2-4BD1-9C84-F76CAF383C3D}" type="presParOf" srcId="{88D9D914-3268-4A19-AAAA-59B1871EBE3A}" destId="{375AE3B6-7830-4916-ACCB-129BB14162F3}" srcOrd="0" destOrd="0" presId="urn:microsoft.com/office/officeart/2005/8/layout/hierarchy2"/>
    <dgm:cxn modelId="{7C96753C-C6C6-4EEA-BDC5-D9609EDA231A}" type="presParOf" srcId="{375AE3B6-7830-4916-ACCB-129BB14162F3}" destId="{ED48BB6E-C230-43BB-917E-8AA2D8258A1B}" srcOrd="0" destOrd="0" presId="urn:microsoft.com/office/officeart/2005/8/layout/hierarchy2"/>
    <dgm:cxn modelId="{63E94A95-8249-4002-A859-6F0209F0FA49}" type="presParOf" srcId="{88D9D914-3268-4A19-AAAA-59B1871EBE3A}" destId="{1CC5E175-F037-4B95-9781-3D68912B1817}" srcOrd="1" destOrd="0" presId="urn:microsoft.com/office/officeart/2005/8/layout/hierarchy2"/>
    <dgm:cxn modelId="{32262AAB-0C89-4F4B-8CAF-A016EB8D8014}" type="presParOf" srcId="{1CC5E175-F037-4B95-9781-3D68912B1817}" destId="{2DC3D54E-C4B8-4E32-81A9-27E25A587488}" srcOrd="0" destOrd="0" presId="urn:microsoft.com/office/officeart/2005/8/layout/hierarchy2"/>
    <dgm:cxn modelId="{1BDEDCE5-45C8-4A9C-8A0B-432D3A4FBA6D}" type="presParOf" srcId="{1CC5E175-F037-4B95-9781-3D68912B1817}" destId="{3E326E2C-A05C-4BD4-ADBB-762600345DEE}" srcOrd="1" destOrd="0" presId="urn:microsoft.com/office/officeart/2005/8/layout/hierarchy2"/>
    <dgm:cxn modelId="{86A46857-E8CB-4590-B93F-EF657D1BB3C5}" type="presParOf" srcId="{3E326E2C-A05C-4BD4-ADBB-762600345DEE}" destId="{6371E5DE-4158-4D70-8295-807B6B9C7DC4}" srcOrd="0" destOrd="0" presId="urn:microsoft.com/office/officeart/2005/8/layout/hierarchy2"/>
    <dgm:cxn modelId="{C57AA46D-A29E-4407-9930-BCB9F3DF21A1}" type="presParOf" srcId="{6371E5DE-4158-4D70-8295-807B6B9C7DC4}" destId="{EE62BA97-C154-476A-9D55-779FC6DE88AE}" srcOrd="0" destOrd="0" presId="urn:microsoft.com/office/officeart/2005/8/layout/hierarchy2"/>
    <dgm:cxn modelId="{DA2991FF-7929-4E5A-A5F6-1A4ADF0A7509}" type="presParOf" srcId="{3E326E2C-A05C-4BD4-ADBB-762600345DEE}" destId="{5984487D-A25A-48B9-A79D-BB17D003BDA2}" srcOrd="1" destOrd="0" presId="urn:microsoft.com/office/officeart/2005/8/layout/hierarchy2"/>
    <dgm:cxn modelId="{B57E05C4-B619-41B5-93AE-90AAEE004487}" type="presParOf" srcId="{5984487D-A25A-48B9-A79D-BB17D003BDA2}" destId="{F65CE50C-C74A-42A5-BBCD-D0062F4FB1BA}" srcOrd="0" destOrd="0" presId="urn:microsoft.com/office/officeart/2005/8/layout/hierarchy2"/>
    <dgm:cxn modelId="{DA1FB983-9149-4D71-B325-45ADE636620D}" type="presParOf" srcId="{5984487D-A25A-48B9-A79D-BB17D003BDA2}" destId="{4D3F8FF0-EA2E-492B-B895-E27DFA512AB3}" srcOrd="1" destOrd="0" presId="urn:microsoft.com/office/officeart/2005/8/layout/hierarchy2"/>
    <dgm:cxn modelId="{74070B56-0015-46B1-86AF-F090634283EC}" type="presParOf" srcId="{3E326E2C-A05C-4BD4-ADBB-762600345DEE}" destId="{71223DE9-FB13-4069-A473-75AD768A67DA}" srcOrd="2" destOrd="0" presId="urn:microsoft.com/office/officeart/2005/8/layout/hierarchy2"/>
    <dgm:cxn modelId="{74D0946C-A715-4138-9BD2-6073970D1F4B}" type="presParOf" srcId="{71223DE9-FB13-4069-A473-75AD768A67DA}" destId="{E99F07FE-C474-4C29-8162-8DE1F9B933C0}" srcOrd="0" destOrd="0" presId="urn:microsoft.com/office/officeart/2005/8/layout/hierarchy2"/>
    <dgm:cxn modelId="{D20B97A5-C607-4DF3-B5DD-77D29735554D}" type="presParOf" srcId="{3E326E2C-A05C-4BD4-ADBB-762600345DEE}" destId="{FF9B1477-3CB6-4992-ACC9-83DC87FC681A}" srcOrd="3" destOrd="0" presId="urn:microsoft.com/office/officeart/2005/8/layout/hierarchy2"/>
    <dgm:cxn modelId="{AB7147DC-1212-485E-BAB1-C2724321579E}" type="presParOf" srcId="{FF9B1477-3CB6-4992-ACC9-83DC87FC681A}" destId="{0CE1C720-1439-4078-8AD8-039C69F53CC8}" srcOrd="0" destOrd="0" presId="urn:microsoft.com/office/officeart/2005/8/layout/hierarchy2"/>
    <dgm:cxn modelId="{F1E909A6-AD04-4A51-9119-110608516F6D}" type="presParOf" srcId="{FF9B1477-3CB6-4992-ACC9-83DC87FC681A}" destId="{34C293B9-2B28-429D-AADB-D221D3AF757C}" srcOrd="1" destOrd="0" presId="urn:microsoft.com/office/officeart/2005/8/layout/hierarchy2"/>
    <dgm:cxn modelId="{0A6C9DA4-10EA-42B3-BF48-9F44274CB828}" type="presParOf" srcId="{88D9D914-3268-4A19-AAAA-59B1871EBE3A}" destId="{F34F2C4C-7194-422A-AD09-DBAB2BA23B08}" srcOrd="2" destOrd="0" presId="urn:microsoft.com/office/officeart/2005/8/layout/hierarchy2"/>
    <dgm:cxn modelId="{263B0281-DED7-4E9B-8178-90913A21F37F}" type="presParOf" srcId="{F34F2C4C-7194-422A-AD09-DBAB2BA23B08}" destId="{B2D5CD66-7F4F-4DF0-9D98-9EA24A0DD602}" srcOrd="0" destOrd="0" presId="urn:microsoft.com/office/officeart/2005/8/layout/hierarchy2"/>
    <dgm:cxn modelId="{3148DF33-7AEE-491E-9DB0-5D98447EF564}" type="presParOf" srcId="{88D9D914-3268-4A19-AAAA-59B1871EBE3A}" destId="{6AAEEA7D-7816-4407-960B-8AEAFE61F33F}" srcOrd="3" destOrd="0" presId="urn:microsoft.com/office/officeart/2005/8/layout/hierarchy2"/>
    <dgm:cxn modelId="{B26B3A5F-B692-40D1-9639-32461943025F}" type="presParOf" srcId="{6AAEEA7D-7816-4407-960B-8AEAFE61F33F}" destId="{06775BF3-0C76-4CFE-B848-B0280260C532}" srcOrd="0" destOrd="0" presId="urn:microsoft.com/office/officeart/2005/8/layout/hierarchy2"/>
    <dgm:cxn modelId="{FAD94E6B-F5DF-44E1-972A-40CB35956A5B}" type="presParOf" srcId="{6AAEEA7D-7816-4407-960B-8AEAFE61F33F}" destId="{53D7F7C3-8A84-4C16-8829-CFB7D7A64A41}" srcOrd="1" destOrd="0" presId="urn:microsoft.com/office/officeart/2005/8/layout/hierarchy2"/>
    <dgm:cxn modelId="{1193C286-942A-461C-A56C-89C8FBC5E24E}" type="presParOf" srcId="{53D7F7C3-8A84-4C16-8829-CFB7D7A64A41}" destId="{F321C515-F736-4C12-A517-0AE76F0912B3}" srcOrd="0" destOrd="0" presId="urn:microsoft.com/office/officeart/2005/8/layout/hierarchy2"/>
    <dgm:cxn modelId="{ECF925E8-45E7-42B8-A9D5-5872B6952519}" type="presParOf" srcId="{F321C515-F736-4C12-A517-0AE76F0912B3}" destId="{3FBCA894-A812-42B6-A41B-FA03C8C48B1C}" srcOrd="0" destOrd="0" presId="urn:microsoft.com/office/officeart/2005/8/layout/hierarchy2"/>
    <dgm:cxn modelId="{E008F9B0-CAA7-4688-9E77-5BBC99891A4C}" type="presParOf" srcId="{53D7F7C3-8A84-4C16-8829-CFB7D7A64A41}" destId="{811AFB19-926F-45EA-897F-F2078E4ABCB3}" srcOrd="1" destOrd="0" presId="urn:microsoft.com/office/officeart/2005/8/layout/hierarchy2"/>
    <dgm:cxn modelId="{6AFBB985-8408-40EB-9427-8CACC158B89B}" type="presParOf" srcId="{811AFB19-926F-45EA-897F-F2078E4ABCB3}" destId="{05F62018-60D4-4997-BD72-4CC4C3BC9BE4}" srcOrd="0" destOrd="0" presId="urn:microsoft.com/office/officeart/2005/8/layout/hierarchy2"/>
    <dgm:cxn modelId="{E68A5209-0273-4CF4-9189-E0161CF27732}" type="presParOf" srcId="{811AFB19-926F-45EA-897F-F2078E4ABCB3}" destId="{29C2A7E8-C29B-4184-A26C-1605B654D7D5}" srcOrd="1" destOrd="0" presId="urn:microsoft.com/office/officeart/2005/8/layout/hierarchy2"/>
    <dgm:cxn modelId="{B0E10F06-D871-43BE-82D9-48492DD0A08C}" type="presParOf" srcId="{62071C25-D6BB-42F3-8DDA-10B3B642AB26}" destId="{D7E84523-CC35-47FF-B8EE-931A0FF801D5}" srcOrd="1" destOrd="0" presId="urn:microsoft.com/office/officeart/2005/8/layout/hierarchy2"/>
    <dgm:cxn modelId="{41E55E5D-A61B-45BF-8D33-ACBF3A875800}" type="presParOf" srcId="{D7E84523-CC35-47FF-B8EE-931A0FF801D5}" destId="{6640DEBB-6249-45BB-8EFD-0E7A8DDA397F}" srcOrd="0" destOrd="0" presId="urn:microsoft.com/office/officeart/2005/8/layout/hierarchy2"/>
    <dgm:cxn modelId="{ABA66CD4-F6BB-491F-A784-826647CAD66B}" type="presParOf" srcId="{D7E84523-CC35-47FF-B8EE-931A0FF801D5}" destId="{D1C4E285-06D7-48F7-86D9-4FA64993FD2E}" srcOrd="1" destOrd="0" presId="urn:microsoft.com/office/officeart/2005/8/layout/hierarchy2"/>
    <dgm:cxn modelId="{0D924B48-E25E-421F-9493-2708569A10A9}" type="presParOf" srcId="{62071C25-D6BB-42F3-8DDA-10B3B642AB26}" destId="{587EEF3B-6EB2-407C-85E2-49A7647F75D4}" srcOrd="2" destOrd="0" presId="urn:microsoft.com/office/officeart/2005/8/layout/hierarchy2"/>
    <dgm:cxn modelId="{EE00F935-DFC1-4779-9420-2B9D5CB7B6D3}" type="presParOf" srcId="{587EEF3B-6EB2-407C-85E2-49A7647F75D4}" destId="{512194AD-8CCC-4925-B639-E743A37A3AA5}" srcOrd="0" destOrd="0" presId="urn:microsoft.com/office/officeart/2005/8/layout/hierarchy2"/>
    <dgm:cxn modelId="{0936BE63-6F8B-4A27-BE0D-195A109DC0ED}" type="presParOf" srcId="{587EEF3B-6EB2-407C-85E2-49A7647F75D4}" destId="{04BE259A-0279-4512-9367-FB7C7A56C2E7}" srcOrd="1" destOrd="0"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F9C753-1A10-4A0F-B946-3F76602FEA6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40E7C194-9158-458D-93E8-CA1A0629FC06}">
      <dgm:prSet phldrT="[Text]"/>
      <dgm:spPr>
        <a:solidFill>
          <a:srgbClr val="486E7C"/>
        </a:solidFill>
      </dgm:spPr>
      <dgm:t>
        <a:bodyPr/>
        <a:lstStyle/>
        <a:p>
          <a:r>
            <a:rPr lang="en-GB" dirty="0" smtClean="0"/>
            <a:t>Carnivore</a:t>
          </a:r>
          <a:endParaRPr lang="en-GB" dirty="0"/>
        </a:p>
      </dgm:t>
    </dgm:pt>
    <dgm:pt modelId="{43374945-E722-4334-BA05-02CC2A451065}" type="parTrans" cxnId="{81DC482C-B27A-462D-89CB-664599550D5C}">
      <dgm:prSet/>
      <dgm:spPr/>
      <dgm:t>
        <a:bodyPr/>
        <a:lstStyle/>
        <a:p>
          <a:endParaRPr lang="en-GB"/>
        </a:p>
      </dgm:t>
    </dgm:pt>
    <dgm:pt modelId="{62A77072-E48E-447A-A8B0-4174006B9BBA}" type="sibTrans" cxnId="{81DC482C-B27A-462D-89CB-664599550D5C}">
      <dgm:prSet/>
      <dgm:spPr/>
      <dgm:t>
        <a:bodyPr/>
        <a:lstStyle/>
        <a:p>
          <a:endParaRPr lang="en-GB"/>
        </a:p>
      </dgm:t>
    </dgm:pt>
    <dgm:pt modelId="{F2152F79-1F72-4CEF-B510-C8DE02407A65}">
      <dgm:prSet phldrT="[Text]"/>
      <dgm:spPr>
        <a:solidFill>
          <a:srgbClr val="5B8C9D"/>
        </a:solidFill>
      </dgm:spPr>
      <dgm:t>
        <a:bodyPr/>
        <a:lstStyle/>
        <a:p>
          <a:r>
            <a:rPr lang="en-GB" dirty="0" smtClean="0"/>
            <a:t>Ectotherm</a:t>
          </a:r>
          <a:endParaRPr lang="en-GB" dirty="0"/>
        </a:p>
      </dgm:t>
    </dgm:pt>
    <dgm:pt modelId="{8DAB7615-F805-4260-8DFA-EA94E1438435}" type="parTrans" cxnId="{3936C138-5311-4E76-B5BF-460EED6C185D}">
      <dgm:prSet/>
      <dgm:spPr/>
      <dgm:t>
        <a:bodyPr/>
        <a:lstStyle/>
        <a:p>
          <a:endParaRPr lang="en-GB"/>
        </a:p>
      </dgm:t>
    </dgm:pt>
    <dgm:pt modelId="{E32EB0DF-ED96-41A3-98B2-C2F10A682D89}" type="sibTrans" cxnId="{3936C138-5311-4E76-B5BF-460EED6C185D}">
      <dgm:prSet/>
      <dgm:spPr/>
      <dgm:t>
        <a:bodyPr/>
        <a:lstStyle/>
        <a:p>
          <a:endParaRPr lang="en-GB"/>
        </a:p>
      </dgm:t>
    </dgm:pt>
    <dgm:pt modelId="{A0C58C62-FA3C-41FD-A474-44313FA2AB52}">
      <dgm:prSet phldrT="[Text]"/>
      <dgm:spPr>
        <a:solidFill>
          <a:srgbClr val="5B8C9D"/>
        </a:solidFill>
      </dgm:spPr>
      <dgm:t>
        <a:bodyPr/>
        <a:lstStyle/>
        <a:p>
          <a:r>
            <a:rPr lang="en-GB" dirty="0" err="1" smtClean="0"/>
            <a:t>semelparous</a:t>
          </a:r>
          <a:endParaRPr lang="en-GB" dirty="0"/>
        </a:p>
      </dgm:t>
    </dgm:pt>
    <dgm:pt modelId="{2C25735A-CA92-4CF4-9030-050C1CEC8D34}" type="parTrans" cxnId="{3A012FD4-85F8-4ACC-BC86-BFA48EE1D9B6}">
      <dgm:prSet/>
      <dgm:spPr/>
      <dgm:t>
        <a:bodyPr/>
        <a:lstStyle/>
        <a:p>
          <a:endParaRPr lang="en-GB"/>
        </a:p>
      </dgm:t>
    </dgm:pt>
    <dgm:pt modelId="{E3342DD8-3BAF-4CD3-904D-AAD992AB9470}" type="sibTrans" cxnId="{3A012FD4-85F8-4ACC-BC86-BFA48EE1D9B6}">
      <dgm:prSet/>
      <dgm:spPr/>
      <dgm:t>
        <a:bodyPr/>
        <a:lstStyle/>
        <a:p>
          <a:endParaRPr lang="en-GB"/>
        </a:p>
      </dgm:t>
    </dgm:pt>
    <dgm:pt modelId="{DF036EC1-3A22-4427-8137-F202192DDD31}">
      <dgm:prSet phldrT="[Text]"/>
      <dgm:spPr>
        <a:solidFill>
          <a:srgbClr val="5B8C9D"/>
        </a:solidFill>
      </dgm:spPr>
      <dgm:t>
        <a:bodyPr/>
        <a:lstStyle/>
        <a:p>
          <a:r>
            <a:rPr lang="en-GB" dirty="0" err="1" smtClean="0"/>
            <a:t>iteroparous</a:t>
          </a:r>
          <a:endParaRPr lang="en-GB" dirty="0"/>
        </a:p>
      </dgm:t>
    </dgm:pt>
    <dgm:pt modelId="{5ACA1094-2754-4750-B4FC-1E1E36127327}" type="parTrans" cxnId="{1DEE8419-576D-4055-A7E3-BFAA64142029}">
      <dgm:prSet/>
      <dgm:spPr/>
      <dgm:t>
        <a:bodyPr/>
        <a:lstStyle/>
        <a:p>
          <a:endParaRPr lang="en-GB"/>
        </a:p>
      </dgm:t>
    </dgm:pt>
    <dgm:pt modelId="{DB821336-9DE3-41E3-9E9D-BDBB703EC7BA}" type="sibTrans" cxnId="{1DEE8419-576D-4055-A7E3-BFAA64142029}">
      <dgm:prSet/>
      <dgm:spPr/>
      <dgm:t>
        <a:bodyPr/>
        <a:lstStyle/>
        <a:p>
          <a:endParaRPr lang="en-GB"/>
        </a:p>
      </dgm:t>
    </dgm:pt>
    <dgm:pt modelId="{54B33EA3-6309-4B54-B7E9-F520A055DC64}">
      <dgm:prSet phldrT="[Text]"/>
      <dgm:spPr>
        <a:solidFill>
          <a:srgbClr val="5B8C9D"/>
        </a:solidFill>
      </dgm:spPr>
      <dgm:t>
        <a:bodyPr/>
        <a:lstStyle/>
        <a:p>
          <a:r>
            <a:rPr lang="en-GB" dirty="0" smtClean="0"/>
            <a:t>Endotherm</a:t>
          </a:r>
          <a:endParaRPr lang="en-GB" dirty="0"/>
        </a:p>
      </dgm:t>
    </dgm:pt>
    <dgm:pt modelId="{CF9772A4-3ED0-440B-8D19-3DFCE66D8F6D}" type="parTrans" cxnId="{FAAC44AC-BCCE-4EE7-A3E7-8ED7DB48AA83}">
      <dgm:prSet/>
      <dgm:spPr/>
      <dgm:t>
        <a:bodyPr/>
        <a:lstStyle/>
        <a:p>
          <a:endParaRPr lang="en-GB"/>
        </a:p>
      </dgm:t>
    </dgm:pt>
    <dgm:pt modelId="{B1EDF4C8-3FDA-4D59-B2E4-660454EA3DCA}" type="sibTrans" cxnId="{FAAC44AC-BCCE-4EE7-A3E7-8ED7DB48AA83}">
      <dgm:prSet/>
      <dgm:spPr/>
      <dgm:t>
        <a:bodyPr/>
        <a:lstStyle/>
        <a:p>
          <a:endParaRPr lang="en-GB"/>
        </a:p>
      </dgm:t>
    </dgm:pt>
    <dgm:pt modelId="{1BBDD7EC-5754-42EE-9007-B8D51F86A2C2}">
      <dgm:prSet phldrT="[Text]"/>
      <dgm:spPr>
        <a:solidFill>
          <a:srgbClr val="5B8C9D"/>
        </a:solidFill>
      </dgm:spPr>
      <dgm:t>
        <a:bodyPr/>
        <a:lstStyle/>
        <a:p>
          <a:r>
            <a:rPr lang="en-GB" dirty="0" err="1" smtClean="0"/>
            <a:t>iteroparous</a:t>
          </a:r>
          <a:endParaRPr lang="en-GB" dirty="0"/>
        </a:p>
      </dgm:t>
    </dgm:pt>
    <dgm:pt modelId="{2839CF89-EC7A-4A2D-9A7C-79849DA227A1}" type="parTrans" cxnId="{4A8433A9-3892-4B7C-92F1-7706230FFBF6}">
      <dgm:prSet/>
      <dgm:spPr/>
      <dgm:t>
        <a:bodyPr/>
        <a:lstStyle/>
        <a:p>
          <a:endParaRPr lang="en-GB"/>
        </a:p>
      </dgm:t>
    </dgm:pt>
    <dgm:pt modelId="{B264BE63-D7E2-4E29-A417-E9A16D16DF73}" type="sibTrans" cxnId="{4A8433A9-3892-4B7C-92F1-7706230FFBF6}">
      <dgm:prSet/>
      <dgm:spPr/>
      <dgm:t>
        <a:bodyPr/>
        <a:lstStyle/>
        <a:p>
          <a:endParaRPr lang="en-GB"/>
        </a:p>
      </dgm:t>
    </dgm:pt>
    <dgm:pt modelId="{62071C25-D6BB-42F3-8DDA-10B3B642AB26}" type="pres">
      <dgm:prSet presAssocID="{0AF9C753-1A10-4A0F-B946-3F76602FEA61}" presName="diagram" presStyleCnt="0">
        <dgm:presLayoutVars>
          <dgm:chPref val="1"/>
          <dgm:dir/>
          <dgm:animOne val="branch"/>
          <dgm:animLvl val="lvl"/>
          <dgm:resizeHandles val="exact"/>
        </dgm:presLayoutVars>
      </dgm:prSet>
      <dgm:spPr/>
      <dgm:t>
        <a:bodyPr/>
        <a:lstStyle/>
        <a:p>
          <a:endParaRPr lang="en-GB"/>
        </a:p>
      </dgm:t>
    </dgm:pt>
    <dgm:pt modelId="{19F52261-8E0C-43A1-B787-B8F49778B2B4}" type="pres">
      <dgm:prSet presAssocID="{40E7C194-9158-458D-93E8-CA1A0629FC06}" presName="root1" presStyleCnt="0"/>
      <dgm:spPr/>
    </dgm:pt>
    <dgm:pt modelId="{BC4B097A-9712-4DE4-B886-0B4F3B1F94EC}" type="pres">
      <dgm:prSet presAssocID="{40E7C194-9158-458D-93E8-CA1A0629FC06}" presName="LevelOneTextNode" presStyleLbl="node0" presStyleIdx="0" presStyleCnt="1" custScaleX="32907" custScaleY="32907">
        <dgm:presLayoutVars>
          <dgm:chPref val="3"/>
        </dgm:presLayoutVars>
      </dgm:prSet>
      <dgm:spPr/>
      <dgm:t>
        <a:bodyPr/>
        <a:lstStyle/>
        <a:p>
          <a:endParaRPr lang="en-GB"/>
        </a:p>
      </dgm:t>
    </dgm:pt>
    <dgm:pt modelId="{88D9D914-3268-4A19-AAAA-59B1871EBE3A}" type="pres">
      <dgm:prSet presAssocID="{40E7C194-9158-458D-93E8-CA1A0629FC06}" presName="level2hierChild" presStyleCnt="0"/>
      <dgm:spPr/>
    </dgm:pt>
    <dgm:pt modelId="{375AE3B6-7830-4916-ACCB-129BB14162F3}" type="pres">
      <dgm:prSet presAssocID="{8DAB7615-F805-4260-8DFA-EA94E1438435}" presName="conn2-1" presStyleLbl="parChTrans1D2" presStyleIdx="0" presStyleCnt="2"/>
      <dgm:spPr/>
      <dgm:t>
        <a:bodyPr/>
        <a:lstStyle/>
        <a:p>
          <a:endParaRPr lang="en-GB"/>
        </a:p>
      </dgm:t>
    </dgm:pt>
    <dgm:pt modelId="{ED48BB6E-C230-43BB-917E-8AA2D8258A1B}" type="pres">
      <dgm:prSet presAssocID="{8DAB7615-F805-4260-8DFA-EA94E1438435}" presName="connTx" presStyleLbl="parChTrans1D2" presStyleIdx="0" presStyleCnt="2"/>
      <dgm:spPr/>
      <dgm:t>
        <a:bodyPr/>
        <a:lstStyle/>
        <a:p>
          <a:endParaRPr lang="en-GB"/>
        </a:p>
      </dgm:t>
    </dgm:pt>
    <dgm:pt modelId="{1CC5E175-F037-4B95-9781-3D68912B1817}" type="pres">
      <dgm:prSet presAssocID="{F2152F79-1F72-4CEF-B510-C8DE02407A65}" presName="root2" presStyleCnt="0"/>
      <dgm:spPr/>
    </dgm:pt>
    <dgm:pt modelId="{2DC3D54E-C4B8-4E32-81A9-27E25A587488}" type="pres">
      <dgm:prSet presAssocID="{F2152F79-1F72-4CEF-B510-C8DE02407A65}" presName="LevelTwoTextNode" presStyleLbl="node2" presStyleIdx="0" presStyleCnt="2" custScaleX="32907" custScaleY="32907">
        <dgm:presLayoutVars>
          <dgm:chPref val="3"/>
        </dgm:presLayoutVars>
      </dgm:prSet>
      <dgm:spPr/>
      <dgm:t>
        <a:bodyPr/>
        <a:lstStyle/>
        <a:p>
          <a:endParaRPr lang="en-GB"/>
        </a:p>
      </dgm:t>
    </dgm:pt>
    <dgm:pt modelId="{3E326E2C-A05C-4BD4-ADBB-762600345DEE}" type="pres">
      <dgm:prSet presAssocID="{F2152F79-1F72-4CEF-B510-C8DE02407A65}" presName="level3hierChild" presStyleCnt="0"/>
      <dgm:spPr/>
    </dgm:pt>
    <dgm:pt modelId="{6371E5DE-4158-4D70-8295-807B6B9C7DC4}" type="pres">
      <dgm:prSet presAssocID="{2C25735A-CA92-4CF4-9030-050C1CEC8D34}" presName="conn2-1" presStyleLbl="parChTrans1D3" presStyleIdx="0" presStyleCnt="3"/>
      <dgm:spPr/>
      <dgm:t>
        <a:bodyPr/>
        <a:lstStyle/>
        <a:p>
          <a:endParaRPr lang="en-GB"/>
        </a:p>
      </dgm:t>
    </dgm:pt>
    <dgm:pt modelId="{EE62BA97-C154-476A-9D55-779FC6DE88AE}" type="pres">
      <dgm:prSet presAssocID="{2C25735A-CA92-4CF4-9030-050C1CEC8D34}" presName="connTx" presStyleLbl="parChTrans1D3" presStyleIdx="0" presStyleCnt="3"/>
      <dgm:spPr/>
      <dgm:t>
        <a:bodyPr/>
        <a:lstStyle/>
        <a:p>
          <a:endParaRPr lang="en-GB"/>
        </a:p>
      </dgm:t>
    </dgm:pt>
    <dgm:pt modelId="{5984487D-A25A-48B9-A79D-BB17D003BDA2}" type="pres">
      <dgm:prSet presAssocID="{A0C58C62-FA3C-41FD-A474-44313FA2AB52}" presName="root2" presStyleCnt="0"/>
      <dgm:spPr/>
    </dgm:pt>
    <dgm:pt modelId="{F65CE50C-C74A-42A5-BBCD-D0062F4FB1BA}" type="pres">
      <dgm:prSet presAssocID="{A0C58C62-FA3C-41FD-A474-44313FA2AB52}" presName="LevelTwoTextNode" presStyleLbl="node3" presStyleIdx="0" presStyleCnt="3" custScaleX="32907" custScaleY="32907">
        <dgm:presLayoutVars>
          <dgm:chPref val="3"/>
        </dgm:presLayoutVars>
      </dgm:prSet>
      <dgm:spPr/>
      <dgm:t>
        <a:bodyPr/>
        <a:lstStyle/>
        <a:p>
          <a:endParaRPr lang="en-GB"/>
        </a:p>
      </dgm:t>
    </dgm:pt>
    <dgm:pt modelId="{4D3F8FF0-EA2E-492B-B895-E27DFA512AB3}" type="pres">
      <dgm:prSet presAssocID="{A0C58C62-FA3C-41FD-A474-44313FA2AB52}" presName="level3hierChild" presStyleCnt="0"/>
      <dgm:spPr/>
    </dgm:pt>
    <dgm:pt modelId="{71223DE9-FB13-4069-A473-75AD768A67DA}" type="pres">
      <dgm:prSet presAssocID="{5ACA1094-2754-4750-B4FC-1E1E36127327}" presName="conn2-1" presStyleLbl="parChTrans1D3" presStyleIdx="1" presStyleCnt="3"/>
      <dgm:spPr/>
      <dgm:t>
        <a:bodyPr/>
        <a:lstStyle/>
        <a:p>
          <a:endParaRPr lang="en-GB"/>
        </a:p>
      </dgm:t>
    </dgm:pt>
    <dgm:pt modelId="{E99F07FE-C474-4C29-8162-8DE1F9B933C0}" type="pres">
      <dgm:prSet presAssocID="{5ACA1094-2754-4750-B4FC-1E1E36127327}" presName="connTx" presStyleLbl="parChTrans1D3" presStyleIdx="1" presStyleCnt="3"/>
      <dgm:spPr/>
      <dgm:t>
        <a:bodyPr/>
        <a:lstStyle/>
        <a:p>
          <a:endParaRPr lang="en-GB"/>
        </a:p>
      </dgm:t>
    </dgm:pt>
    <dgm:pt modelId="{FF9B1477-3CB6-4992-ACC9-83DC87FC681A}" type="pres">
      <dgm:prSet presAssocID="{DF036EC1-3A22-4427-8137-F202192DDD31}" presName="root2" presStyleCnt="0"/>
      <dgm:spPr/>
    </dgm:pt>
    <dgm:pt modelId="{0CE1C720-1439-4078-8AD8-039C69F53CC8}" type="pres">
      <dgm:prSet presAssocID="{DF036EC1-3A22-4427-8137-F202192DDD31}" presName="LevelTwoTextNode" presStyleLbl="node3" presStyleIdx="1" presStyleCnt="3" custScaleX="32907" custScaleY="32907">
        <dgm:presLayoutVars>
          <dgm:chPref val="3"/>
        </dgm:presLayoutVars>
      </dgm:prSet>
      <dgm:spPr/>
      <dgm:t>
        <a:bodyPr/>
        <a:lstStyle/>
        <a:p>
          <a:endParaRPr lang="en-GB"/>
        </a:p>
      </dgm:t>
    </dgm:pt>
    <dgm:pt modelId="{34C293B9-2B28-429D-AADB-D221D3AF757C}" type="pres">
      <dgm:prSet presAssocID="{DF036EC1-3A22-4427-8137-F202192DDD31}" presName="level3hierChild" presStyleCnt="0"/>
      <dgm:spPr/>
    </dgm:pt>
    <dgm:pt modelId="{F34F2C4C-7194-422A-AD09-DBAB2BA23B08}" type="pres">
      <dgm:prSet presAssocID="{CF9772A4-3ED0-440B-8D19-3DFCE66D8F6D}" presName="conn2-1" presStyleLbl="parChTrans1D2" presStyleIdx="1" presStyleCnt="2"/>
      <dgm:spPr/>
      <dgm:t>
        <a:bodyPr/>
        <a:lstStyle/>
        <a:p>
          <a:endParaRPr lang="en-GB"/>
        </a:p>
      </dgm:t>
    </dgm:pt>
    <dgm:pt modelId="{B2D5CD66-7F4F-4DF0-9D98-9EA24A0DD602}" type="pres">
      <dgm:prSet presAssocID="{CF9772A4-3ED0-440B-8D19-3DFCE66D8F6D}" presName="connTx" presStyleLbl="parChTrans1D2" presStyleIdx="1" presStyleCnt="2"/>
      <dgm:spPr/>
      <dgm:t>
        <a:bodyPr/>
        <a:lstStyle/>
        <a:p>
          <a:endParaRPr lang="en-GB"/>
        </a:p>
      </dgm:t>
    </dgm:pt>
    <dgm:pt modelId="{6AAEEA7D-7816-4407-960B-8AEAFE61F33F}" type="pres">
      <dgm:prSet presAssocID="{54B33EA3-6309-4B54-B7E9-F520A055DC64}" presName="root2" presStyleCnt="0"/>
      <dgm:spPr/>
    </dgm:pt>
    <dgm:pt modelId="{06775BF3-0C76-4CFE-B848-B0280260C532}" type="pres">
      <dgm:prSet presAssocID="{54B33EA3-6309-4B54-B7E9-F520A055DC64}" presName="LevelTwoTextNode" presStyleLbl="node2" presStyleIdx="1" presStyleCnt="2" custScaleX="32907" custScaleY="32907">
        <dgm:presLayoutVars>
          <dgm:chPref val="3"/>
        </dgm:presLayoutVars>
      </dgm:prSet>
      <dgm:spPr/>
      <dgm:t>
        <a:bodyPr/>
        <a:lstStyle/>
        <a:p>
          <a:endParaRPr lang="en-GB"/>
        </a:p>
      </dgm:t>
    </dgm:pt>
    <dgm:pt modelId="{53D7F7C3-8A84-4C16-8829-CFB7D7A64A41}" type="pres">
      <dgm:prSet presAssocID="{54B33EA3-6309-4B54-B7E9-F520A055DC64}" presName="level3hierChild" presStyleCnt="0"/>
      <dgm:spPr/>
    </dgm:pt>
    <dgm:pt modelId="{F321C515-F736-4C12-A517-0AE76F0912B3}" type="pres">
      <dgm:prSet presAssocID="{2839CF89-EC7A-4A2D-9A7C-79849DA227A1}" presName="conn2-1" presStyleLbl="parChTrans1D3" presStyleIdx="2" presStyleCnt="3"/>
      <dgm:spPr/>
      <dgm:t>
        <a:bodyPr/>
        <a:lstStyle/>
        <a:p>
          <a:endParaRPr lang="en-GB"/>
        </a:p>
      </dgm:t>
    </dgm:pt>
    <dgm:pt modelId="{3FBCA894-A812-42B6-A41B-FA03C8C48B1C}" type="pres">
      <dgm:prSet presAssocID="{2839CF89-EC7A-4A2D-9A7C-79849DA227A1}" presName="connTx" presStyleLbl="parChTrans1D3" presStyleIdx="2" presStyleCnt="3"/>
      <dgm:spPr/>
      <dgm:t>
        <a:bodyPr/>
        <a:lstStyle/>
        <a:p>
          <a:endParaRPr lang="en-GB"/>
        </a:p>
      </dgm:t>
    </dgm:pt>
    <dgm:pt modelId="{811AFB19-926F-45EA-897F-F2078E4ABCB3}" type="pres">
      <dgm:prSet presAssocID="{1BBDD7EC-5754-42EE-9007-B8D51F86A2C2}" presName="root2" presStyleCnt="0"/>
      <dgm:spPr/>
    </dgm:pt>
    <dgm:pt modelId="{05F62018-60D4-4997-BD72-4CC4C3BC9BE4}" type="pres">
      <dgm:prSet presAssocID="{1BBDD7EC-5754-42EE-9007-B8D51F86A2C2}" presName="LevelTwoTextNode" presStyleLbl="node3" presStyleIdx="2" presStyleCnt="3" custScaleX="32907" custScaleY="32907">
        <dgm:presLayoutVars>
          <dgm:chPref val="3"/>
        </dgm:presLayoutVars>
      </dgm:prSet>
      <dgm:spPr/>
      <dgm:t>
        <a:bodyPr/>
        <a:lstStyle/>
        <a:p>
          <a:endParaRPr lang="en-GB"/>
        </a:p>
      </dgm:t>
    </dgm:pt>
    <dgm:pt modelId="{29C2A7E8-C29B-4184-A26C-1605B654D7D5}" type="pres">
      <dgm:prSet presAssocID="{1BBDD7EC-5754-42EE-9007-B8D51F86A2C2}" presName="level3hierChild" presStyleCnt="0"/>
      <dgm:spPr/>
    </dgm:pt>
  </dgm:ptLst>
  <dgm:cxnLst>
    <dgm:cxn modelId="{1DEE8419-576D-4055-A7E3-BFAA64142029}" srcId="{F2152F79-1F72-4CEF-B510-C8DE02407A65}" destId="{DF036EC1-3A22-4427-8137-F202192DDD31}" srcOrd="1" destOrd="0" parTransId="{5ACA1094-2754-4750-B4FC-1E1E36127327}" sibTransId="{DB821336-9DE3-41E3-9E9D-BDBB703EC7BA}"/>
    <dgm:cxn modelId="{FAAC44AC-BCCE-4EE7-A3E7-8ED7DB48AA83}" srcId="{40E7C194-9158-458D-93E8-CA1A0629FC06}" destId="{54B33EA3-6309-4B54-B7E9-F520A055DC64}" srcOrd="1" destOrd="0" parTransId="{CF9772A4-3ED0-440B-8D19-3DFCE66D8F6D}" sibTransId="{B1EDF4C8-3FDA-4D59-B2E4-660454EA3DCA}"/>
    <dgm:cxn modelId="{5E02D36A-CBC2-4341-BD99-6EA6A8DD8618}" type="presOf" srcId="{1BBDD7EC-5754-42EE-9007-B8D51F86A2C2}" destId="{05F62018-60D4-4997-BD72-4CC4C3BC9BE4}" srcOrd="0" destOrd="0" presId="urn:microsoft.com/office/officeart/2005/8/layout/hierarchy2"/>
    <dgm:cxn modelId="{013A1FE1-4AF0-4F35-9268-14E32B4A4829}" type="presOf" srcId="{CF9772A4-3ED0-440B-8D19-3DFCE66D8F6D}" destId="{F34F2C4C-7194-422A-AD09-DBAB2BA23B08}" srcOrd="0" destOrd="0" presId="urn:microsoft.com/office/officeart/2005/8/layout/hierarchy2"/>
    <dgm:cxn modelId="{A0C6C34D-B584-4ABF-9085-86BFD624EC6F}" type="presOf" srcId="{2839CF89-EC7A-4A2D-9A7C-79849DA227A1}" destId="{F321C515-F736-4C12-A517-0AE76F0912B3}" srcOrd="0" destOrd="0" presId="urn:microsoft.com/office/officeart/2005/8/layout/hierarchy2"/>
    <dgm:cxn modelId="{9C069251-CE96-4B3C-BFC1-BC8A94BA3F11}" type="presOf" srcId="{8DAB7615-F805-4260-8DFA-EA94E1438435}" destId="{ED48BB6E-C230-43BB-917E-8AA2D8258A1B}" srcOrd="1" destOrd="0" presId="urn:microsoft.com/office/officeart/2005/8/layout/hierarchy2"/>
    <dgm:cxn modelId="{4A8433A9-3892-4B7C-92F1-7706230FFBF6}" srcId="{54B33EA3-6309-4B54-B7E9-F520A055DC64}" destId="{1BBDD7EC-5754-42EE-9007-B8D51F86A2C2}" srcOrd="0" destOrd="0" parTransId="{2839CF89-EC7A-4A2D-9A7C-79849DA227A1}" sibTransId="{B264BE63-D7E2-4E29-A417-E9A16D16DF73}"/>
    <dgm:cxn modelId="{4F6374A5-BBAA-4051-81B0-D9B7D23E31C4}" type="presOf" srcId="{5ACA1094-2754-4750-B4FC-1E1E36127327}" destId="{E99F07FE-C474-4C29-8162-8DE1F9B933C0}" srcOrd="1" destOrd="0" presId="urn:microsoft.com/office/officeart/2005/8/layout/hierarchy2"/>
    <dgm:cxn modelId="{DB265A14-088E-4185-98C8-AC515293BFB5}" type="presOf" srcId="{0AF9C753-1A10-4A0F-B946-3F76602FEA61}" destId="{62071C25-D6BB-42F3-8DDA-10B3B642AB26}" srcOrd="0" destOrd="0" presId="urn:microsoft.com/office/officeart/2005/8/layout/hierarchy2"/>
    <dgm:cxn modelId="{C342A0F9-397D-47D7-AD89-8691AA385114}" type="presOf" srcId="{8DAB7615-F805-4260-8DFA-EA94E1438435}" destId="{375AE3B6-7830-4916-ACCB-129BB14162F3}" srcOrd="0" destOrd="0" presId="urn:microsoft.com/office/officeart/2005/8/layout/hierarchy2"/>
    <dgm:cxn modelId="{3936C138-5311-4E76-B5BF-460EED6C185D}" srcId="{40E7C194-9158-458D-93E8-CA1A0629FC06}" destId="{F2152F79-1F72-4CEF-B510-C8DE02407A65}" srcOrd="0" destOrd="0" parTransId="{8DAB7615-F805-4260-8DFA-EA94E1438435}" sibTransId="{E32EB0DF-ED96-41A3-98B2-C2F10A682D89}"/>
    <dgm:cxn modelId="{A980AE33-C526-456A-8C2D-A7D7D1DA15A4}" type="presOf" srcId="{2C25735A-CA92-4CF4-9030-050C1CEC8D34}" destId="{6371E5DE-4158-4D70-8295-807B6B9C7DC4}" srcOrd="0" destOrd="0" presId="urn:microsoft.com/office/officeart/2005/8/layout/hierarchy2"/>
    <dgm:cxn modelId="{FE329CB2-B112-4F4D-9B2B-55773E7EF491}" type="presOf" srcId="{54B33EA3-6309-4B54-B7E9-F520A055DC64}" destId="{06775BF3-0C76-4CFE-B848-B0280260C532}" srcOrd="0" destOrd="0" presId="urn:microsoft.com/office/officeart/2005/8/layout/hierarchy2"/>
    <dgm:cxn modelId="{25B65A12-DCC4-44E0-A2F4-FC8696CA98C7}" type="presOf" srcId="{2839CF89-EC7A-4A2D-9A7C-79849DA227A1}" destId="{3FBCA894-A812-42B6-A41B-FA03C8C48B1C}" srcOrd="1" destOrd="0" presId="urn:microsoft.com/office/officeart/2005/8/layout/hierarchy2"/>
    <dgm:cxn modelId="{5728A4BD-E891-4909-AAFB-E0CBFD29CC2D}" type="presOf" srcId="{F2152F79-1F72-4CEF-B510-C8DE02407A65}" destId="{2DC3D54E-C4B8-4E32-81A9-27E25A587488}" srcOrd="0" destOrd="0" presId="urn:microsoft.com/office/officeart/2005/8/layout/hierarchy2"/>
    <dgm:cxn modelId="{A3415E42-BE13-4815-B12C-57CDB6FC1CD3}" type="presOf" srcId="{A0C58C62-FA3C-41FD-A474-44313FA2AB52}" destId="{F65CE50C-C74A-42A5-BBCD-D0062F4FB1BA}" srcOrd="0" destOrd="0" presId="urn:microsoft.com/office/officeart/2005/8/layout/hierarchy2"/>
    <dgm:cxn modelId="{7D42FD74-B2D6-4785-B970-B671571A19D2}" type="presOf" srcId="{5ACA1094-2754-4750-B4FC-1E1E36127327}" destId="{71223DE9-FB13-4069-A473-75AD768A67DA}" srcOrd="0" destOrd="0" presId="urn:microsoft.com/office/officeart/2005/8/layout/hierarchy2"/>
    <dgm:cxn modelId="{DD256905-8C77-419E-A6D2-2703EB3DC7B7}" type="presOf" srcId="{2C25735A-CA92-4CF4-9030-050C1CEC8D34}" destId="{EE62BA97-C154-476A-9D55-779FC6DE88AE}" srcOrd="1" destOrd="0" presId="urn:microsoft.com/office/officeart/2005/8/layout/hierarchy2"/>
    <dgm:cxn modelId="{01D7B293-D069-467D-AFF4-B97D53B9F67C}" type="presOf" srcId="{DF036EC1-3A22-4427-8137-F202192DDD31}" destId="{0CE1C720-1439-4078-8AD8-039C69F53CC8}" srcOrd="0" destOrd="0" presId="urn:microsoft.com/office/officeart/2005/8/layout/hierarchy2"/>
    <dgm:cxn modelId="{7CA034EB-1B02-4129-BDBB-B31F679E50F8}" type="presOf" srcId="{40E7C194-9158-458D-93E8-CA1A0629FC06}" destId="{BC4B097A-9712-4DE4-B886-0B4F3B1F94EC}" srcOrd="0" destOrd="0" presId="urn:microsoft.com/office/officeart/2005/8/layout/hierarchy2"/>
    <dgm:cxn modelId="{3A012FD4-85F8-4ACC-BC86-BFA48EE1D9B6}" srcId="{F2152F79-1F72-4CEF-B510-C8DE02407A65}" destId="{A0C58C62-FA3C-41FD-A474-44313FA2AB52}" srcOrd="0" destOrd="0" parTransId="{2C25735A-CA92-4CF4-9030-050C1CEC8D34}" sibTransId="{E3342DD8-3BAF-4CD3-904D-AAD992AB9470}"/>
    <dgm:cxn modelId="{6AC5B9D0-8E65-4C37-AAD1-0D01FE4D86F2}" type="presOf" srcId="{CF9772A4-3ED0-440B-8D19-3DFCE66D8F6D}" destId="{B2D5CD66-7F4F-4DF0-9D98-9EA24A0DD602}" srcOrd="1" destOrd="0" presId="urn:microsoft.com/office/officeart/2005/8/layout/hierarchy2"/>
    <dgm:cxn modelId="{81DC482C-B27A-462D-89CB-664599550D5C}" srcId="{0AF9C753-1A10-4A0F-B946-3F76602FEA61}" destId="{40E7C194-9158-458D-93E8-CA1A0629FC06}" srcOrd="0" destOrd="0" parTransId="{43374945-E722-4334-BA05-02CC2A451065}" sibTransId="{62A77072-E48E-447A-A8B0-4174006B9BBA}"/>
    <dgm:cxn modelId="{D91D0AE8-5ABE-46A6-8281-4269255ADC10}" type="presParOf" srcId="{62071C25-D6BB-42F3-8DDA-10B3B642AB26}" destId="{19F52261-8E0C-43A1-B787-B8F49778B2B4}" srcOrd="0" destOrd="0" presId="urn:microsoft.com/office/officeart/2005/8/layout/hierarchy2"/>
    <dgm:cxn modelId="{D9235919-6BD3-4C2D-84C2-3CBC472D5A7B}" type="presParOf" srcId="{19F52261-8E0C-43A1-B787-B8F49778B2B4}" destId="{BC4B097A-9712-4DE4-B886-0B4F3B1F94EC}" srcOrd="0" destOrd="0" presId="urn:microsoft.com/office/officeart/2005/8/layout/hierarchy2"/>
    <dgm:cxn modelId="{4505C7C8-62D8-47B3-AAF4-CABAD4F457E4}" type="presParOf" srcId="{19F52261-8E0C-43A1-B787-B8F49778B2B4}" destId="{88D9D914-3268-4A19-AAAA-59B1871EBE3A}" srcOrd="1" destOrd="0" presId="urn:microsoft.com/office/officeart/2005/8/layout/hierarchy2"/>
    <dgm:cxn modelId="{9957B71F-3793-4CA0-ACE3-B5CFE4ABF600}" type="presParOf" srcId="{88D9D914-3268-4A19-AAAA-59B1871EBE3A}" destId="{375AE3B6-7830-4916-ACCB-129BB14162F3}" srcOrd="0" destOrd="0" presId="urn:microsoft.com/office/officeart/2005/8/layout/hierarchy2"/>
    <dgm:cxn modelId="{BD9136F0-EDD8-4DBA-921F-7ED1B13CC198}" type="presParOf" srcId="{375AE3B6-7830-4916-ACCB-129BB14162F3}" destId="{ED48BB6E-C230-43BB-917E-8AA2D8258A1B}" srcOrd="0" destOrd="0" presId="urn:microsoft.com/office/officeart/2005/8/layout/hierarchy2"/>
    <dgm:cxn modelId="{44CEC03A-BC89-4782-9AF1-7158269BBC48}" type="presParOf" srcId="{88D9D914-3268-4A19-AAAA-59B1871EBE3A}" destId="{1CC5E175-F037-4B95-9781-3D68912B1817}" srcOrd="1" destOrd="0" presId="urn:microsoft.com/office/officeart/2005/8/layout/hierarchy2"/>
    <dgm:cxn modelId="{27247A15-FEE7-4B05-90BE-2D8A18F75A67}" type="presParOf" srcId="{1CC5E175-F037-4B95-9781-3D68912B1817}" destId="{2DC3D54E-C4B8-4E32-81A9-27E25A587488}" srcOrd="0" destOrd="0" presId="urn:microsoft.com/office/officeart/2005/8/layout/hierarchy2"/>
    <dgm:cxn modelId="{9021BB72-D78F-4DFF-9715-D96A2723F088}" type="presParOf" srcId="{1CC5E175-F037-4B95-9781-3D68912B1817}" destId="{3E326E2C-A05C-4BD4-ADBB-762600345DEE}" srcOrd="1" destOrd="0" presId="urn:microsoft.com/office/officeart/2005/8/layout/hierarchy2"/>
    <dgm:cxn modelId="{E0786AA8-F68E-4FE3-978B-714F2170FD4A}" type="presParOf" srcId="{3E326E2C-A05C-4BD4-ADBB-762600345DEE}" destId="{6371E5DE-4158-4D70-8295-807B6B9C7DC4}" srcOrd="0" destOrd="0" presId="urn:microsoft.com/office/officeart/2005/8/layout/hierarchy2"/>
    <dgm:cxn modelId="{29476413-8952-4148-B17A-C8FC6C1CCBE4}" type="presParOf" srcId="{6371E5DE-4158-4D70-8295-807B6B9C7DC4}" destId="{EE62BA97-C154-476A-9D55-779FC6DE88AE}" srcOrd="0" destOrd="0" presId="urn:microsoft.com/office/officeart/2005/8/layout/hierarchy2"/>
    <dgm:cxn modelId="{9CC3D396-A044-4A5C-AB64-C9DA7F5872C6}" type="presParOf" srcId="{3E326E2C-A05C-4BD4-ADBB-762600345DEE}" destId="{5984487D-A25A-48B9-A79D-BB17D003BDA2}" srcOrd="1" destOrd="0" presId="urn:microsoft.com/office/officeart/2005/8/layout/hierarchy2"/>
    <dgm:cxn modelId="{2B733605-9F4E-42A1-ADA1-FFB4321CB4BA}" type="presParOf" srcId="{5984487D-A25A-48B9-A79D-BB17D003BDA2}" destId="{F65CE50C-C74A-42A5-BBCD-D0062F4FB1BA}" srcOrd="0" destOrd="0" presId="urn:microsoft.com/office/officeart/2005/8/layout/hierarchy2"/>
    <dgm:cxn modelId="{30B9A3BE-2025-40F7-985E-C39EC71563D3}" type="presParOf" srcId="{5984487D-A25A-48B9-A79D-BB17D003BDA2}" destId="{4D3F8FF0-EA2E-492B-B895-E27DFA512AB3}" srcOrd="1" destOrd="0" presId="urn:microsoft.com/office/officeart/2005/8/layout/hierarchy2"/>
    <dgm:cxn modelId="{7AE2B821-9B1C-4DF5-94FF-FC59B9466026}" type="presParOf" srcId="{3E326E2C-A05C-4BD4-ADBB-762600345DEE}" destId="{71223DE9-FB13-4069-A473-75AD768A67DA}" srcOrd="2" destOrd="0" presId="urn:microsoft.com/office/officeart/2005/8/layout/hierarchy2"/>
    <dgm:cxn modelId="{29EA13DB-B0E8-4CD9-86E0-F44A21A0584C}" type="presParOf" srcId="{71223DE9-FB13-4069-A473-75AD768A67DA}" destId="{E99F07FE-C474-4C29-8162-8DE1F9B933C0}" srcOrd="0" destOrd="0" presId="urn:microsoft.com/office/officeart/2005/8/layout/hierarchy2"/>
    <dgm:cxn modelId="{E4D23A25-5253-4AE9-BF91-1567695EB439}" type="presParOf" srcId="{3E326E2C-A05C-4BD4-ADBB-762600345DEE}" destId="{FF9B1477-3CB6-4992-ACC9-83DC87FC681A}" srcOrd="3" destOrd="0" presId="urn:microsoft.com/office/officeart/2005/8/layout/hierarchy2"/>
    <dgm:cxn modelId="{27AA8302-2273-44F8-BD85-DE3F9F29AED7}" type="presParOf" srcId="{FF9B1477-3CB6-4992-ACC9-83DC87FC681A}" destId="{0CE1C720-1439-4078-8AD8-039C69F53CC8}" srcOrd="0" destOrd="0" presId="urn:microsoft.com/office/officeart/2005/8/layout/hierarchy2"/>
    <dgm:cxn modelId="{18DF7C1B-E087-4CC6-94B3-464EACA9A2EF}" type="presParOf" srcId="{FF9B1477-3CB6-4992-ACC9-83DC87FC681A}" destId="{34C293B9-2B28-429D-AADB-D221D3AF757C}" srcOrd="1" destOrd="0" presId="urn:microsoft.com/office/officeart/2005/8/layout/hierarchy2"/>
    <dgm:cxn modelId="{1F1CECA0-D7F4-49C4-B84F-29CA8F069675}" type="presParOf" srcId="{88D9D914-3268-4A19-AAAA-59B1871EBE3A}" destId="{F34F2C4C-7194-422A-AD09-DBAB2BA23B08}" srcOrd="2" destOrd="0" presId="urn:microsoft.com/office/officeart/2005/8/layout/hierarchy2"/>
    <dgm:cxn modelId="{7D50415D-A50D-4083-A635-D043B83E9452}" type="presParOf" srcId="{F34F2C4C-7194-422A-AD09-DBAB2BA23B08}" destId="{B2D5CD66-7F4F-4DF0-9D98-9EA24A0DD602}" srcOrd="0" destOrd="0" presId="urn:microsoft.com/office/officeart/2005/8/layout/hierarchy2"/>
    <dgm:cxn modelId="{22359B46-4A01-4DE6-A7B4-E332174BEC31}" type="presParOf" srcId="{88D9D914-3268-4A19-AAAA-59B1871EBE3A}" destId="{6AAEEA7D-7816-4407-960B-8AEAFE61F33F}" srcOrd="3" destOrd="0" presId="urn:microsoft.com/office/officeart/2005/8/layout/hierarchy2"/>
    <dgm:cxn modelId="{1972FD9B-0B2B-4E00-B652-3CC2966A224B}" type="presParOf" srcId="{6AAEEA7D-7816-4407-960B-8AEAFE61F33F}" destId="{06775BF3-0C76-4CFE-B848-B0280260C532}" srcOrd="0" destOrd="0" presId="urn:microsoft.com/office/officeart/2005/8/layout/hierarchy2"/>
    <dgm:cxn modelId="{004DA18D-D94F-494C-BE2F-1009EB0492C2}" type="presParOf" srcId="{6AAEEA7D-7816-4407-960B-8AEAFE61F33F}" destId="{53D7F7C3-8A84-4C16-8829-CFB7D7A64A41}" srcOrd="1" destOrd="0" presId="urn:microsoft.com/office/officeart/2005/8/layout/hierarchy2"/>
    <dgm:cxn modelId="{D537F663-F0E5-40B3-BEE0-34B117CFAC08}" type="presParOf" srcId="{53D7F7C3-8A84-4C16-8829-CFB7D7A64A41}" destId="{F321C515-F736-4C12-A517-0AE76F0912B3}" srcOrd="0" destOrd="0" presId="urn:microsoft.com/office/officeart/2005/8/layout/hierarchy2"/>
    <dgm:cxn modelId="{2570339B-ACB4-4029-83E3-A1DF7185FFCD}" type="presParOf" srcId="{F321C515-F736-4C12-A517-0AE76F0912B3}" destId="{3FBCA894-A812-42B6-A41B-FA03C8C48B1C}" srcOrd="0" destOrd="0" presId="urn:microsoft.com/office/officeart/2005/8/layout/hierarchy2"/>
    <dgm:cxn modelId="{D58B3116-93AF-4E07-B9C2-68A0FBF11DF6}" type="presParOf" srcId="{53D7F7C3-8A84-4C16-8829-CFB7D7A64A41}" destId="{811AFB19-926F-45EA-897F-F2078E4ABCB3}" srcOrd="1" destOrd="0" presId="urn:microsoft.com/office/officeart/2005/8/layout/hierarchy2"/>
    <dgm:cxn modelId="{5905A9D7-7463-483E-8AB8-5B06772370E3}" type="presParOf" srcId="{811AFB19-926F-45EA-897F-F2078E4ABCB3}" destId="{05F62018-60D4-4997-BD72-4CC4C3BC9BE4}" srcOrd="0" destOrd="0" presId="urn:microsoft.com/office/officeart/2005/8/layout/hierarchy2"/>
    <dgm:cxn modelId="{3C657C12-7820-4E33-9C68-9F660B254D41}" type="presParOf" srcId="{811AFB19-926F-45EA-897F-F2078E4ABCB3}" destId="{29C2A7E8-C29B-4184-A26C-1605B654D7D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F9C753-1A10-4A0F-B946-3F76602FEA6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40E7C194-9158-458D-93E8-CA1A0629FC06}">
      <dgm:prSet phldrT="[Text]"/>
      <dgm:spPr>
        <a:solidFill>
          <a:srgbClr val="486E7C"/>
        </a:solidFill>
      </dgm:spPr>
      <dgm:t>
        <a:bodyPr/>
        <a:lstStyle/>
        <a:p>
          <a:r>
            <a:rPr lang="en-GB" dirty="0" smtClean="0"/>
            <a:t>Carnivore</a:t>
          </a:r>
          <a:endParaRPr lang="en-GB" dirty="0"/>
        </a:p>
      </dgm:t>
    </dgm:pt>
    <dgm:pt modelId="{43374945-E722-4334-BA05-02CC2A451065}" type="parTrans" cxnId="{81DC482C-B27A-462D-89CB-664599550D5C}">
      <dgm:prSet/>
      <dgm:spPr/>
      <dgm:t>
        <a:bodyPr/>
        <a:lstStyle/>
        <a:p>
          <a:endParaRPr lang="en-GB"/>
        </a:p>
      </dgm:t>
    </dgm:pt>
    <dgm:pt modelId="{62A77072-E48E-447A-A8B0-4174006B9BBA}" type="sibTrans" cxnId="{81DC482C-B27A-462D-89CB-664599550D5C}">
      <dgm:prSet/>
      <dgm:spPr/>
      <dgm:t>
        <a:bodyPr/>
        <a:lstStyle/>
        <a:p>
          <a:endParaRPr lang="en-GB"/>
        </a:p>
      </dgm:t>
    </dgm:pt>
    <dgm:pt modelId="{F2152F79-1F72-4CEF-B510-C8DE02407A65}">
      <dgm:prSet phldrT="[Text]"/>
      <dgm:spPr>
        <a:solidFill>
          <a:srgbClr val="5B8C9D"/>
        </a:solidFill>
      </dgm:spPr>
      <dgm:t>
        <a:bodyPr/>
        <a:lstStyle/>
        <a:p>
          <a:r>
            <a:rPr lang="en-GB" dirty="0" smtClean="0"/>
            <a:t>Ectotherm</a:t>
          </a:r>
          <a:endParaRPr lang="en-GB" dirty="0"/>
        </a:p>
      </dgm:t>
    </dgm:pt>
    <dgm:pt modelId="{8DAB7615-F805-4260-8DFA-EA94E1438435}" type="parTrans" cxnId="{3936C138-5311-4E76-B5BF-460EED6C185D}">
      <dgm:prSet/>
      <dgm:spPr/>
      <dgm:t>
        <a:bodyPr/>
        <a:lstStyle/>
        <a:p>
          <a:endParaRPr lang="en-GB"/>
        </a:p>
      </dgm:t>
    </dgm:pt>
    <dgm:pt modelId="{E32EB0DF-ED96-41A3-98B2-C2F10A682D89}" type="sibTrans" cxnId="{3936C138-5311-4E76-B5BF-460EED6C185D}">
      <dgm:prSet/>
      <dgm:spPr/>
      <dgm:t>
        <a:bodyPr/>
        <a:lstStyle/>
        <a:p>
          <a:endParaRPr lang="en-GB"/>
        </a:p>
      </dgm:t>
    </dgm:pt>
    <dgm:pt modelId="{A0C58C62-FA3C-41FD-A474-44313FA2AB52}">
      <dgm:prSet phldrT="[Text]"/>
      <dgm:spPr>
        <a:solidFill>
          <a:srgbClr val="5B8C9D"/>
        </a:solidFill>
      </dgm:spPr>
      <dgm:t>
        <a:bodyPr/>
        <a:lstStyle/>
        <a:p>
          <a:r>
            <a:rPr lang="en-GB" dirty="0" err="1" smtClean="0"/>
            <a:t>semelparous</a:t>
          </a:r>
          <a:endParaRPr lang="en-GB" dirty="0"/>
        </a:p>
      </dgm:t>
    </dgm:pt>
    <dgm:pt modelId="{2C25735A-CA92-4CF4-9030-050C1CEC8D34}" type="parTrans" cxnId="{3A012FD4-85F8-4ACC-BC86-BFA48EE1D9B6}">
      <dgm:prSet/>
      <dgm:spPr/>
      <dgm:t>
        <a:bodyPr/>
        <a:lstStyle/>
        <a:p>
          <a:endParaRPr lang="en-GB"/>
        </a:p>
      </dgm:t>
    </dgm:pt>
    <dgm:pt modelId="{E3342DD8-3BAF-4CD3-904D-AAD992AB9470}" type="sibTrans" cxnId="{3A012FD4-85F8-4ACC-BC86-BFA48EE1D9B6}">
      <dgm:prSet/>
      <dgm:spPr/>
      <dgm:t>
        <a:bodyPr/>
        <a:lstStyle/>
        <a:p>
          <a:endParaRPr lang="en-GB"/>
        </a:p>
      </dgm:t>
    </dgm:pt>
    <dgm:pt modelId="{DF036EC1-3A22-4427-8137-F202192DDD31}">
      <dgm:prSet phldrT="[Text]"/>
      <dgm:spPr>
        <a:solidFill>
          <a:srgbClr val="5B8C9D"/>
        </a:solidFill>
      </dgm:spPr>
      <dgm:t>
        <a:bodyPr/>
        <a:lstStyle/>
        <a:p>
          <a:r>
            <a:rPr lang="en-GB" dirty="0" err="1" smtClean="0"/>
            <a:t>iteroparous</a:t>
          </a:r>
          <a:endParaRPr lang="en-GB" dirty="0"/>
        </a:p>
      </dgm:t>
    </dgm:pt>
    <dgm:pt modelId="{5ACA1094-2754-4750-B4FC-1E1E36127327}" type="parTrans" cxnId="{1DEE8419-576D-4055-A7E3-BFAA64142029}">
      <dgm:prSet/>
      <dgm:spPr/>
      <dgm:t>
        <a:bodyPr/>
        <a:lstStyle/>
        <a:p>
          <a:endParaRPr lang="en-GB"/>
        </a:p>
      </dgm:t>
    </dgm:pt>
    <dgm:pt modelId="{DB821336-9DE3-41E3-9E9D-BDBB703EC7BA}" type="sibTrans" cxnId="{1DEE8419-576D-4055-A7E3-BFAA64142029}">
      <dgm:prSet/>
      <dgm:spPr/>
      <dgm:t>
        <a:bodyPr/>
        <a:lstStyle/>
        <a:p>
          <a:endParaRPr lang="en-GB"/>
        </a:p>
      </dgm:t>
    </dgm:pt>
    <dgm:pt modelId="{54B33EA3-6309-4B54-B7E9-F520A055DC64}">
      <dgm:prSet phldrT="[Text]"/>
      <dgm:spPr>
        <a:solidFill>
          <a:srgbClr val="5B8C9D"/>
        </a:solidFill>
      </dgm:spPr>
      <dgm:t>
        <a:bodyPr/>
        <a:lstStyle/>
        <a:p>
          <a:r>
            <a:rPr lang="en-GB" dirty="0" smtClean="0"/>
            <a:t>Endotherm</a:t>
          </a:r>
          <a:endParaRPr lang="en-GB" dirty="0"/>
        </a:p>
      </dgm:t>
    </dgm:pt>
    <dgm:pt modelId="{CF9772A4-3ED0-440B-8D19-3DFCE66D8F6D}" type="parTrans" cxnId="{FAAC44AC-BCCE-4EE7-A3E7-8ED7DB48AA83}">
      <dgm:prSet/>
      <dgm:spPr/>
      <dgm:t>
        <a:bodyPr/>
        <a:lstStyle/>
        <a:p>
          <a:endParaRPr lang="en-GB"/>
        </a:p>
      </dgm:t>
    </dgm:pt>
    <dgm:pt modelId="{B1EDF4C8-3FDA-4D59-B2E4-660454EA3DCA}" type="sibTrans" cxnId="{FAAC44AC-BCCE-4EE7-A3E7-8ED7DB48AA83}">
      <dgm:prSet/>
      <dgm:spPr/>
      <dgm:t>
        <a:bodyPr/>
        <a:lstStyle/>
        <a:p>
          <a:endParaRPr lang="en-GB"/>
        </a:p>
      </dgm:t>
    </dgm:pt>
    <dgm:pt modelId="{1BBDD7EC-5754-42EE-9007-B8D51F86A2C2}">
      <dgm:prSet phldrT="[Text]"/>
      <dgm:spPr>
        <a:solidFill>
          <a:srgbClr val="5B8C9D"/>
        </a:solidFill>
      </dgm:spPr>
      <dgm:t>
        <a:bodyPr/>
        <a:lstStyle/>
        <a:p>
          <a:r>
            <a:rPr lang="en-GB" dirty="0" err="1" smtClean="0"/>
            <a:t>iteroparous</a:t>
          </a:r>
          <a:endParaRPr lang="en-GB" dirty="0"/>
        </a:p>
      </dgm:t>
    </dgm:pt>
    <dgm:pt modelId="{2839CF89-EC7A-4A2D-9A7C-79849DA227A1}" type="parTrans" cxnId="{4A8433A9-3892-4B7C-92F1-7706230FFBF6}">
      <dgm:prSet/>
      <dgm:spPr/>
      <dgm:t>
        <a:bodyPr/>
        <a:lstStyle/>
        <a:p>
          <a:endParaRPr lang="en-GB"/>
        </a:p>
      </dgm:t>
    </dgm:pt>
    <dgm:pt modelId="{B264BE63-D7E2-4E29-A417-E9A16D16DF73}" type="sibTrans" cxnId="{4A8433A9-3892-4B7C-92F1-7706230FFBF6}">
      <dgm:prSet/>
      <dgm:spPr/>
      <dgm:t>
        <a:bodyPr/>
        <a:lstStyle/>
        <a:p>
          <a:endParaRPr lang="en-GB"/>
        </a:p>
      </dgm:t>
    </dgm:pt>
    <dgm:pt modelId="{62071C25-D6BB-42F3-8DDA-10B3B642AB26}" type="pres">
      <dgm:prSet presAssocID="{0AF9C753-1A10-4A0F-B946-3F76602FEA61}" presName="diagram" presStyleCnt="0">
        <dgm:presLayoutVars>
          <dgm:chPref val="1"/>
          <dgm:dir/>
          <dgm:animOne val="branch"/>
          <dgm:animLvl val="lvl"/>
          <dgm:resizeHandles val="exact"/>
        </dgm:presLayoutVars>
      </dgm:prSet>
      <dgm:spPr/>
      <dgm:t>
        <a:bodyPr/>
        <a:lstStyle/>
        <a:p>
          <a:endParaRPr lang="en-GB"/>
        </a:p>
      </dgm:t>
    </dgm:pt>
    <dgm:pt modelId="{19F52261-8E0C-43A1-B787-B8F49778B2B4}" type="pres">
      <dgm:prSet presAssocID="{40E7C194-9158-458D-93E8-CA1A0629FC06}" presName="root1" presStyleCnt="0"/>
      <dgm:spPr/>
    </dgm:pt>
    <dgm:pt modelId="{BC4B097A-9712-4DE4-B886-0B4F3B1F94EC}" type="pres">
      <dgm:prSet presAssocID="{40E7C194-9158-458D-93E8-CA1A0629FC06}" presName="LevelOneTextNode" presStyleLbl="node0" presStyleIdx="0" presStyleCnt="1" custScaleX="32907" custScaleY="32907">
        <dgm:presLayoutVars>
          <dgm:chPref val="3"/>
        </dgm:presLayoutVars>
      </dgm:prSet>
      <dgm:spPr/>
      <dgm:t>
        <a:bodyPr/>
        <a:lstStyle/>
        <a:p>
          <a:endParaRPr lang="en-GB"/>
        </a:p>
      </dgm:t>
    </dgm:pt>
    <dgm:pt modelId="{88D9D914-3268-4A19-AAAA-59B1871EBE3A}" type="pres">
      <dgm:prSet presAssocID="{40E7C194-9158-458D-93E8-CA1A0629FC06}" presName="level2hierChild" presStyleCnt="0"/>
      <dgm:spPr/>
    </dgm:pt>
    <dgm:pt modelId="{375AE3B6-7830-4916-ACCB-129BB14162F3}" type="pres">
      <dgm:prSet presAssocID="{8DAB7615-F805-4260-8DFA-EA94E1438435}" presName="conn2-1" presStyleLbl="parChTrans1D2" presStyleIdx="0" presStyleCnt="2"/>
      <dgm:spPr/>
      <dgm:t>
        <a:bodyPr/>
        <a:lstStyle/>
        <a:p>
          <a:endParaRPr lang="en-GB"/>
        </a:p>
      </dgm:t>
    </dgm:pt>
    <dgm:pt modelId="{ED48BB6E-C230-43BB-917E-8AA2D8258A1B}" type="pres">
      <dgm:prSet presAssocID="{8DAB7615-F805-4260-8DFA-EA94E1438435}" presName="connTx" presStyleLbl="parChTrans1D2" presStyleIdx="0" presStyleCnt="2"/>
      <dgm:spPr/>
      <dgm:t>
        <a:bodyPr/>
        <a:lstStyle/>
        <a:p>
          <a:endParaRPr lang="en-GB"/>
        </a:p>
      </dgm:t>
    </dgm:pt>
    <dgm:pt modelId="{1CC5E175-F037-4B95-9781-3D68912B1817}" type="pres">
      <dgm:prSet presAssocID="{F2152F79-1F72-4CEF-B510-C8DE02407A65}" presName="root2" presStyleCnt="0"/>
      <dgm:spPr/>
    </dgm:pt>
    <dgm:pt modelId="{2DC3D54E-C4B8-4E32-81A9-27E25A587488}" type="pres">
      <dgm:prSet presAssocID="{F2152F79-1F72-4CEF-B510-C8DE02407A65}" presName="LevelTwoTextNode" presStyleLbl="node2" presStyleIdx="0" presStyleCnt="2" custScaleX="32907" custScaleY="32907">
        <dgm:presLayoutVars>
          <dgm:chPref val="3"/>
        </dgm:presLayoutVars>
      </dgm:prSet>
      <dgm:spPr/>
      <dgm:t>
        <a:bodyPr/>
        <a:lstStyle/>
        <a:p>
          <a:endParaRPr lang="en-GB"/>
        </a:p>
      </dgm:t>
    </dgm:pt>
    <dgm:pt modelId="{3E326E2C-A05C-4BD4-ADBB-762600345DEE}" type="pres">
      <dgm:prSet presAssocID="{F2152F79-1F72-4CEF-B510-C8DE02407A65}" presName="level3hierChild" presStyleCnt="0"/>
      <dgm:spPr/>
    </dgm:pt>
    <dgm:pt modelId="{6371E5DE-4158-4D70-8295-807B6B9C7DC4}" type="pres">
      <dgm:prSet presAssocID="{2C25735A-CA92-4CF4-9030-050C1CEC8D34}" presName="conn2-1" presStyleLbl="parChTrans1D3" presStyleIdx="0" presStyleCnt="3"/>
      <dgm:spPr/>
      <dgm:t>
        <a:bodyPr/>
        <a:lstStyle/>
        <a:p>
          <a:endParaRPr lang="en-GB"/>
        </a:p>
      </dgm:t>
    </dgm:pt>
    <dgm:pt modelId="{EE62BA97-C154-476A-9D55-779FC6DE88AE}" type="pres">
      <dgm:prSet presAssocID="{2C25735A-CA92-4CF4-9030-050C1CEC8D34}" presName="connTx" presStyleLbl="parChTrans1D3" presStyleIdx="0" presStyleCnt="3"/>
      <dgm:spPr/>
      <dgm:t>
        <a:bodyPr/>
        <a:lstStyle/>
        <a:p>
          <a:endParaRPr lang="en-GB"/>
        </a:p>
      </dgm:t>
    </dgm:pt>
    <dgm:pt modelId="{5984487D-A25A-48B9-A79D-BB17D003BDA2}" type="pres">
      <dgm:prSet presAssocID="{A0C58C62-FA3C-41FD-A474-44313FA2AB52}" presName="root2" presStyleCnt="0"/>
      <dgm:spPr/>
    </dgm:pt>
    <dgm:pt modelId="{F65CE50C-C74A-42A5-BBCD-D0062F4FB1BA}" type="pres">
      <dgm:prSet presAssocID="{A0C58C62-FA3C-41FD-A474-44313FA2AB52}" presName="LevelTwoTextNode" presStyleLbl="node3" presStyleIdx="0" presStyleCnt="3" custScaleX="32907" custScaleY="32907">
        <dgm:presLayoutVars>
          <dgm:chPref val="3"/>
        </dgm:presLayoutVars>
      </dgm:prSet>
      <dgm:spPr/>
      <dgm:t>
        <a:bodyPr/>
        <a:lstStyle/>
        <a:p>
          <a:endParaRPr lang="en-GB"/>
        </a:p>
      </dgm:t>
    </dgm:pt>
    <dgm:pt modelId="{4D3F8FF0-EA2E-492B-B895-E27DFA512AB3}" type="pres">
      <dgm:prSet presAssocID="{A0C58C62-FA3C-41FD-A474-44313FA2AB52}" presName="level3hierChild" presStyleCnt="0"/>
      <dgm:spPr/>
    </dgm:pt>
    <dgm:pt modelId="{71223DE9-FB13-4069-A473-75AD768A67DA}" type="pres">
      <dgm:prSet presAssocID="{5ACA1094-2754-4750-B4FC-1E1E36127327}" presName="conn2-1" presStyleLbl="parChTrans1D3" presStyleIdx="1" presStyleCnt="3"/>
      <dgm:spPr/>
      <dgm:t>
        <a:bodyPr/>
        <a:lstStyle/>
        <a:p>
          <a:endParaRPr lang="en-GB"/>
        </a:p>
      </dgm:t>
    </dgm:pt>
    <dgm:pt modelId="{E99F07FE-C474-4C29-8162-8DE1F9B933C0}" type="pres">
      <dgm:prSet presAssocID="{5ACA1094-2754-4750-B4FC-1E1E36127327}" presName="connTx" presStyleLbl="parChTrans1D3" presStyleIdx="1" presStyleCnt="3"/>
      <dgm:spPr/>
      <dgm:t>
        <a:bodyPr/>
        <a:lstStyle/>
        <a:p>
          <a:endParaRPr lang="en-GB"/>
        </a:p>
      </dgm:t>
    </dgm:pt>
    <dgm:pt modelId="{FF9B1477-3CB6-4992-ACC9-83DC87FC681A}" type="pres">
      <dgm:prSet presAssocID="{DF036EC1-3A22-4427-8137-F202192DDD31}" presName="root2" presStyleCnt="0"/>
      <dgm:spPr/>
    </dgm:pt>
    <dgm:pt modelId="{0CE1C720-1439-4078-8AD8-039C69F53CC8}" type="pres">
      <dgm:prSet presAssocID="{DF036EC1-3A22-4427-8137-F202192DDD31}" presName="LevelTwoTextNode" presStyleLbl="node3" presStyleIdx="1" presStyleCnt="3" custScaleX="32907" custScaleY="32907">
        <dgm:presLayoutVars>
          <dgm:chPref val="3"/>
        </dgm:presLayoutVars>
      </dgm:prSet>
      <dgm:spPr/>
      <dgm:t>
        <a:bodyPr/>
        <a:lstStyle/>
        <a:p>
          <a:endParaRPr lang="en-GB"/>
        </a:p>
      </dgm:t>
    </dgm:pt>
    <dgm:pt modelId="{34C293B9-2B28-429D-AADB-D221D3AF757C}" type="pres">
      <dgm:prSet presAssocID="{DF036EC1-3A22-4427-8137-F202192DDD31}" presName="level3hierChild" presStyleCnt="0"/>
      <dgm:spPr/>
    </dgm:pt>
    <dgm:pt modelId="{F34F2C4C-7194-422A-AD09-DBAB2BA23B08}" type="pres">
      <dgm:prSet presAssocID="{CF9772A4-3ED0-440B-8D19-3DFCE66D8F6D}" presName="conn2-1" presStyleLbl="parChTrans1D2" presStyleIdx="1" presStyleCnt="2"/>
      <dgm:spPr/>
      <dgm:t>
        <a:bodyPr/>
        <a:lstStyle/>
        <a:p>
          <a:endParaRPr lang="en-GB"/>
        </a:p>
      </dgm:t>
    </dgm:pt>
    <dgm:pt modelId="{B2D5CD66-7F4F-4DF0-9D98-9EA24A0DD602}" type="pres">
      <dgm:prSet presAssocID="{CF9772A4-3ED0-440B-8D19-3DFCE66D8F6D}" presName="connTx" presStyleLbl="parChTrans1D2" presStyleIdx="1" presStyleCnt="2"/>
      <dgm:spPr/>
      <dgm:t>
        <a:bodyPr/>
        <a:lstStyle/>
        <a:p>
          <a:endParaRPr lang="en-GB"/>
        </a:p>
      </dgm:t>
    </dgm:pt>
    <dgm:pt modelId="{6AAEEA7D-7816-4407-960B-8AEAFE61F33F}" type="pres">
      <dgm:prSet presAssocID="{54B33EA3-6309-4B54-B7E9-F520A055DC64}" presName="root2" presStyleCnt="0"/>
      <dgm:spPr/>
    </dgm:pt>
    <dgm:pt modelId="{06775BF3-0C76-4CFE-B848-B0280260C532}" type="pres">
      <dgm:prSet presAssocID="{54B33EA3-6309-4B54-B7E9-F520A055DC64}" presName="LevelTwoTextNode" presStyleLbl="node2" presStyleIdx="1" presStyleCnt="2" custScaleX="32907" custScaleY="32907">
        <dgm:presLayoutVars>
          <dgm:chPref val="3"/>
        </dgm:presLayoutVars>
      </dgm:prSet>
      <dgm:spPr/>
      <dgm:t>
        <a:bodyPr/>
        <a:lstStyle/>
        <a:p>
          <a:endParaRPr lang="en-GB"/>
        </a:p>
      </dgm:t>
    </dgm:pt>
    <dgm:pt modelId="{53D7F7C3-8A84-4C16-8829-CFB7D7A64A41}" type="pres">
      <dgm:prSet presAssocID="{54B33EA3-6309-4B54-B7E9-F520A055DC64}" presName="level3hierChild" presStyleCnt="0"/>
      <dgm:spPr/>
    </dgm:pt>
    <dgm:pt modelId="{F321C515-F736-4C12-A517-0AE76F0912B3}" type="pres">
      <dgm:prSet presAssocID="{2839CF89-EC7A-4A2D-9A7C-79849DA227A1}" presName="conn2-1" presStyleLbl="parChTrans1D3" presStyleIdx="2" presStyleCnt="3"/>
      <dgm:spPr/>
      <dgm:t>
        <a:bodyPr/>
        <a:lstStyle/>
        <a:p>
          <a:endParaRPr lang="en-GB"/>
        </a:p>
      </dgm:t>
    </dgm:pt>
    <dgm:pt modelId="{3FBCA894-A812-42B6-A41B-FA03C8C48B1C}" type="pres">
      <dgm:prSet presAssocID="{2839CF89-EC7A-4A2D-9A7C-79849DA227A1}" presName="connTx" presStyleLbl="parChTrans1D3" presStyleIdx="2" presStyleCnt="3"/>
      <dgm:spPr/>
      <dgm:t>
        <a:bodyPr/>
        <a:lstStyle/>
        <a:p>
          <a:endParaRPr lang="en-GB"/>
        </a:p>
      </dgm:t>
    </dgm:pt>
    <dgm:pt modelId="{811AFB19-926F-45EA-897F-F2078E4ABCB3}" type="pres">
      <dgm:prSet presAssocID="{1BBDD7EC-5754-42EE-9007-B8D51F86A2C2}" presName="root2" presStyleCnt="0"/>
      <dgm:spPr/>
    </dgm:pt>
    <dgm:pt modelId="{05F62018-60D4-4997-BD72-4CC4C3BC9BE4}" type="pres">
      <dgm:prSet presAssocID="{1BBDD7EC-5754-42EE-9007-B8D51F86A2C2}" presName="LevelTwoTextNode" presStyleLbl="node3" presStyleIdx="2" presStyleCnt="3" custScaleX="32907" custScaleY="32907">
        <dgm:presLayoutVars>
          <dgm:chPref val="3"/>
        </dgm:presLayoutVars>
      </dgm:prSet>
      <dgm:spPr/>
      <dgm:t>
        <a:bodyPr/>
        <a:lstStyle/>
        <a:p>
          <a:endParaRPr lang="en-GB"/>
        </a:p>
      </dgm:t>
    </dgm:pt>
    <dgm:pt modelId="{29C2A7E8-C29B-4184-A26C-1605B654D7D5}" type="pres">
      <dgm:prSet presAssocID="{1BBDD7EC-5754-42EE-9007-B8D51F86A2C2}" presName="level3hierChild" presStyleCnt="0"/>
      <dgm:spPr/>
    </dgm:pt>
  </dgm:ptLst>
  <dgm:cxnLst>
    <dgm:cxn modelId="{1DEE8419-576D-4055-A7E3-BFAA64142029}" srcId="{F2152F79-1F72-4CEF-B510-C8DE02407A65}" destId="{DF036EC1-3A22-4427-8137-F202192DDD31}" srcOrd="1" destOrd="0" parTransId="{5ACA1094-2754-4750-B4FC-1E1E36127327}" sibTransId="{DB821336-9DE3-41E3-9E9D-BDBB703EC7BA}"/>
    <dgm:cxn modelId="{BC6BC577-9301-4DFD-8CCF-F7226AAF7406}" type="presOf" srcId="{40E7C194-9158-458D-93E8-CA1A0629FC06}" destId="{BC4B097A-9712-4DE4-B886-0B4F3B1F94EC}" srcOrd="0" destOrd="0" presId="urn:microsoft.com/office/officeart/2005/8/layout/hierarchy2"/>
    <dgm:cxn modelId="{FAAC44AC-BCCE-4EE7-A3E7-8ED7DB48AA83}" srcId="{40E7C194-9158-458D-93E8-CA1A0629FC06}" destId="{54B33EA3-6309-4B54-B7E9-F520A055DC64}" srcOrd="1" destOrd="0" parTransId="{CF9772A4-3ED0-440B-8D19-3DFCE66D8F6D}" sibTransId="{B1EDF4C8-3FDA-4D59-B2E4-660454EA3DCA}"/>
    <dgm:cxn modelId="{3A9D7325-0815-43D8-A7B2-3D7A60C5EE95}" type="presOf" srcId="{2839CF89-EC7A-4A2D-9A7C-79849DA227A1}" destId="{3FBCA894-A812-42B6-A41B-FA03C8C48B1C}" srcOrd="1" destOrd="0" presId="urn:microsoft.com/office/officeart/2005/8/layout/hierarchy2"/>
    <dgm:cxn modelId="{DEEFA5CA-3365-42CD-9193-BC770314C241}" type="presOf" srcId="{F2152F79-1F72-4CEF-B510-C8DE02407A65}" destId="{2DC3D54E-C4B8-4E32-81A9-27E25A587488}" srcOrd="0" destOrd="0" presId="urn:microsoft.com/office/officeart/2005/8/layout/hierarchy2"/>
    <dgm:cxn modelId="{EB26760E-31F0-4A4D-BC90-A6BB98449CBC}" type="presOf" srcId="{2C25735A-CA92-4CF4-9030-050C1CEC8D34}" destId="{EE62BA97-C154-476A-9D55-779FC6DE88AE}" srcOrd="1" destOrd="0" presId="urn:microsoft.com/office/officeart/2005/8/layout/hierarchy2"/>
    <dgm:cxn modelId="{391D7955-26F2-43E6-AA5A-E14BBA9FE0A9}" type="presOf" srcId="{DF036EC1-3A22-4427-8137-F202192DDD31}" destId="{0CE1C720-1439-4078-8AD8-039C69F53CC8}" srcOrd="0" destOrd="0" presId="urn:microsoft.com/office/officeart/2005/8/layout/hierarchy2"/>
    <dgm:cxn modelId="{5B7F6182-2403-4824-B197-FDD7C7137C06}" type="presOf" srcId="{CF9772A4-3ED0-440B-8D19-3DFCE66D8F6D}" destId="{B2D5CD66-7F4F-4DF0-9D98-9EA24A0DD602}" srcOrd="1" destOrd="0" presId="urn:microsoft.com/office/officeart/2005/8/layout/hierarchy2"/>
    <dgm:cxn modelId="{4A8433A9-3892-4B7C-92F1-7706230FFBF6}" srcId="{54B33EA3-6309-4B54-B7E9-F520A055DC64}" destId="{1BBDD7EC-5754-42EE-9007-B8D51F86A2C2}" srcOrd="0" destOrd="0" parTransId="{2839CF89-EC7A-4A2D-9A7C-79849DA227A1}" sibTransId="{B264BE63-D7E2-4E29-A417-E9A16D16DF73}"/>
    <dgm:cxn modelId="{3AA224A3-163D-46F6-BE0A-C95FAC48F5FA}" type="presOf" srcId="{1BBDD7EC-5754-42EE-9007-B8D51F86A2C2}" destId="{05F62018-60D4-4997-BD72-4CC4C3BC9BE4}" srcOrd="0" destOrd="0" presId="urn:microsoft.com/office/officeart/2005/8/layout/hierarchy2"/>
    <dgm:cxn modelId="{628586B5-8F0D-43CE-A2B5-70C56208702A}" type="presOf" srcId="{2C25735A-CA92-4CF4-9030-050C1CEC8D34}" destId="{6371E5DE-4158-4D70-8295-807B6B9C7DC4}" srcOrd="0" destOrd="0" presId="urn:microsoft.com/office/officeart/2005/8/layout/hierarchy2"/>
    <dgm:cxn modelId="{BC71389E-FCA3-41D2-A512-3C9B0DA36A78}" type="presOf" srcId="{CF9772A4-3ED0-440B-8D19-3DFCE66D8F6D}" destId="{F34F2C4C-7194-422A-AD09-DBAB2BA23B08}" srcOrd="0" destOrd="0" presId="urn:microsoft.com/office/officeart/2005/8/layout/hierarchy2"/>
    <dgm:cxn modelId="{3936C138-5311-4E76-B5BF-460EED6C185D}" srcId="{40E7C194-9158-458D-93E8-CA1A0629FC06}" destId="{F2152F79-1F72-4CEF-B510-C8DE02407A65}" srcOrd="0" destOrd="0" parTransId="{8DAB7615-F805-4260-8DFA-EA94E1438435}" sibTransId="{E32EB0DF-ED96-41A3-98B2-C2F10A682D89}"/>
    <dgm:cxn modelId="{0A483AE3-F2F8-4DA0-B883-AA2AFD77904F}" type="presOf" srcId="{8DAB7615-F805-4260-8DFA-EA94E1438435}" destId="{ED48BB6E-C230-43BB-917E-8AA2D8258A1B}" srcOrd="1" destOrd="0" presId="urn:microsoft.com/office/officeart/2005/8/layout/hierarchy2"/>
    <dgm:cxn modelId="{0637D74F-AAC4-4F9D-B26C-3A73F04BAB2A}" type="presOf" srcId="{0AF9C753-1A10-4A0F-B946-3F76602FEA61}" destId="{62071C25-D6BB-42F3-8DDA-10B3B642AB26}" srcOrd="0" destOrd="0" presId="urn:microsoft.com/office/officeart/2005/8/layout/hierarchy2"/>
    <dgm:cxn modelId="{A56D2CFC-98C5-4294-8B6C-43B7959F8942}" type="presOf" srcId="{5ACA1094-2754-4750-B4FC-1E1E36127327}" destId="{71223DE9-FB13-4069-A473-75AD768A67DA}" srcOrd="0" destOrd="0" presId="urn:microsoft.com/office/officeart/2005/8/layout/hierarchy2"/>
    <dgm:cxn modelId="{9054D682-DC3C-416A-A4CC-296EFC30DE80}" type="presOf" srcId="{5ACA1094-2754-4750-B4FC-1E1E36127327}" destId="{E99F07FE-C474-4C29-8162-8DE1F9B933C0}" srcOrd="1" destOrd="0" presId="urn:microsoft.com/office/officeart/2005/8/layout/hierarchy2"/>
    <dgm:cxn modelId="{BB2251FD-A262-4198-9339-277E36460192}" type="presOf" srcId="{54B33EA3-6309-4B54-B7E9-F520A055DC64}" destId="{06775BF3-0C76-4CFE-B848-B0280260C532}" srcOrd="0" destOrd="0" presId="urn:microsoft.com/office/officeart/2005/8/layout/hierarchy2"/>
    <dgm:cxn modelId="{3A012FD4-85F8-4ACC-BC86-BFA48EE1D9B6}" srcId="{F2152F79-1F72-4CEF-B510-C8DE02407A65}" destId="{A0C58C62-FA3C-41FD-A474-44313FA2AB52}" srcOrd="0" destOrd="0" parTransId="{2C25735A-CA92-4CF4-9030-050C1CEC8D34}" sibTransId="{E3342DD8-3BAF-4CD3-904D-AAD992AB9470}"/>
    <dgm:cxn modelId="{016D3ECE-FA53-49DF-8465-8BE7DED7A413}" type="presOf" srcId="{2839CF89-EC7A-4A2D-9A7C-79849DA227A1}" destId="{F321C515-F736-4C12-A517-0AE76F0912B3}" srcOrd="0" destOrd="0" presId="urn:microsoft.com/office/officeart/2005/8/layout/hierarchy2"/>
    <dgm:cxn modelId="{26B81DF8-E69D-4B02-A72F-37713B209437}" type="presOf" srcId="{8DAB7615-F805-4260-8DFA-EA94E1438435}" destId="{375AE3B6-7830-4916-ACCB-129BB14162F3}" srcOrd="0" destOrd="0" presId="urn:microsoft.com/office/officeart/2005/8/layout/hierarchy2"/>
    <dgm:cxn modelId="{81DC482C-B27A-462D-89CB-664599550D5C}" srcId="{0AF9C753-1A10-4A0F-B946-3F76602FEA61}" destId="{40E7C194-9158-458D-93E8-CA1A0629FC06}" srcOrd="0" destOrd="0" parTransId="{43374945-E722-4334-BA05-02CC2A451065}" sibTransId="{62A77072-E48E-447A-A8B0-4174006B9BBA}"/>
    <dgm:cxn modelId="{2585677D-BA32-4865-8D4E-2733167799F4}" type="presOf" srcId="{A0C58C62-FA3C-41FD-A474-44313FA2AB52}" destId="{F65CE50C-C74A-42A5-BBCD-D0062F4FB1BA}" srcOrd="0" destOrd="0" presId="urn:microsoft.com/office/officeart/2005/8/layout/hierarchy2"/>
    <dgm:cxn modelId="{C5182FDE-E87D-4145-BE85-8A7C16F0F13B}" type="presParOf" srcId="{62071C25-D6BB-42F3-8DDA-10B3B642AB26}" destId="{19F52261-8E0C-43A1-B787-B8F49778B2B4}" srcOrd="0" destOrd="0" presId="urn:microsoft.com/office/officeart/2005/8/layout/hierarchy2"/>
    <dgm:cxn modelId="{1E6CEB6D-9B0F-4EC4-8FA6-B6AD9AAF7C0B}" type="presParOf" srcId="{19F52261-8E0C-43A1-B787-B8F49778B2B4}" destId="{BC4B097A-9712-4DE4-B886-0B4F3B1F94EC}" srcOrd="0" destOrd="0" presId="urn:microsoft.com/office/officeart/2005/8/layout/hierarchy2"/>
    <dgm:cxn modelId="{864445F1-5679-4E59-9B76-CE72AB83853C}" type="presParOf" srcId="{19F52261-8E0C-43A1-B787-B8F49778B2B4}" destId="{88D9D914-3268-4A19-AAAA-59B1871EBE3A}" srcOrd="1" destOrd="0" presId="urn:microsoft.com/office/officeart/2005/8/layout/hierarchy2"/>
    <dgm:cxn modelId="{4C2B23E1-5534-4113-AD93-4F0F55011DD1}" type="presParOf" srcId="{88D9D914-3268-4A19-AAAA-59B1871EBE3A}" destId="{375AE3B6-7830-4916-ACCB-129BB14162F3}" srcOrd="0" destOrd="0" presId="urn:microsoft.com/office/officeart/2005/8/layout/hierarchy2"/>
    <dgm:cxn modelId="{330E11A1-3721-45A8-BCD6-F7FBCEC135CA}" type="presParOf" srcId="{375AE3B6-7830-4916-ACCB-129BB14162F3}" destId="{ED48BB6E-C230-43BB-917E-8AA2D8258A1B}" srcOrd="0" destOrd="0" presId="urn:microsoft.com/office/officeart/2005/8/layout/hierarchy2"/>
    <dgm:cxn modelId="{3E555AFE-A697-4143-9E1E-37A7CC8271FD}" type="presParOf" srcId="{88D9D914-3268-4A19-AAAA-59B1871EBE3A}" destId="{1CC5E175-F037-4B95-9781-3D68912B1817}" srcOrd="1" destOrd="0" presId="urn:microsoft.com/office/officeart/2005/8/layout/hierarchy2"/>
    <dgm:cxn modelId="{741A1CEB-47C4-431C-87A9-4B6A472B1407}" type="presParOf" srcId="{1CC5E175-F037-4B95-9781-3D68912B1817}" destId="{2DC3D54E-C4B8-4E32-81A9-27E25A587488}" srcOrd="0" destOrd="0" presId="urn:microsoft.com/office/officeart/2005/8/layout/hierarchy2"/>
    <dgm:cxn modelId="{03604071-46CA-4477-A5B1-30CE0CD977A1}" type="presParOf" srcId="{1CC5E175-F037-4B95-9781-3D68912B1817}" destId="{3E326E2C-A05C-4BD4-ADBB-762600345DEE}" srcOrd="1" destOrd="0" presId="urn:microsoft.com/office/officeart/2005/8/layout/hierarchy2"/>
    <dgm:cxn modelId="{CC5604F6-A299-4FE6-9318-72EC217C49C1}" type="presParOf" srcId="{3E326E2C-A05C-4BD4-ADBB-762600345DEE}" destId="{6371E5DE-4158-4D70-8295-807B6B9C7DC4}" srcOrd="0" destOrd="0" presId="urn:microsoft.com/office/officeart/2005/8/layout/hierarchy2"/>
    <dgm:cxn modelId="{38AF25B3-BE87-4DEF-8661-A98D96104039}" type="presParOf" srcId="{6371E5DE-4158-4D70-8295-807B6B9C7DC4}" destId="{EE62BA97-C154-476A-9D55-779FC6DE88AE}" srcOrd="0" destOrd="0" presId="urn:microsoft.com/office/officeart/2005/8/layout/hierarchy2"/>
    <dgm:cxn modelId="{F1D67697-9DA1-47F6-B824-2D13EE4BF366}" type="presParOf" srcId="{3E326E2C-A05C-4BD4-ADBB-762600345DEE}" destId="{5984487D-A25A-48B9-A79D-BB17D003BDA2}" srcOrd="1" destOrd="0" presId="urn:microsoft.com/office/officeart/2005/8/layout/hierarchy2"/>
    <dgm:cxn modelId="{2EB9C63A-F10F-4CD7-889A-BADDDC3BCD56}" type="presParOf" srcId="{5984487D-A25A-48B9-A79D-BB17D003BDA2}" destId="{F65CE50C-C74A-42A5-BBCD-D0062F4FB1BA}" srcOrd="0" destOrd="0" presId="urn:microsoft.com/office/officeart/2005/8/layout/hierarchy2"/>
    <dgm:cxn modelId="{1E9E3F78-AA26-4D16-835F-ACD02F210AD9}" type="presParOf" srcId="{5984487D-A25A-48B9-A79D-BB17D003BDA2}" destId="{4D3F8FF0-EA2E-492B-B895-E27DFA512AB3}" srcOrd="1" destOrd="0" presId="urn:microsoft.com/office/officeart/2005/8/layout/hierarchy2"/>
    <dgm:cxn modelId="{CD9116C3-A21B-431F-8034-D37EFE7C8EA1}" type="presParOf" srcId="{3E326E2C-A05C-4BD4-ADBB-762600345DEE}" destId="{71223DE9-FB13-4069-A473-75AD768A67DA}" srcOrd="2" destOrd="0" presId="urn:microsoft.com/office/officeart/2005/8/layout/hierarchy2"/>
    <dgm:cxn modelId="{2BB2FC07-0FD6-495C-A7B2-077DE7FB007A}" type="presParOf" srcId="{71223DE9-FB13-4069-A473-75AD768A67DA}" destId="{E99F07FE-C474-4C29-8162-8DE1F9B933C0}" srcOrd="0" destOrd="0" presId="urn:microsoft.com/office/officeart/2005/8/layout/hierarchy2"/>
    <dgm:cxn modelId="{65A4CA81-271D-4E41-A37F-518DD2373FC9}" type="presParOf" srcId="{3E326E2C-A05C-4BD4-ADBB-762600345DEE}" destId="{FF9B1477-3CB6-4992-ACC9-83DC87FC681A}" srcOrd="3" destOrd="0" presId="urn:microsoft.com/office/officeart/2005/8/layout/hierarchy2"/>
    <dgm:cxn modelId="{2F757B69-0070-4B24-BA33-0AA64D4D732B}" type="presParOf" srcId="{FF9B1477-3CB6-4992-ACC9-83DC87FC681A}" destId="{0CE1C720-1439-4078-8AD8-039C69F53CC8}" srcOrd="0" destOrd="0" presId="urn:microsoft.com/office/officeart/2005/8/layout/hierarchy2"/>
    <dgm:cxn modelId="{B7582FB8-5D6A-4294-B7A2-D6986342504C}" type="presParOf" srcId="{FF9B1477-3CB6-4992-ACC9-83DC87FC681A}" destId="{34C293B9-2B28-429D-AADB-D221D3AF757C}" srcOrd="1" destOrd="0" presId="urn:microsoft.com/office/officeart/2005/8/layout/hierarchy2"/>
    <dgm:cxn modelId="{F09B166F-F7B5-4722-BAFA-86E473A12E7C}" type="presParOf" srcId="{88D9D914-3268-4A19-AAAA-59B1871EBE3A}" destId="{F34F2C4C-7194-422A-AD09-DBAB2BA23B08}" srcOrd="2" destOrd="0" presId="urn:microsoft.com/office/officeart/2005/8/layout/hierarchy2"/>
    <dgm:cxn modelId="{B35D37CB-EFEA-4934-B902-C9E41795B584}" type="presParOf" srcId="{F34F2C4C-7194-422A-AD09-DBAB2BA23B08}" destId="{B2D5CD66-7F4F-4DF0-9D98-9EA24A0DD602}" srcOrd="0" destOrd="0" presId="urn:microsoft.com/office/officeart/2005/8/layout/hierarchy2"/>
    <dgm:cxn modelId="{A2EC84C0-5A14-4E91-B9ED-65624309C88C}" type="presParOf" srcId="{88D9D914-3268-4A19-AAAA-59B1871EBE3A}" destId="{6AAEEA7D-7816-4407-960B-8AEAFE61F33F}" srcOrd="3" destOrd="0" presId="urn:microsoft.com/office/officeart/2005/8/layout/hierarchy2"/>
    <dgm:cxn modelId="{B971AD68-1970-4CFF-BF5F-C7E44BC0E0C5}" type="presParOf" srcId="{6AAEEA7D-7816-4407-960B-8AEAFE61F33F}" destId="{06775BF3-0C76-4CFE-B848-B0280260C532}" srcOrd="0" destOrd="0" presId="urn:microsoft.com/office/officeart/2005/8/layout/hierarchy2"/>
    <dgm:cxn modelId="{65498511-E9C1-4908-ACB4-5798F523F55D}" type="presParOf" srcId="{6AAEEA7D-7816-4407-960B-8AEAFE61F33F}" destId="{53D7F7C3-8A84-4C16-8829-CFB7D7A64A41}" srcOrd="1" destOrd="0" presId="urn:microsoft.com/office/officeart/2005/8/layout/hierarchy2"/>
    <dgm:cxn modelId="{C2B5C5E8-9223-4379-936B-87BC802C7341}" type="presParOf" srcId="{53D7F7C3-8A84-4C16-8829-CFB7D7A64A41}" destId="{F321C515-F736-4C12-A517-0AE76F0912B3}" srcOrd="0" destOrd="0" presId="urn:microsoft.com/office/officeart/2005/8/layout/hierarchy2"/>
    <dgm:cxn modelId="{C76E03FC-148F-486B-8CB6-2201B74A3C17}" type="presParOf" srcId="{F321C515-F736-4C12-A517-0AE76F0912B3}" destId="{3FBCA894-A812-42B6-A41B-FA03C8C48B1C}" srcOrd="0" destOrd="0" presId="urn:microsoft.com/office/officeart/2005/8/layout/hierarchy2"/>
    <dgm:cxn modelId="{4B135C36-023F-44F7-83DA-060EE7DF93AD}" type="presParOf" srcId="{53D7F7C3-8A84-4C16-8829-CFB7D7A64A41}" destId="{811AFB19-926F-45EA-897F-F2078E4ABCB3}" srcOrd="1" destOrd="0" presId="urn:microsoft.com/office/officeart/2005/8/layout/hierarchy2"/>
    <dgm:cxn modelId="{236F2563-D0F8-46E1-8291-00DD6A729D5A}" type="presParOf" srcId="{811AFB19-926F-45EA-897F-F2078E4ABCB3}" destId="{05F62018-60D4-4997-BD72-4CC4C3BC9BE4}" srcOrd="0" destOrd="0" presId="urn:microsoft.com/office/officeart/2005/8/layout/hierarchy2"/>
    <dgm:cxn modelId="{C7FAEA91-94FA-48CB-81E0-C40BF65836CC}" type="presParOf" srcId="{811AFB19-926F-45EA-897F-F2078E4ABCB3}" destId="{29C2A7E8-C29B-4184-A26C-1605B654D7D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B097A-9712-4DE4-B886-0B4F3B1F94EC}">
      <dsp:nvSpPr>
        <dsp:cNvPr id="0" name=""/>
        <dsp:cNvSpPr/>
      </dsp:nvSpPr>
      <dsp:spPr>
        <a:xfrm>
          <a:off x="4058" y="934151"/>
          <a:ext cx="977120" cy="488560"/>
        </a:xfrm>
        <a:prstGeom prst="roundRect">
          <a:avLst>
            <a:gd name="adj" fmla="val 10000"/>
          </a:avLst>
        </a:prstGeom>
        <a:solidFill>
          <a:srgbClr val="486E7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Carnivore</a:t>
          </a:r>
          <a:endParaRPr lang="en-GB" sz="1400" kern="1200" dirty="0"/>
        </a:p>
      </dsp:txBody>
      <dsp:txXfrm>
        <a:off x="18367" y="948460"/>
        <a:ext cx="948502" cy="459942"/>
      </dsp:txXfrm>
    </dsp:sp>
    <dsp:sp modelId="{375AE3B6-7830-4916-ACCB-129BB14162F3}">
      <dsp:nvSpPr>
        <dsp:cNvPr id="0" name=""/>
        <dsp:cNvSpPr/>
      </dsp:nvSpPr>
      <dsp:spPr>
        <a:xfrm rot="20148829">
          <a:off x="924031" y="865477"/>
          <a:ext cx="1302029" cy="92460"/>
        </a:xfrm>
        <a:custGeom>
          <a:avLst/>
          <a:gdLst/>
          <a:ahLst/>
          <a:cxnLst/>
          <a:rect l="0" t="0" r="0" b="0"/>
          <a:pathLst>
            <a:path>
              <a:moveTo>
                <a:pt x="0" y="46230"/>
              </a:moveTo>
              <a:lnTo>
                <a:pt x="1302029" y="46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542495" y="879157"/>
        <a:ext cx="65101" cy="65101"/>
      </dsp:txXfrm>
    </dsp:sp>
    <dsp:sp modelId="{2DC3D54E-C4B8-4E32-81A9-27E25A587488}">
      <dsp:nvSpPr>
        <dsp:cNvPr id="0" name=""/>
        <dsp:cNvSpPr/>
      </dsp:nvSpPr>
      <dsp:spPr>
        <a:xfrm>
          <a:off x="2168914" y="400705"/>
          <a:ext cx="977120" cy="488560"/>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Ectotherm</a:t>
          </a:r>
          <a:endParaRPr lang="en-GB" sz="1400" kern="1200" dirty="0"/>
        </a:p>
      </dsp:txBody>
      <dsp:txXfrm>
        <a:off x="2183223" y="415014"/>
        <a:ext cx="948502" cy="459942"/>
      </dsp:txXfrm>
    </dsp:sp>
    <dsp:sp modelId="{6371E5DE-4158-4D70-8295-807B6B9C7DC4}">
      <dsp:nvSpPr>
        <dsp:cNvPr id="0" name=""/>
        <dsp:cNvSpPr/>
      </dsp:nvSpPr>
      <dsp:spPr>
        <a:xfrm rot="20599879">
          <a:off x="3119986" y="420939"/>
          <a:ext cx="1239834" cy="92460"/>
        </a:xfrm>
        <a:custGeom>
          <a:avLst/>
          <a:gdLst/>
          <a:ahLst/>
          <a:cxnLst/>
          <a:rect l="0" t="0" r="0" b="0"/>
          <a:pathLst>
            <a:path>
              <a:moveTo>
                <a:pt x="0" y="46230"/>
              </a:moveTo>
              <a:lnTo>
                <a:pt x="1239834" y="462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708907" y="436174"/>
        <a:ext cx="61991" cy="61991"/>
      </dsp:txXfrm>
    </dsp:sp>
    <dsp:sp modelId="{F65CE50C-C74A-42A5-BBCD-D0062F4FB1BA}">
      <dsp:nvSpPr>
        <dsp:cNvPr id="0" name=""/>
        <dsp:cNvSpPr/>
      </dsp:nvSpPr>
      <dsp:spPr>
        <a:xfrm>
          <a:off x="4333771" y="45074"/>
          <a:ext cx="977120" cy="488560"/>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err="1" smtClean="0"/>
            <a:t>semelparous</a:t>
          </a:r>
          <a:endParaRPr lang="en-GB" sz="1400" kern="1200" dirty="0"/>
        </a:p>
      </dsp:txBody>
      <dsp:txXfrm>
        <a:off x="4348080" y="59383"/>
        <a:ext cx="948502" cy="459942"/>
      </dsp:txXfrm>
    </dsp:sp>
    <dsp:sp modelId="{71223DE9-FB13-4069-A473-75AD768A67DA}">
      <dsp:nvSpPr>
        <dsp:cNvPr id="0" name=""/>
        <dsp:cNvSpPr/>
      </dsp:nvSpPr>
      <dsp:spPr>
        <a:xfrm rot="1000121">
          <a:off x="3119986" y="776570"/>
          <a:ext cx="1239834" cy="92460"/>
        </a:xfrm>
        <a:custGeom>
          <a:avLst/>
          <a:gdLst/>
          <a:ahLst/>
          <a:cxnLst/>
          <a:rect l="0" t="0" r="0" b="0"/>
          <a:pathLst>
            <a:path>
              <a:moveTo>
                <a:pt x="0" y="46230"/>
              </a:moveTo>
              <a:lnTo>
                <a:pt x="1239834" y="462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708907" y="791804"/>
        <a:ext cx="61991" cy="61991"/>
      </dsp:txXfrm>
    </dsp:sp>
    <dsp:sp modelId="{0CE1C720-1439-4078-8AD8-039C69F53CC8}">
      <dsp:nvSpPr>
        <dsp:cNvPr id="0" name=""/>
        <dsp:cNvSpPr/>
      </dsp:nvSpPr>
      <dsp:spPr>
        <a:xfrm>
          <a:off x="4333771" y="756335"/>
          <a:ext cx="977120" cy="488560"/>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err="1" smtClean="0"/>
            <a:t>iteroparous</a:t>
          </a:r>
          <a:endParaRPr lang="en-GB" sz="1400" kern="1200" dirty="0"/>
        </a:p>
      </dsp:txBody>
      <dsp:txXfrm>
        <a:off x="4348080" y="770644"/>
        <a:ext cx="948502" cy="459942"/>
      </dsp:txXfrm>
    </dsp:sp>
    <dsp:sp modelId="{F34F2C4C-7194-422A-AD09-DBAB2BA23B08}">
      <dsp:nvSpPr>
        <dsp:cNvPr id="0" name=""/>
        <dsp:cNvSpPr/>
      </dsp:nvSpPr>
      <dsp:spPr>
        <a:xfrm rot="1451171">
          <a:off x="924031" y="1398923"/>
          <a:ext cx="1302029" cy="92460"/>
        </a:xfrm>
        <a:custGeom>
          <a:avLst/>
          <a:gdLst/>
          <a:ahLst/>
          <a:cxnLst/>
          <a:rect l="0" t="0" r="0" b="0"/>
          <a:pathLst>
            <a:path>
              <a:moveTo>
                <a:pt x="0" y="46230"/>
              </a:moveTo>
              <a:lnTo>
                <a:pt x="1302029" y="46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542495" y="1412603"/>
        <a:ext cx="65101" cy="65101"/>
      </dsp:txXfrm>
    </dsp:sp>
    <dsp:sp modelId="{06775BF3-0C76-4CFE-B848-B0280260C532}">
      <dsp:nvSpPr>
        <dsp:cNvPr id="0" name=""/>
        <dsp:cNvSpPr/>
      </dsp:nvSpPr>
      <dsp:spPr>
        <a:xfrm>
          <a:off x="2168914" y="1467596"/>
          <a:ext cx="977120" cy="488560"/>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Endotherm</a:t>
          </a:r>
          <a:endParaRPr lang="en-GB" sz="1400" kern="1200" dirty="0"/>
        </a:p>
      </dsp:txBody>
      <dsp:txXfrm>
        <a:off x="2183223" y="1481905"/>
        <a:ext cx="948502" cy="459942"/>
      </dsp:txXfrm>
    </dsp:sp>
    <dsp:sp modelId="{F321C515-F736-4C12-A517-0AE76F0912B3}">
      <dsp:nvSpPr>
        <dsp:cNvPr id="0" name=""/>
        <dsp:cNvSpPr/>
      </dsp:nvSpPr>
      <dsp:spPr>
        <a:xfrm>
          <a:off x="3146035" y="1665646"/>
          <a:ext cx="1187735" cy="92460"/>
        </a:xfrm>
        <a:custGeom>
          <a:avLst/>
          <a:gdLst/>
          <a:ahLst/>
          <a:cxnLst/>
          <a:rect l="0" t="0" r="0" b="0"/>
          <a:pathLst>
            <a:path>
              <a:moveTo>
                <a:pt x="0" y="46230"/>
              </a:moveTo>
              <a:lnTo>
                <a:pt x="1187735" y="462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710209" y="1682183"/>
        <a:ext cx="59386" cy="59386"/>
      </dsp:txXfrm>
    </dsp:sp>
    <dsp:sp modelId="{05F62018-60D4-4997-BD72-4CC4C3BC9BE4}">
      <dsp:nvSpPr>
        <dsp:cNvPr id="0" name=""/>
        <dsp:cNvSpPr/>
      </dsp:nvSpPr>
      <dsp:spPr>
        <a:xfrm>
          <a:off x="4333771" y="1467596"/>
          <a:ext cx="977120" cy="488560"/>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err="1" smtClean="0"/>
            <a:t>iteroparous</a:t>
          </a:r>
          <a:endParaRPr lang="en-GB" sz="1400" kern="1200" dirty="0"/>
        </a:p>
      </dsp:txBody>
      <dsp:txXfrm>
        <a:off x="4348080" y="1481905"/>
        <a:ext cx="948502" cy="459942"/>
      </dsp:txXfrm>
    </dsp:sp>
    <dsp:sp modelId="{6640DEBB-6249-45BB-8EFD-0E7A8DDA397F}">
      <dsp:nvSpPr>
        <dsp:cNvPr id="0" name=""/>
        <dsp:cNvSpPr/>
      </dsp:nvSpPr>
      <dsp:spPr>
        <a:xfrm>
          <a:off x="4058" y="302379"/>
          <a:ext cx="977120" cy="488560"/>
        </a:xfrm>
        <a:prstGeom prst="roundRect">
          <a:avLst>
            <a:gd name="adj" fmla="val 10000"/>
          </a:avLst>
        </a:prstGeom>
        <a:solidFill>
          <a:srgbClr val="D7D7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Herbivore</a:t>
          </a:r>
          <a:endParaRPr lang="en-GB" sz="1400" kern="1200" dirty="0"/>
        </a:p>
      </dsp:txBody>
      <dsp:txXfrm>
        <a:off x="18367" y="316688"/>
        <a:ext cx="948502" cy="459942"/>
      </dsp:txXfrm>
    </dsp:sp>
    <dsp:sp modelId="{512194AD-8CCC-4925-B639-E743A37A3AA5}">
      <dsp:nvSpPr>
        <dsp:cNvPr id="0" name=""/>
        <dsp:cNvSpPr/>
      </dsp:nvSpPr>
      <dsp:spPr>
        <a:xfrm>
          <a:off x="13589" y="1640274"/>
          <a:ext cx="977120" cy="488560"/>
        </a:xfrm>
        <a:prstGeom prst="roundRect">
          <a:avLst>
            <a:gd name="adj" fmla="val 10000"/>
          </a:avLst>
        </a:prstGeom>
        <a:solidFill>
          <a:srgbClr val="D7D7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Omnivore</a:t>
          </a:r>
          <a:endParaRPr lang="en-GB" sz="1400" kern="1200" dirty="0"/>
        </a:p>
      </dsp:txBody>
      <dsp:txXfrm>
        <a:off x="27898" y="1654583"/>
        <a:ext cx="948502" cy="459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B097A-9712-4DE4-B886-0B4F3B1F94EC}">
      <dsp:nvSpPr>
        <dsp:cNvPr id="0" name=""/>
        <dsp:cNvSpPr/>
      </dsp:nvSpPr>
      <dsp:spPr>
        <a:xfrm>
          <a:off x="4058" y="934151"/>
          <a:ext cx="977120" cy="488560"/>
        </a:xfrm>
        <a:prstGeom prst="roundRect">
          <a:avLst>
            <a:gd name="adj" fmla="val 10000"/>
          </a:avLst>
        </a:prstGeom>
        <a:solidFill>
          <a:srgbClr val="486E7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Carnivore</a:t>
          </a:r>
          <a:endParaRPr lang="en-GB" sz="1400" kern="1200" dirty="0"/>
        </a:p>
      </dsp:txBody>
      <dsp:txXfrm>
        <a:off x="18367" y="948460"/>
        <a:ext cx="948502" cy="459942"/>
      </dsp:txXfrm>
    </dsp:sp>
    <dsp:sp modelId="{375AE3B6-7830-4916-ACCB-129BB14162F3}">
      <dsp:nvSpPr>
        <dsp:cNvPr id="0" name=""/>
        <dsp:cNvSpPr/>
      </dsp:nvSpPr>
      <dsp:spPr>
        <a:xfrm rot="20148829">
          <a:off x="924031" y="865477"/>
          <a:ext cx="1302029" cy="92460"/>
        </a:xfrm>
        <a:custGeom>
          <a:avLst/>
          <a:gdLst/>
          <a:ahLst/>
          <a:cxnLst/>
          <a:rect l="0" t="0" r="0" b="0"/>
          <a:pathLst>
            <a:path>
              <a:moveTo>
                <a:pt x="0" y="46230"/>
              </a:moveTo>
              <a:lnTo>
                <a:pt x="1302029" y="46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542495" y="879157"/>
        <a:ext cx="65101" cy="65101"/>
      </dsp:txXfrm>
    </dsp:sp>
    <dsp:sp modelId="{2DC3D54E-C4B8-4E32-81A9-27E25A587488}">
      <dsp:nvSpPr>
        <dsp:cNvPr id="0" name=""/>
        <dsp:cNvSpPr/>
      </dsp:nvSpPr>
      <dsp:spPr>
        <a:xfrm>
          <a:off x="2168914" y="400705"/>
          <a:ext cx="977120" cy="488560"/>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Ectotherm</a:t>
          </a:r>
          <a:endParaRPr lang="en-GB" sz="1400" kern="1200" dirty="0"/>
        </a:p>
      </dsp:txBody>
      <dsp:txXfrm>
        <a:off x="2183223" y="415014"/>
        <a:ext cx="948502" cy="459942"/>
      </dsp:txXfrm>
    </dsp:sp>
    <dsp:sp modelId="{6371E5DE-4158-4D70-8295-807B6B9C7DC4}">
      <dsp:nvSpPr>
        <dsp:cNvPr id="0" name=""/>
        <dsp:cNvSpPr/>
      </dsp:nvSpPr>
      <dsp:spPr>
        <a:xfrm rot="20599879">
          <a:off x="3119986" y="420939"/>
          <a:ext cx="1239834" cy="92460"/>
        </a:xfrm>
        <a:custGeom>
          <a:avLst/>
          <a:gdLst/>
          <a:ahLst/>
          <a:cxnLst/>
          <a:rect l="0" t="0" r="0" b="0"/>
          <a:pathLst>
            <a:path>
              <a:moveTo>
                <a:pt x="0" y="46230"/>
              </a:moveTo>
              <a:lnTo>
                <a:pt x="1239834" y="462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708907" y="436174"/>
        <a:ext cx="61991" cy="61991"/>
      </dsp:txXfrm>
    </dsp:sp>
    <dsp:sp modelId="{F65CE50C-C74A-42A5-BBCD-D0062F4FB1BA}">
      <dsp:nvSpPr>
        <dsp:cNvPr id="0" name=""/>
        <dsp:cNvSpPr/>
      </dsp:nvSpPr>
      <dsp:spPr>
        <a:xfrm>
          <a:off x="4333771" y="45074"/>
          <a:ext cx="977120" cy="488560"/>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err="1" smtClean="0"/>
            <a:t>semelparous</a:t>
          </a:r>
          <a:endParaRPr lang="en-GB" sz="1400" kern="1200" dirty="0"/>
        </a:p>
      </dsp:txBody>
      <dsp:txXfrm>
        <a:off x="4348080" y="59383"/>
        <a:ext cx="948502" cy="459942"/>
      </dsp:txXfrm>
    </dsp:sp>
    <dsp:sp modelId="{71223DE9-FB13-4069-A473-75AD768A67DA}">
      <dsp:nvSpPr>
        <dsp:cNvPr id="0" name=""/>
        <dsp:cNvSpPr/>
      </dsp:nvSpPr>
      <dsp:spPr>
        <a:xfrm rot="1000121">
          <a:off x="3119986" y="776570"/>
          <a:ext cx="1239834" cy="92460"/>
        </a:xfrm>
        <a:custGeom>
          <a:avLst/>
          <a:gdLst/>
          <a:ahLst/>
          <a:cxnLst/>
          <a:rect l="0" t="0" r="0" b="0"/>
          <a:pathLst>
            <a:path>
              <a:moveTo>
                <a:pt x="0" y="46230"/>
              </a:moveTo>
              <a:lnTo>
                <a:pt x="1239834" y="462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708907" y="791804"/>
        <a:ext cx="61991" cy="61991"/>
      </dsp:txXfrm>
    </dsp:sp>
    <dsp:sp modelId="{0CE1C720-1439-4078-8AD8-039C69F53CC8}">
      <dsp:nvSpPr>
        <dsp:cNvPr id="0" name=""/>
        <dsp:cNvSpPr/>
      </dsp:nvSpPr>
      <dsp:spPr>
        <a:xfrm>
          <a:off x="4333771" y="756335"/>
          <a:ext cx="977120" cy="488560"/>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err="1" smtClean="0"/>
            <a:t>iteroparous</a:t>
          </a:r>
          <a:endParaRPr lang="en-GB" sz="1400" kern="1200" dirty="0"/>
        </a:p>
      </dsp:txBody>
      <dsp:txXfrm>
        <a:off x="4348080" y="770644"/>
        <a:ext cx="948502" cy="459942"/>
      </dsp:txXfrm>
    </dsp:sp>
    <dsp:sp modelId="{F34F2C4C-7194-422A-AD09-DBAB2BA23B08}">
      <dsp:nvSpPr>
        <dsp:cNvPr id="0" name=""/>
        <dsp:cNvSpPr/>
      </dsp:nvSpPr>
      <dsp:spPr>
        <a:xfrm rot="1451171">
          <a:off x="924031" y="1398923"/>
          <a:ext cx="1302029" cy="92460"/>
        </a:xfrm>
        <a:custGeom>
          <a:avLst/>
          <a:gdLst/>
          <a:ahLst/>
          <a:cxnLst/>
          <a:rect l="0" t="0" r="0" b="0"/>
          <a:pathLst>
            <a:path>
              <a:moveTo>
                <a:pt x="0" y="46230"/>
              </a:moveTo>
              <a:lnTo>
                <a:pt x="1302029" y="46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542495" y="1412603"/>
        <a:ext cx="65101" cy="65101"/>
      </dsp:txXfrm>
    </dsp:sp>
    <dsp:sp modelId="{06775BF3-0C76-4CFE-B848-B0280260C532}">
      <dsp:nvSpPr>
        <dsp:cNvPr id="0" name=""/>
        <dsp:cNvSpPr/>
      </dsp:nvSpPr>
      <dsp:spPr>
        <a:xfrm>
          <a:off x="2168914" y="1467596"/>
          <a:ext cx="977120" cy="488560"/>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Endotherm</a:t>
          </a:r>
          <a:endParaRPr lang="en-GB" sz="1400" kern="1200" dirty="0"/>
        </a:p>
      </dsp:txBody>
      <dsp:txXfrm>
        <a:off x="2183223" y="1481905"/>
        <a:ext cx="948502" cy="459942"/>
      </dsp:txXfrm>
    </dsp:sp>
    <dsp:sp modelId="{F321C515-F736-4C12-A517-0AE76F0912B3}">
      <dsp:nvSpPr>
        <dsp:cNvPr id="0" name=""/>
        <dsp:cNvSpPr/>
      </dsp:nvSpPr>
      <dsp:spPr>
        <a:xfrm>
          <a:off x="3146035" y="1665646"/>
          <a:ext cx="1187735" cy="92460"/>
        </a:xfrm>
        <a:custGeom>
          <a:avLst/>
          <a:gdLst/>
          <a:ahLst/>
          <a:cxnLst/>
          <a:rect l="0" t="0" r="0" b="0"/>
          <a:pathLst>
            <a:path>
              <a:moveTo>
                <a:pt x="0" y="46230"/>
              </a:moveTo>
              <a:lnTo>
                <a:pt x="1187735" y="462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710209" y="1682183"/>
        <a:ext cx="59386" cy="59386"/>
      </dsp:txXfrm>
    </dsp:sp>
    <dsp:sp modelId="{05F62018-60D4-4997-BD72-4CC4C3BC9BE4}">
      <dsp:nvSpPr>
        <dsp:cNvPr id="0" name=""/>
        <dsp:cNvSpPr/>
      </dsp:nvSpPr>
      <dsp:spPr>
        <a:xfrm>
          <a:off x="4333771" y="1467596"/>
          <a:ext cx="977120" cy="488560"/>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err="1" smtClean="0"/>
            <a:t>iteroparous</a:t>
          </a:r>
          <a:endParaRPr lang="en-GB" sz="1400" kern="1200" dirty="0"/>
        </a:p>
      </dsp:txBody>
      <dsp:txXfrm>
        <a:off x="4348080" y="1481905"/>
        <a:ext cx="948502" cy="459942"/>
      </dsp:txXfrm>
    </dsp:sp>
    <dsp:sp modelId="{6640DEBB-6249-45BB-8EFD-0E7A8DDA397F}">
      <dsp:nvSpPr>
        <dsp:cNvPr id="0" name=""/>
        <dsp:cNvSpPr/>
      </dsp:nvSpPr>
      <dsp:spPr>
        <a:xfrm>
          <a:off x="4058" y="302379"/>
          <a:ext cx="977120" cy="488560"/>
        </a:xfrm>
        <a:prstGeom prst="roundRect">
          <a:avLst>
            <a:gd name="adj" fmla="val 10000"/>
          </a:avLst>
        </a:prstGeom>
        <a:solidFill>
          <a:srgbClr val="D7D7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Herbivore</a:t>
          </a:r>
          <a:endParaRPr lang="en-GB" sz="1400" kern="1200" dirty="0"/>
        </a:p>
      </dsp:txBody>
      <dsp:txXfrm>
        <a:off x="18367" y="316688"/>
        <a:ext cx="948502" cy="459942"/>
      </dsp:txXfrm>
    </dsp:sp>
    <dsp:sp modelId="{512194AD-8CCC-4925-B639-E743A37A3AA5}">
      <dsp:nvSpPr>
        <dsp:cNvPr id="0" name=""/>
        <dsp:cNvSpPr/>
      </dsp:nvSpPr>
      <dsp:spPr>
        <a:xfrm>
          <a:off x="13589" y="1640274"/>
          <a:ext cx="977120" cy="488560"/>
        </a:xfrm>
        <a:prstGeom prst="roundRect">
          <a:avLst>
            <a:gd name="adj" fmla="val 10000"/>
          </a:avLst>
        </a:prstGeom>
        <a:solidFill>
          <a:srgbClr val="D7D7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Omnivore</a:t>
          </a:r>
          <a:endParaRPr lang="en-GB" sz="1400" kern="1200" dirty="0"/>
        </a:p>
      </dsp:txBody>
      <dsp:txXfrm>
        <a:off x="27898" y="1654583"/>
        <a:ext cx="948502" cy="459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B097A-9712-4DE4-B886-0B4F3B1F94EC}">
      <dsp:nvSpPr>
        <dsp:cNvPr id="0" name=""/>
        <dsp:cNvSpPr/>
      </dsp:nvSpPr>
      <dsp:spPr>
        <a:xfrm>
          <a:off x="1380" y="1492346"/>
          <a:ext cx="985186" cy="492593"/>
        </a:xfrm>
        <a:prstGeom prst="roundRect">
          <a:avLst>
            <a:gd name="adj" fmla="val 10000"/>
          </a:avLst>
        </a:prstGeom>
        <a:solidFill>
          <a:srgbClr val="486E7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Carnivore</a:t>
          </a:r>
          <a:endParaRPr lang="en-GB" sz="1400" kern="1200" dirty="0"/>
        </a:p>
      </dsp:txBody>
      <dsp:txXfrm>
        <a:off x="15808" y="1506774"/>
        <a:ext cx="956330" cy="463737"/>
      </dsp:txXfrm>
    </dsp:sp>
    <dsp:sp modelId="{375AE3B6-7830-4916-ACCB-129BB14162F3}">
      <dsp:nvSpPr>
        <dsp:cNvPr id="0" name=""/>
        <dsp:cNvSpPr/>
      </dsp:nvSpPr>
      <dsp:spPr>
        <a:xfrm rot="20148829">
          <a:off x="928948" y="1426520"/>
          <a:ext cx="1312777" cy="86396"/>
        </a:xfrm>
        <a:custGeom>
          <a:avLst/>
          <a:gdLst/>
          <a:ahLst/>
          <a:cxnLst/>
          <a:rect l="0" t="0" r="0" b="0"/>
          <a:pathLst>
            <a:path>
              <a:moveTo>
                <a:pt x="0" y="43198"/>
              </a:moveTo>
              <a:lnTo>
                <a:pt x="1312777" y="431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552517" y="1436899"/>
        <a:ext cx="65638" cy="65638"/>
      </dsp:txXfrm>
    </dsp:sp>
    <dsp:sp modelId="{2DC3D54E-C4B8-4E32-81A9-27E25A587488}">
      <dsp:nvSpPr>
        <dsp:cNvPr id="0" name=""/>
        <dsp:cNvSpPr/>
      </dsp:nvSpPr>
      <dsp:spPr>
        <a:xfrm>
          <a:off x="2184106" y="954497"/>
          <a:ext cx="985186" cy="492593"/>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Ectotherm</a:t>
          </a:r>
          <a:endParaRPr lang="en-GB" sz="1400" kern="1200" dirty="0"/>
        </a:p>
      </dsp:txBody>
      <dsp:txXfrm>
        <a:off x="2198534" y="968925"/>
        <a:ext cx="956330" cy="463737"/>
      </dsp:txXfrm>
    </dsp:sp>
    <dsp:sp modelId="{6371E5DE-4158-4D70-8295-807B6B9C7DC4}">
      <dsp:nvSpPr>
        <dsp:cNvPr id="0" name=""/>
        <dsp:cNvSpPr/>
      </dsp:nvSpPr>
      <dsp:spPr>
        <a:xfrm rot="20599879">
          <a:off x="3143028" y="978313"/>
          <a:ext cx="1250068" cy="86396"/>
        </a:xfrm>
        <a:custGeom>
          <a:avLst/>
          <a:gdLst/>
          <a:ahLst/>
          <a:cxnLst/>
          <a:rect l="0" t="0" r="0" b="0"/>
          <a:pathLst>
            <a:path>
              <a:moveTo>
                <a:pt x="0" y="43198"/>
              </a:moveTo>
              <a:lnTo>
                <a:pt x="1250068" y="431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736811" y="990259"/>
        <a:ext cx="62503" cy="62503"/>
      </dsp:txXfrm>
    </dsp:sp>
    <dsp:sp modelId="{F65CE50C-C74A-42A5-BBCD-D0062F4FB1BA}">
      <dsp:nvSpPr>
        <dsp:cNvPr id="0" name=""/>
        <dsp:cNvSpPr/>
      </dsp:nvSpPr>
      <dsp:spPr>
        <a:xfrm>
          <a:off x="4366833" y="595931"/>
          <a:ext cx="985186" cy="492593"/>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err="1" smtClean="0"/>
            <a:t>semelparous</a:t>
          </a:r>
          <a:endParaRPr lang="en-GB" sz="1400" kern="1200" dirty="0"/>
        </a:p>
      </dsp:txBody>
      <dsp:txXfrm>
        <a:off x="4381261" y="610359"/>
        <a:ext cx="956330" cy="463737"/>
      </dsp:txXfrm>
    </dsp:sp>
    <dsp:sp modelId="{71223DE9-FB13-4069-A473-75AD768A67DA}">
      <dsp:nvSpPr>
        <dsp:cNvPr id="0" name=""/>
        <dsp:cNvSpPr/>
      </dsp:nvSpPr>
      <dsp:spPr>
        <a:xfrm rot="1000121">
          <a:off x="3143028" y="1336879"/>
          <a:ext cx="1250068" cy="86396"/>
        </a:xfrm>
        <a:custGeom>
          <a:avLst/>
          <a:gdLst/>
          <a:ahLst/>
          <a:cxnLst/>
          <a:rect l="0" t="0" r="0" b="0"/>
          <a:pathLst>
            <a:path>
              <a:moveTo>
                <a:pt x="0" y="43198"/>
              </a:moveTo>
              <a:lnTo>
                <a:pt x="1250068" y="431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736811" y="1348825"/>
        <a:ext cx="62503" cy="62503"/>
      </dsp:txXfrm>
    </dsp:sp>
    <dsp:sp modelId="{0CE1C720-1439-4078-8AD8-039C69F53CC8}">
      <dsp:nvSpPr>
        <dsp:cNvPr id="0" name=""/>
        <dsp:cNvSpPr/>
      </dsp:nvSpPr>
      <dsp:spPr>
        <a:xfrm>
          <a:off x="4366833" y="1313063"/>
          <a:ext cx="985186" cy="492593"/>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err="1" smtClean="0"/>
            <a:t>iteroparous</a:t>
          </a:r>
          <a:endParaRPr lang="en-GB" sz="1400" kern="1200" dirty="0"/>
        </a:p>
      </dsp:txBody>
      <dsp:txXfrm>
        <a:off x="4381261" y="1327491"/>
        <a:ext cx="956330" cy="463737"/>
      </dsp:txXfrm>
    </dsp:sp>
    <dsp:sp modelId="{F34F2C4C-7194-422A-AD09-DBAB2BA23B08}">
      <dsp:nvSpPr>
        <dsp:cNvPr id="0" name=""/>
        <dsp:cNvSpPr/>
      </dsp:nvSpPr>
      <dsp:spPr>
        <a:xfrm rot="1451171">
          <a:off x="928948" y="1964369"/>
          <a:ext cx="1312777" cy="86396"/>
        </a:xfrm>
        <a:custGeom>
          <a:avLst/>
          <a:gdLst/>
          <a:ahLst/>
          <a:cxnLst/>
          <a:rect l="0" t="0" r="0" b="0"/>
          <a:pathLst>
            <a:path>
              <a:moveTo>
                <a:pt x="0" y="43198"/>
              </a:moveTo>
              <a:lnTo>
                <a:pt x="1312777" y="431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552517" y="1974748"/>
        <a:ext cx="65638" cy="65638"/>
      </dsp:txXfrm>
    </dsp:sp>
    <dsp:sp modelId="{06775BF3-0C76-4CFE-B848-B0280260C532}">
      <dsp:nvSpPr>
        <dsp:cNvPr id="0" name=""/>
        <dsp:cNvSpPr/>
      </dsp:nvSpPr>
      <dsp:spPr>
        <a:xfrm>
          <a:off x="2184106" y="2030195"/>
          <a:ext cx="985186" cy="492593"/>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Endotherm</a:t>
          </a:r>
          <a:endParaRPr lang="en-GB" sz="1400" kern="1200" dirty="0"/>
        </a:p>
      </dsp:txBody>
      <dsp:txXfrm>
        <a:off x="2198534" y="2044623"/>
        <a:ext cx="956330" cy="463737"/>
      </dsp:txXfrm>
    </dsp:sp>
    <dsp:sp modelId="{F321C515-F736-4C12-A517-0AE76F0912B3}">
      <dsp:nvSpPr>
        <dsp:cNvPr id="0" name=""/>
        <dsp:cNvSpPr/>
      </dsp:nvSpPr>
      <dsp:spPr>
        <a:xfrm>
          <a:off x="3169293" y="2233294"/>
          <a:ext cx="1197540" cy="86396"/>
        </a:xfrm>
        <a:custGeom>
          <a:avLst/>
          <a:gdLst/>
          <a:ahLst/>
          <a:cxnLst/>
          <a:rect l="0" t="0" r="0" b="0"/>
          <a:pathLst>
            <a:path>
              <a:moveTo>
                <a:pt x="0" y="43198"/>
              </a:moveTo>
              <a:lnTo>
                <a:pt x="1197540" y="431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738124" y="2246553"/>
        <a:ext cx="59877" cy="59877"/>
      </dsp:txXfrm>
    </dsp:sp>
    <dsp:sp modelId="{05F62018-60D4-4997-BD72-4CC4C3BC9BE4}">
      <dsp:nvSpPr>
        <dsp:cNvPr id="0" name=""/>
        <dsp:cNvSpPr/>
      </dsp:nvSpPr>
      <dsp:spPr>
        <a:xfrm>
          <a:off x="4366833" y="2030195"/>
          <a:ext cx="985186" cy="492593"/>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err="1" smtClean="0"/>
            <a:t>iteroparous</a:t>
          </a:r>
          <a:endParaRPr lang="en-GB" sz="1400" kern="1200" dirty="0"/>
        </a:p>
      </dsp:txBody>
      <dsp:txXfrm>
        <a:off x="4381261" y="2044623"/>
        <a:ext cx="956330" cy="4637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B097A-9712-4DE4-B886-0B4F3B1F94EC}">
      <dsp:nvSpPr>
        <dsp:cNvPr id="0" name=""/>
        <dsp:cNvSpPr/>
      </dsp:nvSpPr>
      <dsp:spPr>
        <a:xfrm>
          <a:off x="953" y="1030815"/>
          <a:ext cx="680502" cy="340251"/>
        </a:xfrm>
        <a:prstGeom prst="roundRect">
          <a:avLst>
            <a:gd name="adj" fmla="val 10000"/>
          </a:avLst>
        </a:prstGeom>
        <a:solidFill>
          <a:srgbClr val="486E7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Carnivore</a:t>
          </a:r>
          <a:endParaRPr lang="en-GB" sz="900" kern="1200" dirty="0"/>
        </a:p>
      </dsp:txBody>
      <dsp:txXfrm>
        <a:off x="10919" y="1040781"/>
        <a:ext cx="660570" cy="320319"/>
      </dsp:txXfrm>
    </dsp:sp>
    <dsp:sp modelId="{375AE3B6-7830-4916-ACCB-129BB14162F3}">
      <dsp:nvSpPr>
        <dsp:cNvPr id="0" name=""/>
        <dsp:cNvSpPr/>
      </dsp:nvSpPr>
      <dsp:spPr>
        <a:xfrm rot="20148829">
          <a:off x="641657" y="971987"/>
          <a:ext cx="906780" cy="86396"/>
        </a:xfrm>
        <a:custGeom>
          <a:avLst/>
          <a:gdLst/>
          <a:ahLst/>
          <a:cxnLst/>
          <a:rect l="0" t="0" r="0" b="0"/>
          <a:pathLst>
            <a:path>
              <a:moveTo>
                <a:pt x="0" y="43198"/>
              </a:moveTo>
              <a:lnTo>
                <a:pt x="906780" y="431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072377" y="992516"/>
        <a:ext cx="45339" cy="45339"/>
      </dsp:txXfrm>
    </dsp:sp>
    <dsp:sp modelId="{2DC3D54E-C4B8-4E32-81A9-27E25A587488}">
      <dsp:nvSpPr>
        <dsp:cNvPr id="0" name=""/>
        <dsp:cNvSpPr/>
      </dsp:nvSpPr>
      <dsp:spPr>
        <a:xfrm>
          <a:off x="1508638" y="659304"/>
          <a:ext cx="680502" cy="340251"/>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Ectotherm</a:t>
          </a:r>
          <a:endParaRPr lang="en-GB" sz="900" kern="1200" dirty="0"/>
        </a:p>
      </dsp:txBody>
      <dsp:txXfrm>
        <a:off x="1518604" y="669270"/>
        <a:ext cx="660570" cy="320319"/>
      </dsp:txXfrm>
    </dsp:sp>
    <dsp:sp modelId="{6371E5DE-4158-4D70-8295-807B6B9C7DC4}">
      <dsp:nvSpPr>
        <dsp:cNvPr id="0" name=""/>
        <dsp:cNvSpPr/>
      </dsp:nvSpPr>
      <dsp:spPr>
        <a:xfrm rot="20599879">
          <a:off x="2170999" y="662395"/>
          <a:ext cx="863465" cy="86396"/>
        </a:xfrm>
        <a:custGeom>
          <a:avLst/>
          <a:gdLst/>
          <a:ahLst/>
          <a:cxnLst/>
          <a:rect l="0" t="0" r="0" b="0"/>
          <a:pathLst>
            <a:path>
              <a:moveTo>
                <a:pt x="0" y="43198"/>
              </a:moveTo>
              <a:lnTo>
                <a:pt x="863465" y="431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2581145" y="684006"/>
        <a:ext cx="43173" cy="43173"/>
      </dsp:txXfrm>
    </dsp:sp>
    <dsp:sp modelId="{F65CE50C-C74A-42A5-BBCD-D0062F4FB1BA}">
      <dsp:nvSpPr>
        <dsp:cNvPr id="0" name=""/>
        <dsp:cNvSpPr/>
      </dsp:nvSpPr>
      <dsp:spPr>
        <a:xfrm>
          <a:off x="3016323" y="411630"/>
          <a:ext cx="680502" cy="340251"/>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err="1" smtClean="0"/>
            <a:t>semelparous</a:t>
          </a:r>
          <a:endParaRPr lang="en-GB" sz="900" kern="1200" dirty="0"/>
        </a:p>
      </dsp:txBody>
      <dsp:txXfrm>
        <a:off x="3026289" y="421596"/>
        <a:ext cx="660570" cy="320319"/>
      </dsp:txXfrm>
    </dsp:sp>
    <dsp:sp modelId="{71223DE9-FB13-4069-A473-75AD768A67DA}">
      <dsp:nvSpPr>
        <dsp:cNvPr id="0" name=""/>
        <dsp:cNvSpPr/>
      </dsp:nvSpPr>
      <dsp:spPr>
        <a:xfrm rot="1000121">
          <a:off x="2170999" y="910069"/>
          <a:ext cx="863465" cy="86396"/>
        </a:xfrm>
        <a:custGeom>
          <a:avLst/>
          <a:gdLst/>
          <a:ahLst/>
          <a:cxnLst/>
          <a:rect l="0" t="0" r="0" b="0"/>
          <a:pathLst>
            <a:path>
              <a:moveTo>
                <a:pt x="0" y="43198"/>
              </a:moveTo>
              <a:lnTo>
                <a:pt x="863465" y="431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2581145" y="931680"/>
        <a:ext cx="43173" cy="43173"/>
      </dsp:txXfrm>
    </dsp:sp>
    <dsp:sp modelId="{0CE1C720-1439-4078-8AD8-039C69F53CC8}">
      <dsp:nvSpPr>
        <dsp:cNvPr id="0" name=""/>
        <dsp:cNvSpPr/>
      </dsp:nvSpPr>
      <dsp:spPr>
        <a:xfrm>
          <a:off x="3016323" y="906978"/>
          <a:ext cx="680502" cy="340251"/>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err="1" smtClean="0"/>
            <a:t>iteroparous</a:t>
          </a:r>
          <a:endParaRPr lang="en-GB" sz="900" kern="1200" dirty="0"/>
        </a:p>
      </dsp:txBody>
      <dsp:txXfrm>
        <a:off x="3026289" y="916944"/>
        <a:ext cx="660570" cy="320319"/>
      </dsp:txXfrm>
    </dsp:sp>
    <dsp:sp modelId="{F34F2C4C-7194-422A-AD09-DBAB2BA23B08}">
      <dsp:nvSpPr>
        <dsp:cNvPr id="0" name=""/>
        <dsp:cNvSpPr/>
      </dsp:nvSpPr>
      <dsp:spPr>
        <a:xfrm rot="1451171">
          <a:off x="641657" y="1343498"/>
          <a:ext cx="906780" cy="86396"/>
        </a:xfrm>
        <a:custGeom>
          <a:avLst/>
          <a:gdLst/>
          <a:ahLst/>
          <a:cxnLst/>
          <a:rect l="0" t="0" r="0" b="0"/>
          <a:pathLst>
            <a:path>
              <a:moveTo>
                <a:pt x="0" y="43198"/>
              </a:moveTo>
              <a:lnTo>
                <a:pt x="906780" y="431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072377" y="1364027"/>
        <a:ext cx="45339" cy="45339"/>
      </dsp:txXfrm>
    </dsp:sp>
    <dsp:sp modelId="{06775BF3-0C76-4CFE-B848-B0280260C532}">
      <dsp:nvSpPr>
        <dsp:cNvPr id="0" name=""/>
        <dsp:cNvSpPr/>
      </dsp:nvSpPr>
      <dsp:spPr>
        <a:xfrm>
          <a:off x="1508638" y="1402326"/>
          <a:ext cx="680502" cy="340251"/>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Endotherm</a:t>
          </a:r>
          <a:endParaRPr lang="en-GB" sz="900" kern="1200" dirty="0"/>
        </a:p>
      </dsp:txBody>
      <dsp:txXfrm>
        <a:off x="1518604" y="1412292"/>
        <a:ext cx="660570" cy="320319"/>
      </dsp:txXfrm>
    </dsp:sp>
    <dsp:sp modelId="{F321C515-F736-4C12-A517-0AE76F0912B3}">
      <dsp:nvSpPr>
        <dsp:cNvPr id="0" name=""/>
        <dsp:cNvSpPr/>
      </dsp:nvSpPr>
      <dsp:spPr>
        <a:xfrm>
          <a:off x="2189141" y="1529254"/>
          <a:ext cx="827182" cy="86396"/>
        </a:xfrm>
        <a:custGeom>
          <a:avLst/>
          <a:gdLst/>
          <a:ahLst/>
          <a:cxnLst/>
          <a:rect l="0" t="0" r="0" b="0"/>
          <a:pathLst>
            <a:path>
              <a:moveTo>
                <a:pt x="0" y="43198"/>
              </a:moveTo>
              <a:lnTo>
                <a:pt x="827182" y="431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2582052" y="1551772"/>
        <a:ext cx="41359" cy="41359"/>
      </dsp:txXfrm>
    </dsp:sp>
    <dsp:sp modelId="{05F62018-60D4-4997-BD72-4CC4C3BC9BE4}">
      <dsp:nvSpPr>
        <dsp:cNvPr id="0" name=""/>
        <dsp:cNvSpPr/>
      </dsp:nvSpPr>
      <dsp:spPr>
        <a:xfrm>
          <a:off x="3016323" y="1402326"/>
          <a:ext cx="680502" cy="340251"/>
        </a:xfrm>
        <a:prstGeom prst="roundRect">
          <a:avLst>
            <a:gd name="adj" fmla="val 10000"/>
          </a:avLst>
        </a:prstGeom>
        <a:solidFill>
          <a:srgbClr val="5B8C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err="1" smtClean="0"/>
            <a:t>iteroparous</a:t>
          </a:r>
          <a:endParaRPr lang="en-GB" sz="900" kern="1200" dirty="0"/>
        </a:p>
      </dsp:txBody>
      <dsp:txXfrm>
        <a:off x="3026289" y="1412292"/>
        <a:ext cx="660570" cy="3203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D286A-F520-493D-BD2C-F8CE4F749D90}" type="datetimeFigureOut">
              <a:rPr lang="en-GB" smtClean="0"/>
              <a:t>27/07/2015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E05990-B3A5-47B0-AF6F-F527A8FE03AB}" type="slidenum">
              <a:rPr lang="en-GB" smtClean="0"/>
              <a:t>‹#›</a:t>
            </a:fld>
            <a:endParaRPr lang="en-GB"/>
          </a:p>
        </p:txBody>
      </p:sp>
    </p:spTree>
    <p:extLst>
      <p:ext uri="{BB962C8B-B14F-4D97-AF65-F5344CB8AC3E}">
        <p14:creationId xmlns:p14="http://schemas.microsoft.com/office/powerpoint/2010/main" val="7520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a:t>
            </a:r>
            <a:r>
              <a:rPr lang="en-GB" baseline="0" dirty="0" smtClean="0"/>
              <a:t> like many others, believe that we can use the empirical knowledge that has been gathered over the last decades and extrapolate it to gain new insight. And the ‘easiest’ way to do this, is using models.</a:t>
            </a:r>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2</a:t>
            </a:fld>
            <a:endParaRPr lang="en-GB"/>
          </a:p>
        </p:txBody>
      </p:sp>
    </p:spTree>
    <p:extLst>
      <p:ext uri="{BB962C8B-B14F-4D97-AF65-F5344CB8AC3E}">
        <p14:creationId xmlns:p14="http://schemas.microsoft.com/office/powerpoint/2010/main" val="314963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14</a:t>
            </a:fld>
            <a:endParaRPr lang="en-GB"/>
          </a:p>
        </p:txBody>
      </p:sp>
    </p:spTree>
    <p:extLst>
      <p:ext uri="{BB962C8B-B14F-4D97-AF65-F5344CB8AC3E}">
        <p14:creationId xmlns:p14="http://schemas.microsoft.com/office/powerpoint/2010/main" val="2352111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15</a:t>
            </a:fld>
            <a:endParaRPr lang="en-GB"/>
          </a:p>
        </p:txBody>
      </p:sp>
    </p:spTree>
    <p:extLst>
      <p:ext uri="{BB962C8B-B14F-4D97-AF65-F5344CB8AC3E}">
        <p14:creationId xmlns:p14="http://schemas.microsoft.com/office/powerpoint/2010/main" val="720346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16</a:t>
            </a:fld>
            <a:endParaRPr lang="en-GB"/>
          </a:p>
        </p:txBody>
      </p:sp>
    </p:spTree>
    <p:extLst>
      <p:ext uri="{BB962C8B-B14F-4D97-AF65-F5344CB8AC3E}">
        <p14:creationId xmlns:p14="http://schemas.microsoft.com/office/powerpoint/2010/main" val="148474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17</a:t>
            </a:fld>
            <a:endParaRPr lang="en-GB"/>
          </a:p>
        </p:txBody>
      </p:sp>
    </p:spTree>
    <p:extLst>
      <p:ext uri="{BB962C8B-B14F-4D97-AF65-F5344CB8AC3E}">
        <p14:creationId xmlns:p14="http://schemas.microsoft.com/office/powerpoint/2010/main" val="4167787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18</a:t>
            </a:fld>
            <a:endParaRPr lang="en-GB"/>
          </a:p>
        </p:txBody>
      </p:sp>
    </p:spTree>
    <p:extLst>
      <p:ext uri="{BB962C8B-B14F-4D97-AF65-F5344CB8AC3E}">
        <p14:creationId xmlns:p14="http://schemas.microsoft.com/office/powerpoint/2010/main" val="3703009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19</a:t>
            </a:fld>
            <a:endParaRPr lang="en-GB"/>
          </a:p>
        </p:txBody>
      </p:sp>
    </p:spTree>
    <p:extLst>
      <p:ext uri="{BB962C8B-B14F-4D97-AF65-F5344CB8AC3E}">
        <p14:creationId xmlns:p14="http://schemas.microsoft.com/office/powerpoint/2010/main" val="1879922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20</a:t>
            </a:fld>
            <a:endParaRPr lang="en-GB"/>
          </a:p>
        </p:txBody>
      </p:sp>
    </p:spTree>
    <p:extLst>
      <p:ext uri="{BB962C8B-B14F-4D97-AF65-F5344CB8AC3E}">
        <p14:creationId xmlns:p14="http://schemas.microsoft.com/office/powerpoint/2010/main" val="4230721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21</a:t>
            </a:fld>
            <a:endParaRPr lang="en-GB"/>
          </a:p>
        </p:txBody>
      </p:sp>
    </p:spTree>
    <p:extLst>
      <p:ext uri="{BB962C8B-B14F-4D97-AF65-F5344CB8AC3E}">
        <p14:creationId xmlns:p14="http://schemas.microsoft.com/office/powerpoint/2010/main" val="3696641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 High </a:t>
            </a:r>
            <a:r>
              <a:rPr lang="en-GB" dirty="0" err="1" smtClean="0"/>
              <a:t>productivy</a:t>
            </a:r>
            <a:r>
              <a:rPr lang="en-GB" dirty="0" smtClean="0"/>
              <a:t> </a:t>
            </a:r>
            <a:r>
              <a:rPr lang="en-GB" dirty="0" err="1" smtClean="0"/>
              <a:t>aseasonal</a:t>
            </a:r>
            <a:r>
              <a:rPr lang="en-GB" dirty="0" smtClean="0"/>
              <a:t> system </a:t>
            </a:r>
            <a:r>
              <a:rPr lang="en-GB" dirty="0" smtClean="0">
                <a:sym typeface="Wingdings" panose="05000000000000000000" pitchFamily="2" charset="2"/>
              </a:rPr>
              <a:t> supports large endothermic</a:t>
            </a:r>
            <a:r>
              <a:rPr lang="en-GB" baseline="0" dirty="0" smtClean="0">
                <a:sym typeface="Wingdings" panose="05000000000000000000" pitchFamily="2" charset="2"/>
              </a:rPr>
              <a:t> carnivores. But: large allocation of Energy to maintain metabolism.  Less reproduction, while long-lived  upward shift of mass range. Predation ‘bin’ shifts equally  Larger herbivores -&gt; more consumption</a:t>
            </a:r>
          </a:p>
          <a:p>
            <a:endParaRPr lang="en-US" baseline="0" dirty="0" smtClean="0">
              <a:sym typeface="Wingdings" panose="05000000000000000000" pitchFamily="2" charset="2"/>
            </a:endParaRPr>
          </a:p>
          <a:p>
            <a:r>
              <a:rPr lang="en-US" baseline="0" dirty="0" smtClean="0">
                <a:sym typeface="Wingdings" panose="05000000000000000000" pitchFamily="2" charset="2"/>
              </a:rPr>
              <a:t>(In contrast: High resource availability + Higher activity, higher metabolic rates  better assimilation.  Higher reproduction, better suppression of herbivores</a:t>
            </a:r>
            <a:endParaRPr lang="en-GB" baseline="0" dirty="0" smtClean="0">
              <a:sym typeface="Wingdings" panose="05000000000000000000" pitchFamily="2" charset="2"/>
            </a:endParaRPr>
          </a:p>
          <a:p>
            <a:endParaRPr lang="en-GB" baseline="0" dirty="0" smtClean="0">
              <a:sym typeface="Wingdings" panose="05000000000000000000" pitchFamily="2" charset="2"/>
            </a:endParaRPr>
          </a:p>
          <a:p>
            <a:r>
              <a:rPr lang="en-GB" baseline="0" dirty="0" err="1" smtClean="0">
                <a:sym typeface="Wingdings" panose="05000000000000000000" pitchFamily="2" charset="2"/>
              </a:rPr>
              <a:t>aB</a:t>
            </a:r>
            <a:r>
              <a:rPr lang="en-GB" baseline="0" dirty="0" smtClean="0">
                <a:sym typeface="Wingdings" panose="05000000000000000000" pitchFamily="2" charset="2"/>
              </a:rPr>
              <a:t>: Assume similar, but median value shifted due to smaller </a:t>
            </a:r>
            <a:r>
              <a:rPr lang="en-GB" baseline="0" dirty="0" err="1" smtClean="0">
                <a:sym typeface="Wingdings" panose="05000000000000000000" pitchFamily="2" charset="2"/>
              </a:rPr>
              <a:t>ecto</a:t>
            </a:r>
            <a:r>
              <a:rPr lang="en-GB" baseline="0" dirty="0" smtClean="0">
                <a:sym typeface="Wingdings" panose="05000000000000000000" pitchFamily="2" charset="2"/>
              </a:rPr>
              <a:t> </a:t>
            </a:r>
            <a:r>
              <a:rPr lang="en-GB" baseline="0" dirty="0" err="1" smtClean="0">
                <a:sym typeface="Wingdings" panose="05000000000000000000" pitchFamily="2" charset="2"/>
              </a:rPr>
              <a:t>semelp</a:t>
            </a:r>
            <a:r>
              <a:rPr lang="en-GB" baseline="0" dirty="0" smtClean="0">
                <a:sym typeface="Wingdings" panose="05000000000000000000" pitchFamily="2" charset="2"/>
              </a:rPr>
              <a:t>. Still a ‘released’ mass bin. Intra guild predation may affect survival of endotherms (B) in early life stages</a:t>
            </a:r>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22</a:t>
            </a:fld>
            <a:endParaRPr lang="en-GB"/>
          </a:p>
        </p:txBody>
      </p:sp>
    </p:spTree>
    <p:extLst>
      <p:ext uri="{BB962C8B-B14F-4D97-AF65-F5344CB8AC3E}">
        <p14:creationId xmlns:p14="http://schemas.microsoft.com/office/powerpoint/2010/main" val="3842201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23</a:t>
            </a:fld>
            <a:endParaRPr lang="en-GB"/>
          </a:p>
        </p:txBody>
      </p:sp>
    </p:spTree>
    <p:extLst>
      <p:ext uri="{BB962C8B-B14F-4D97-AF65-F5344CB8AC3E}">
        <p14:creationId xmlns:p14="http://schemas.microsoft.com/office/powerpoint/2010/main" val="25252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6</a:t>
            </a:fld>
            <a:endParaRPr lang="en-GB"/>
          </a:p>
        </p:txBody>
      </p:sp>
    </p:spTree>
    <p:extLst>
      <p:ext uri="{BB962C8B-B14F-4D97-AF65-F5344CB8AC3E}">
        <p14:creationId xmlns:p14="http://schemas.microsoft.com/office/powerpoint/2010/main" val="3285502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28</a:t>
            </a:fld>
            <a:endParaRPr lang="en-GB"/>
          </a:p>
        </p:txBody>
      </p:sp>
    </p:spTree>
    <p:extLst>
      <p:ext uri="{BB962C8B-B14F-4D97-AF65-F5344CB8AC3E}">
        <p14:creationId xmlns:p14="http://schemas.microsoft.com/office/powerpoint/2010/main" val="944889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29</a:t>
            </a:fld>
            <a:endParaRPr lang="en-GB"/>
          </a:p>
        </p:txBody>
      </p:sp>
    </p:spTree>
    <p:extLst>
      <p:ext uri="{BB962C8B-B14F-4D97-AF65-F5344CB8AC3E}">
        <p14:creationId xmlns:p14="http://schemas.microsoft.com/office/powerpoint/2010/main" val="743690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30</a:t>
            </a:fld>
            <a:endParaRPr lang="en-GB"/>
          </a:p>
        </p:txBody>
      </p:sp>
    </p:spTree>
    <p:extLst>
      <p:ext uri="{BB962C8B-B14F-4D97-AF65-F5344CB8AC3E}">
        <p14:creationId xmlns:p14="http://schemas.microsoft.com/office/powerpoint/2010/main" val="2408772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31</a:t>
            </a:fld>
            <a:endParaRPr lang="en-GB"/>
          </a:p>
        </p:txBody>
      </p:sp>
    </p:spTree>
    <p:extLst>
      <p:ext uri="{BB962C8B-B14F-4D97-AF65-F5344CB8AC3E}">
        <p14:creationId xmlns:p14="http://schemas.microsoft.com/office/powerpoint/2010/main" val="2430486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32</a:t>
            </a:fld>
            <a:endParaRPr lang="en-GB"/>
          </a:p>
        </p:txBody>
      </p:sp>
    </p:spTree>
    <p:extLst>
      <p:ext uri="{BB962C8B-B14F-4D97-AF65-F5344CB8AC3E}">
        <p14:creationId xmlns:p14="http://schemas.microsoft.com/office/powerpoint/2010/main" val="2994058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33</a:t>
            </a:fld>
            <a:endParaRPr lang="en-GB"/>
          </a:p>
        </p:txBody>
      </p:sp>
    </p:spTree>
    <p:extLst>
      <p:ext uri="{BB962C8B-B14F-4D97-AF65-F5344CB8AC3E}">
        <p14:creationId xmlns:p14="http://schemas.microsoft.com/office/powerpoint/2010/main" val="3338372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34</a:t>
            </a:fld>
            <a:endParaRPr lang="en-GB"/>
          </a:p>
        </p:txBody>
      </p:sp>
    </p:spTree>
    <p:extLst>
      <p:ext uri="{BB962C8B-B14F-4D97-AF65-F5344CB8AC3E}">
        <p14:creationId xmlns:p14="http://schemas.microsoft.com/office/powerpoint/2010/main" val="3052315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a:t>
            </a:r>
            <a:r>
              <a:rPr lang="en-GB" baseline="0" dirty="0" smtClean="0"/>
              <a:t> : maximum body size constrained -&gt; </a:t>
            </a:r>
            <a:r>
              <a:rPr lang="en-GB" baseline="0" dirty="0" err="1" smtClean="0"/>
              <a:t>semelparous</a:t>
            </a:r>
            <a:r>
              <a:rPr lang="en-GB" baseline="0" dirty="0" smtClean="0"/>
              <a:t> organisms small. Marginal predation on overall range of herbivores. </a:t>
            </a:r>
            <a:r>
              <a:rPr lang="en-GB" baseline="0" dirty="0" smtClean="0">
                <a:sym typeface="Wingdings" panose="05000000000000000000" pitchFamily="2" charset="2"/>
              </a:rPr>
              <a:t> higher abundances mean less available resources  average body mass remains low</a:t>
            </a:r>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35</a:t>
            </a:fld>
            <a:endParaRPr lang="en-GB"/>
          </a:p>
        </p:txBody>
      </p:sp>
    </p:spTree>
    <p:extLst>
      <p:ext uri="{BB962C8B-B14F-4D97-AF65-F5344CB8AC3E}">
        <p14:creationId xmlns:p14="http://schemas.microsoft.com/office/powerpoint/2010/main" val="1941786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7</a:t>
            </a:fld>
            <a:endParaRPr lang="en-GB"/>
          </a:p>
        </p:txBody>
      </p:sp>
    </p:spTree>
    <p:extLst>
      <p:ext uri="{BB962C8B-B14F-4D97-AF65-F5344CB8AC3E}">
        <p14:creationId xmlns:p14="http://schemas.microsoft.com/office/powerpoint/2010/main" val="159657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8</a:t>
            </a:fld>
            <a:endParaRPr lang="en-GB"/>
          </a:p>
        </p:txBody>
      </p:sp>
    </p:spTree>
    <p:extLst>
      <p:ext uri="{BB962C8B-B14F-4D97-AF65-F5344CB8AC3E}">
        <p14:creationId xmlns:p14="http://schemas.microsoft.com/office/powerpoint/2010/main" val="79556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9</a:t>
            </a:fld>
            <a:endParaRPr lang="en-GB"/>
          </a:p>
        </p:txBody>
      </p:sp>
    </p:spTree>
    <p:extLst>
      <p:ext uri="{BB962C8B-B14F-4D97-AF65-F5344CB8AC3E}">
        <p14:creationId xmlns:p14="http://schemas.microsoft.com/office/powerpoint/2010/main" val="3949198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10</a:t>
            </a:fld>
            <a:endParaRPr lang="en-GB"/>
          </a:p>
        </p:txBody>
      </p:sp>
    </p:spTree>
    <p:extLst>
      <p:ext uri="{BB962C8B-B14F-4D97-AF65-F5344CB8AC3E}">
        <p14:creationId xmlns:p14="http://schemas.microsoft.com/office/powerpoint/2010/main" val="9071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11</a:t>
            </a:fld>
            <a:endParaRPr lang="en-GB"/>
          </a:p>
        </p:txBody>
      </p:sp>
    </p:spTree>
    <p:extLst>
      <p:ext uri="{BB962C8B-B14F-4D97-AF65-F5344CB8AC3E}">
        <p14:creationId xmlns:p14="http://schemas.microsoft.com/office/powerpoint/2010/main" val="3518529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12</a:t>
            </a:fld>
            <a:endParaRPr lang="en-GB"/>
          </a:p>
        </p:txBody>
      </p:sp>
    </p:spTree>
    <p:extLst>
      <p:ext uri="{BB962C8B-B14F-4D97-AF65-F5344CB8AC3E}">
        <p14:creationId xmlns:p14="http://schemas.microsoft.com/office/powerpoint/2010/main" val="18235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E05990-B3A5-47B0-AF6F-F527A8FE03AB}" type="slidenum">
              <a:rPr lang="en-GB" smtClean="0"/>
              <a:t>13</a:t>
            </a:fld>
            <a:endParaRPr lang="en-GB"/>
          </a:p>
        </p:txBody>
      </p:sp>
    </p:spTree>
    <p:extLst>
      <p:ext uri="{BB962C8B-B14F-4D97-AF65-F5344CB8AC3E}">
        <p14:creationId xmlns:p14="http://schemas.microsoft.com/office/powerpoint/2010/main" val="2735064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Footer Placeholder 4"/>
          <p:cNvSpPr>
            <a:spLocks noGrp="1"/>
          </p:cNvSpPr>
          <p:nvPr>
            <p:ph type="ftr" sz="quarter" idx="11"/>
          </p:nvPr>
        </p:nvSpPr>
        <p:spPr/>
        <p:txBody>
          <a:bodyPr/>
          <a:lstStyle/>
          <a:p>
            <a:r>
              <a:rPr lang="en-GB" smtClean="0"/>
              <a:t>Functional Diversity &amp; Ecosystem Functioning</a:t>
            </a:r>
            <a:endParaRPr lang="en-GB"/>
          </a:p>
        </p:txBody>
      </p:sp>
      <p:sp>
        <p:nvSpPr>
          <p:cNvPr id="6" name="Slide Number Placeholder 5"/>
          <p:cNvSpPr>
            <a:spLocks noGrp="1"/>
          </p:cNvSpPr>
          <p:nvPr>
            <p:ph type="sldNum" sz="quarter" idx="12"/>
          </p:nvPr>
        </p:nvSpPr>
        <p:spPr/>
        <p:txBody>
          <a:bodyPr/>
          <a:lstStyle/>
          <a:p>
            <a:fld id="{0469E13B-004C-4A81-A10F-30BB60CCB1F8}" type="slidenum">
              <a:rPr lang="en-GB" smtClean="0"/>
              <a:t>‹#›</a:t>
            </a:fld>
            <a:endParaRPr lang="en-GB"/>
          </a:p>
        </p:txBody>
      </p:sp>
      <p:sp>
        <p:nvSpPr>
          <p:cNvPr id="13" name="Rectangle 12"/>
          <p:cNvSpPr/>
          <p:nvPr userDrawn="1"/>
        </p:nvSpPr>
        <p:spPr>
          <a:xfrm>
            <a:off x="1816100" y="-889000"/>
            <a:ext cx="10998200" cy="8890000"/>
          </a:xfrm>
          <a:prstGeom prst="rect">
            <a:avLst/>
          </a:prstGeom>
          <a:solidFill>
            <a:srgbClr val="5B8C9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968500" y="-736600"/>
            <a:ext cx="10998200" cy="8890000"/>
          </a:xfrm>
          <a:prstGeom prst="rect">
            <a:avLst/>
          </a:prstGeom>
          <a:solidFill>
            <a:srgbClr val="5B8C9D"/>
          </a:solidFill>
          <a:ln>
            <a:solidFill>
              <a:srgbClr val="5B8C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userDrawn="1"/>
        </p:nvPicPr>
        <p:blipFill>
          <a:blip r:embed="rId2"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199324" y="4415093"/>
            <a:ext cx="2167824" cy="661732"/>
          </a:xfrm>
          <a:prstGeom prst="rect">
            <a:avLst/>
          </a:prstGeom>
        </p:spPr>
      </p:pic>
      <p:pic>
        <p:nvPicPr>
          <p:cNvPr id="17" name="Picture 16"/>
          <p:cNvPicPr>
            <a:picLocks noChangeAspect="1"/>
          </p:cNvPicPr>
          <p:nvPr userDrawn="1"/>
        </p:nvPicPr>
        <p:blipFill>
          <a:blip r:embed="rId3" cstate="print">
            <a:clrChange>
              <a:clrFrom>
                <a:srgbClr val="000000"/>
              </a:clrFrom>
              <a:clrTo>
                <a:srgbClr val="000000">
                  <a:alpha val="0"/>
                </a:srgbClr>
              </a:clrTo>
            </a:clrChange>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42240" y="5093792"/>
            <a:ext cx="1591920" cy="444127"/>
          </a:xfrm>
          <a:prstGeom prst="rect">
            <a:avLst/>
          </a:prstGeom>
        </p:spPr>
      </p:pic>
      <p:pic>
        <p:nvPicPr>
          <p:cNvPr id="19" name="Picture 18"/>
          <p:cNvPicPr>
            <a:picLocks noChangeAspect="1"/>
          </p:cNvPicPr>
          <p:nvPr userDrawn="1"/>
        </p:nvPicPr>
        <p:blipFill>
          <a:blip r:embed="rId4">
            <a:clrChange>
              <a:clrFrom>
                <a:srgbClr val="000000"/>
              </a:clrFrom>
              <a:clrTo>
                <a:srgbClr val="000000">
                  <a:alpha val="0"/>
                </a:srgbClr>
              </a:clrTo>
            </a:clrChange>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88900" y="2348086"/>
            <a:ext cx="2247900" cy="2028825"/>
          </a:xfrm>
          <a:prstGeom prst="rect">
            <a:avLst/>
          </a:prstGeom>
        </p:spPr>
      </p:pic>
    </p:spTree>
    <p:extLst>
      <p:ext uri="{BB962C8B-B14F-4D97-AF65-F5344CB8AC3E}">
        <p14:creationId xmlns:p14="http://schemas.microsoft.com/office/powerpoint/2010/main" val="1784127765"/>
      </p:ext>
    </p:extLst>
  </p:cSld>
  <p:clrMapOvr>
    <a:masterClrMapping/>
  </p:clrMapOvr>
  <p:extLst>
    <p:ext uri="{DCECCB84-F9BA-43D5-87BE-67443E8EF086}">
      <p15:sldGuideLst xmlns:p15="http://schemas.microsoft.com/office/powerpoint/2012/main">
        <p15:guide id="1" orient="horz" pos="4320" userDrawn="1">
          <p15:clr>
            <a:srgbClr val="FBAE40"/>
          </p15:clr>
        </p15:guide>
        <p15:guide id="2" orient="horz" pos="4042" userDrawn="1">
          <p15:clr>
            <a:srgbClr val="FBAE40"/>
          </p15:clr>
        </p15:guide>
        <p15:guide id="3" pos="6289" userDrawn="1">
          <p15:clr>
            <a:srgbClr val="FBAE40"/>
          </p15:clr>
        </p15:guide>
        <p15:guide id="4" orient="horz" pos="390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1D5E38-188C-4658-8937-4EE00E9919B4}" type="datetime1">
              <a:rPr lang="en-GB" smtClean="0"/>
              <a:t>27/07/2015</a:t>
            </a:fld>
            <a:endParaRPr lang="en-GB"/>
          </a:p>
        </p:txBody>
      </p:sp>
      <p:sp>
        <p:nvSpPr>
          <p:cNvPr id="5" name="Footer Placeholder 4"/>
          <p:cNvSpPr>
            <a:spLocks noGrp="1"/>
          </p:cNvSpPr>
          <p:nvPr>
            <p:ph type="ftr" sz="quarter" idx="11"/>
          </p:nvPr>
        </p:nvSpPr>
        <p:spPr/>
        <p:txBody>
          <a:bodyPr/>
          <a:lstStyle/>
          <a:p>
            <a:r>
              <a:rPr lang="en-GB" smtClean="0"/>
              <a:t>Functional Diversity &amp; Ecosystem Functioning</a:t>
            </a:r>
            <a:endParaRPr lang="en-GB"/>
          </a:p>
        </p:txBody>
      </p:sp>
      <p:sp>
        <p:nvSpPr>
          <p:cNvPr id="6" name="Slide Number Placeholder 5"/>
          <p:cNvSpPr>
            <a:spLocks noGrp="1"/>
          </p:cNvSpPr>
          <p:nvPr>
            <p:ph type="sldNum" sz="quarter" idx="12"/>
          </p:nvPr>
        </p:nvSpPr>
        <p:spPr/>
        <p:txBody>
          <a:bodyPr/>
          <a:lstStyle/>
          <a:p>
            <a:fld id="{0469E13B-004C-4A81-A10F-30BB60CCB1F8}" type="slidenum">
              <a:rPr lang="en-GB" smtClean="0"/>
              <a:t>‹#›</a:t>
            </a:fld>
            <a:endParaRPr lang="en-GB"/>
          </a:p>
        </p:txBody>
      </p:sp>
    </p:spTree>
    <p:extLst>
      <p:ext uri="{BB962C8B-B14F-4D97-AF65-F5344CB8AC3E}">
        <p14:creationId xmlns:p14="http://schemas.microsoft.com/office/powerpoint/2010/main" val="194421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9361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smtClean="0"/>
              <a:t>Functional Diversity &amp; Ecosystem Functioning</a:t>
            </a:r>
            <a:endParaRPr lang="en-GB"/>
          </a:p>
        </p:txBody>
      </p:sp>
      <p:sp>
        <p:nvSpPr>
          <p:cNvPr id="6" name="Slide Number Placeholder 5"/>
          <p:cNvSpPr>
            <a:spLocks noGrp="1"/>
          </p:cNvSpPr>
          <p:nvPr>
            <p:ph type="sldNum" sz="quarter" idx="12"/>
          </p:nvPr>
        </p:nvSpPr>
        <p:spPr/>
        <p:txBody>
          <a:bodyPr/>
          <a:lstStyle/>
          <a:p>
            <a:fld id="{0469E13B-004C-4A81-A10F-30BB60CCB1F8}" type="slidenum">
              <a:rPr lang="en-GB" smtClean="0"/>
              <a:t>‹#›</a:t>
            </a:fld>
            <a:endParaRPr lang="en-GB"/>
          </a:p>
        </p:txBody>
      </p:sp>
      <p:sp>
        <p:nvSpPr>
          <p:cNvPr id="11" name="Rectangle 10"/>
          <p:cNvSpPr/>
          <p:nvPr userDrawn="1"/>
        </p:nvSpPr>
        <p:spPr>
          <a:xfrm>
            <a:off x="1670960" y="-889000"/>
            <a:ext cx="10998200" cy="8890000"/>
          </a:xfrm>
          <a:prstGeom prst="rect">
            <a:avLst/>
          </a:prstGeom>
          <a:solidFill>
            <a:srgbClr val="5B8C9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823360" y="-736600"/>
            <a:ext cx="10998200" cy="8890000"/>
          </a:xfrm>
          <a:prstGeom prst="rect">
            <a:avLst/>
          </a:prstGeom>
          <a:solidFill>
            <a:srgbClr val="5B8C9D"/>
          </a:solidFill>
          <a:ln>
            <a:solidFill>
              <a:srgbClr val="5B8C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rot="10800000">
            <a:off x="1823360" y="981074"/>
            <a:ext cx="14084300" cy="5506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userDrawn="1"/>
        </p:nvSpPr>
        <p:spPr>
          <a:xfrm>
            <a:off x="1818765" y="6341834"/>
            <a:ext cx="11428183" cy="182562"/>
          </a:xfrm>
          <a:prstGeom prst="rect">
            <a:avLst/>
          </a:prstGeom>
          <a:solidFill>
            <a:srgbClr val="486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Date Placeholder 4"/>
          <p:cNvSpPr txBox="1">
            <a:spLocks/>
          </p:cNvSpPr>
          <p:nvPr userDrawn="1"/>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B56B1CF-69A9-4B3C-AB7A-EB65AF18A9A5}" type="datetime1">
              <a:rPr lang="en-GB" smtClean="0">
                <a:solidFill>
                  <a:schemeClr val="bg1"/>
                </a:solidFill>
              </a:rPr>
              <a:pPr algn="r"/>
              <a:t>27/07/2015</a:t>
            </a:fld>
            <a:endParaRPr lang="en-GB" dirty="0">
              <a:solidFill>
                <a:schemeClr val="bg1"/>
              </a:solidFill>
            </a:endParaRPr>
          </a:p>
        </p:txBody>
      </p:sp>
      <p:sp>
        <p:nvSpPr>
          <p:cNvPr id="20" name="Footer Placeholder 5"/>
          <p:cNvSpPr txBox="1">
            <a:spLocks/>
          </p:cNvSpPr>
          <p:nvPr userDrawn="1"/>
        </p:nvSpPr>
        <p:spPr>
          <a:xfrm>
            <a:off x="4876800" y="65087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dirty="0" smtClean="0">
                <a:solidFill>
                  <a:schemeClr val="bg1"/>
                </a:solidFill>
              </a:rPr>
              <a:t>Functional Diversity &amp; Ecosystem Functioning</a:t>
            </a:r>
            <a:endParaRPr lang="en-GB" dirty="0">
              <a:solidFill>
                <a:schemeClr val="bg1"/>
              </a:solidFill>
            </a:endParaRPr>
          </a:p>
        </p:txBody>
      </p:sp>
      <p:sp>
        <p:nvSpPr>
          <p:cNvPr id="21" name="Slide Number Placeholder 6"/>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469E13B-004C-4A81-A10F-30BB60CCB1F8}" type="slidenum">
              <a:rPr lang="en-GB" smtClean="0">
                <a:solidFill>
                  <a:schemeClr val="bg1"/>
                </a:solidFill>
              </a:rPr>
              <a:pPr/>
              <a:t>‹#›</a:t>
            </a:fld>
            <a:endParaRPr lang="en-GB">
              <a:solidFill>
                <a:schemeClr val="bg1"/>
              </a:solidFill>
            </a:endParaRPr>
          </a:p>
        </p:txBody>
      </p:sp>
      <p:sp>
        <p:nvSpPr>
          <p:cNvPr id="2" name="Title 1"/>
          <p:cNvSpPr>
            <a:spLocks noGrp="1"/>
          </p:cNvSpPr>
          <p:nvPr>
            <p:ph type="title"/>
          </p:nvPr>
        </p:nvSpPr>
        <p:spPr>
          <a:xfrm>
            <a:off x="2039260" y="86225"/>
            <a:ext cx="10515600" cy="935623"/>
          </a:xfrm>
        </p:spPr>
        <p:txBody>
          <a:bodyPr/>
          <a:lstStyle>
            <a:lvl1pPr algn="l">
              <a:defRPr>
                <a:solidFill>
                  <a:schemeClr val="bg1"/>
                </a:solidFill>
                <a:latin typeface="Calisto MT" panose="02040603050505030304" pitchFamily="18"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2071275" y="1183595"/>
            <a:ext cx="10451570" cy="5037138"/>
          </a:xfrm>
        </p:spPr>
        <p:txBody>
          <a:bodyPr/>
          <a:lstStyle>
            <a:lvl1pPr>
              <a:defRPr>
                <a:solidFill>
                  <a:srgbClr val="263B42"/>
                </a:solidFill>
              </a:defRPr>
            </a:lvl1pPr>
            <a:lvl2pPr>
              <a:defRPr>
                <a:solidFill>
                  <a:srgbClr val="263B42"/>
                </a:solidFill>
              </a:defRPr>
            </a:lvl2pPr>
            <a:lvl3pPr>
              <a:defRPr>
                <a:solidFill>
                  <a:srgbClr val="263B42"/>
                </a:solidFill>
              </a:defRPr>
            </a:lvl3pPr>
            <a:lvl4pPr>
              <a:defRPr>
                <a:solidFill>
                  <a:srgbClr val="263B42"/>
                </a:solidFill>
              </a:defRPr>
            </a:lvl4pPr>
            <a:lvl5pPr>
              <a:defRPr>
                <a:solidFill>
                  <a:srgbClr val="263B4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4030133449"/>
      </p:ext>
    </p:extLst>
  </p:cSld>
  <p:clrMapOvr>
    <a:masterClrMapping/>
  </p:clrMapOvr>
  <p:extLst mod="1">
    <p:ext uri="{DCECCB84-F9BA-43D5-87BE-67443E8EF086}">
      <p15:sldGuideLst xmlns:p15="http://schemas.microsoft.com/office/powerpoint/2012/main">
        <p15:guide id="1" pos="7423" userDrawn="1">
          <p15:clr>
            <a:srgbClr val="FBAE40"/>
          </p15:clr>
        </p15:guide>
        <p15:guide id="2" pos="13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30927-09DC-49E8-AD82-6254DEB72D76}" type="datetime1">
              <a:rPr lang="en-GB" smtClean="0"/>
              <a:t>27/07/2015</a:t>
            </a:fld>
            <a:endParaRPr lang="en-GB"/>
          </a:p>
        </p:txBody>
      </p:sp>
      <p:sp>
        <p:nvSpPr>
          <p:cNvPr id="5" name="Footer Placeholder 4"/>
          <p:cNvSpPr>
            <a:spLocks noGrp="1"/>
          </p:cNvSpPr>
          <p:nvPr>
            <p:ph type="ftr" sz="quarter" idx="11"/>
          </p:nvPr>
        </p:nvSpPr>
        <p:spPr/>
        <p:txBody>
          <a:bodyPr/>
          <a:lstStyle/>
          <a:p>
            <a:r>
              <a:rPr lang="en-GB" smtClean="0"/>
              <a:t>Functional Diversity &amp; Ecosystem Functioning</a:t>
            </a:r>
            <a:endParaRPr lang="en-GB"/>
          </a:p>
        </p:txBody>
      </p:sp>
      <p:sp>
        <p:nvSpPr>
          <p:cNvPr id="6" name="Slide Number Placeholder 5"/>
          <p:cNvSpPr>
            <a:spLocks noGrp="1"/>
          </p:cNvSpPr>
          <p:nvPr>
            <p:ph type="sldNum" sz="quarter" idx="12"/>
          </p:nvPr>
        </p:nvSpPr>
        <p:spPr/>
        <p:txBody>
          <a:bodyPr/>
          <a:lstStyle/>
          <a:p>
            <a:fld id="{0469E13B-004C-4A81-A10F-30BB60CCB1F8}" type="slidenum">
              <a:rPr lang="en-GB" smtClean="0"/>
              <a:t>‹#›</a:t>
            </a:fld>
            <a:endParaRPr lang="en-GB"/>
          </a:p>
        </p:txBody>
      </p:sp>
    </p:spTree>
    <p:extLst>
      <p:ext uri="{BB962C8B-B14F-4D97-AF65-F5344CB8AC3E}">
        <p14:creationId xmlns:p14="http://schemas.microsoft.com/office/powerpoint/2010/main" val="90658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7644939-CB4B-45CB-AE79-16F9537EA04C}" type="datetime1">
              <a:rPr lang="en-GB" smtClean="0"/>
              <a:t>27/07/2015</a:t>
            </a:fld>
            <a:endParaRPr lang="en-GB"/>
          </a:p>
        </p:txBody>
      </p:sp>
      <p:sp>
        <p:nvSpPr>
          <p:cNvPr id="6" name="Footer Placeholder 5"/>
          <p:cNvSpPr>
            <a:spLocks noGrp="1"/>
          </p:cNvSpPr>
          <p:nvPr>
            <p:ph type="ftr" sz="quarter" idx="11"/>
          </p:nvPr>
        </p:nvSpPr>
        <p:spPr/>
        <p:txBody>
          <a:bodyPr/>
          <a:lstStyle/>
          <a:p>
            <a:r>
              <a:rPr lang="en-GB" dirty="0" smtClean="0"/>
              <a:t>Functional Diversity &amp; Ecosystem Functioning</a:t>
            </a:r>
            <a:endParaRPr lang="en-GB" dirty="0"/>
          </a:p>
        </p:txBody>
      </p:sp>
      <p:sp>
        <p:nvSpPr>
          <p:cNvPr id="7" name="Slide Number Placeholder 6"/>
          <p:cNvSpPr>
            <a:spLocks noGrp="1"/>
          </p:cNvSpPr>
          <p:nvPr>
            <p:ph type="sldNum" sz="quarter" idx="12"/>
          </p:nvPr>
        </p:nvSpPr>
        <p:spPr/>
        <p:txBody>
          <a:bodyPr/>
          <a:lstStyle/>
          <a:p>
            <a:fld id="{0469E13B-004C-4A81-A10F-30BB60CCB1F8}" type="slidenum">
              <a:rPr lang="en-GB" smtClean="0"/>
              <a:t>‹#›</a:t>
            </a:fld>
            <a:endParaRPr lang="en-GB"/>
          </a:p>
        </p:txBody>
      </p:sp>
    </p:spTree>
    <p:extLst>
      <p:ext uri="{BB962C8B-B14F-4D97-AF65-F5344CB8AC3E}">
        <p14:creationId xmlns:p14="http://schemas.microsoft.com/office/powerpoint/2010/main" val="15594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9394"/>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A7F66E5-EF26-4000-BA4F-E0E0E19F09CB}" type="datetime1">
              <a:rPr lang="en-GB" smtClean="0"/>
              <a:t>27/07/2015</a:t>
            </a:fld>
            <a:endParaRPr lang="en-GB"/>
          </a:p>
        </p:txBody>
      </p:sp>
      <p:sp>
        <p:nvSpPr>
          <p:cNvPr id="8" name="Footer Placeholder 7"/>
          <p:cNvSpPr>
            <a:spLocks noGrp="1"/>
          </p:cNvSpPr>
          <p:nvPr>
            <p:ph type="ftr" sz="quarter" idx="11"/>
          </p:nvPr>
        </p:nvSpPr>
        <p:spPr/>
        <p:txBody>
          <a:bodyPr/>
          <a:lstStyle/>
          <a:p>
            <a:r>
              <a:rPr lang="en-GB" smtClean="0"/>
              <a:t>Functional Diversity &amp; Ecosystem Functioning</a:t>
            </a:r>
            <a:endParaRPr lang="en-GB"/>
          </a:p>
        </p:txBody>
      </p:sp>
      <p:sp>
        <p:nvSpPr>
          <p:cNvPr id="9" name="Slide Number Placeholder 8"/>
          <p:cNvSpPr>
            <a:spLocks noGrp="1"/>
          </p:cNvSpPr>
          <p:nvPr>
            <p:ph type="sldNum" sz="quarter" idx="12"/>
          </p:nvPr>
        </p:nvSpPr>
        <p:spPr/>
        <p:txBody>
          <a:bodyPr/>
          <a:lstStyle/>
          <a:p>
            <a:fld id="{0469E13B-004C-4A81-A10F-30BB60CCB1F8}" type="slidenum">
              <a:rPr lang="en-GB" smtClean="0"/>
              <a:t>‹#›</a:t>
            </a:fld>
            <a:endParaRPr lang="en-GB"/>
          </a:p>
        </p:txBody>
      </p:sp>
    </p:spTree>
    <p:extLst>
      <p:ext uri="{BB962C8B-B14F-4D97-AF65-F5344CB8AC3E}">
        <p14:creationId xmlns:p14="http://schemas.microsoft.com/office/powerpoint/2010/main" val="308470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40E53C0-8D36-46B1-93E1-E67F1D736F59}" type="datetime1">
              <a:rPr lang="en-GB" smtClean="0"/>
              <a:t>27/07/2015</a:t>
            </a:fld>
            <a:endParaRPr lang="en-GB"/>
          </a:p>
        </p:txBody>
      </p:sp>
      <p:sp>
        <p:nvSpPr>
          <p:cNvPr id="4" name="Footer Placeholder 3"/>
          <p:cNvSpPr>
            <a:spLocks noGrp="1"/>
          </p:cNvSpPr>
          <p:nvPr>
            <p:ph type="ftr" sz="quarter" idx="11"/>
          </p:nvPr>
        </p:nvSpPr>
        <p:spPr/>
        <p:txBody>
          <a:bodyPr/>
          <a:lstStyle/>
          <a:p>
            <a:r>
              <a:rPr lang="en-GB" smtClean="0"/>
              <a:t>Functional Diversity &amp; Ecosystem Functioning</a:t>
            </a:r>
            <a:endParaRPr lang="en-GB"/>
          </a:p>
        </p:txBody>
      </p:sp>
      <p:sp>
        <p:nvSpPr>
          <p:cNvPr id="5" name="Slide Number Placeholder 4"/>
          <p:cNvSpPr>
            <a:spLocks noGrp="1"/>
          </p:cNvSpPr>
          <p:nvPr>
            <p:ph type="sldNum" sz="quarter" idx="12"/>
          </p:nvPr>
        </p:nvSpPr>
        <p:spPr/>
        <p:txBody>
          <a:bodyPr/>
          <a:lstStyle/>
          <a:p>
            <a:fld id="{0469E13B-004C-4A81-A10F-30BB60CCB1F8}" type="slidenum">
              <a:rPr lang="en-GB" smtClean="0"/>
              <a:t>‹#›</a:t>
            </a:fld>
            <a:endParaRPr lang="en-GB"/>
          </a:p>
        </p:txBody>
      </p:sp>
    </p:spTree>
    <p:extLst>
      <p:ext uri="{BB962C8B-B14F-4D97-AF65-F5344CB8AC3E}">
        <p14:creationId xmlns:p14="http://schemas.microsoft.com/office/powerpoint/2010/main" val="354415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73418-9BD4-4BE5-BE7A-762197AACF6B}" type="datetime1">
              <a:rPr lang="en-GB" smtClean="0"/>
              <a:t>27/07/2015</a:t>
            </a:fld>
            <a:endParaRPr lang="en-GB"/>
          </a:p>
        </p:txBody>
      </p:sp>
      <p:sp>
        <p:nvSpPr>
          <p:cNvPr id="3" name="Footer Placeholder 2"/>
          <p:cNvSpPr>
            <a:spLocks noGrp="1"/>
          </p:cNvSpPr>
          <p:nvPr>
            <p:ph type="ftr" sz="quarter" idx="11"/>
          </p:nvPr>
        </p:nvSpPr>
        <p:spPr/>
        <p:txBody>
          <a:bodyPr/>
          <a:lstStyle/>
          <a:p>
            <a:r>
              <a:rPr lang="en-GB" smtClean="0"/>
              <a:t>Functional Diversity &amp; Ecosystem Functioning</a:t>
            </a:r>
            <a:endParaRPr lang="en-GB"/>
          </a:p>
        </p:txBody>
      </p:sp>
      <p:sp>
        <p:nvSpPr>
          <p:cNvPr id="4" name="Slide Number Placeholder 3"/>
          <p:cNvSpPr>
            <a:spLocks noGrp="1"/>
          </p:cNvSpPr>
          <p:nvPr>
            <p:ph type="sldNum" sz="quarter" idx="12"/>
          </p:nvPr>
        </p:nvSpPr>
        <p:spPr/>
        <p:txBody>
          <a:bodyPr/>
          <a:lstStyle/>
          <a:p>
            <a:fld id="{0469E13B-004C-4A81-A10F-30BB60CCB1F8}" type="slidenum">
              <a:rPr lang="en-GB" smtClean="0"/>
              <a:t>‹#›</a:t>
            </a:fld>
            <a:endParaRPr lang="en-GB"/>
          </a:p>
        </p:txBody>
      </p:sp>
    </p:spTree>
    <p:extLst>
      <p:ext uri="{BB962C8B-B14F-4D97-AF65-F5344CB8AC3E}">
        <p14:creationId xmlns:p14="http://schemas.microsoft.com/office/powerpoint/2010/main" val="89685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E39AE1-81EA-4A5C-8BF1-DCA833751EE1}" type="datetime1">
              <a:rPr lang="en-GB" smtClean="0"/>
              <a:t>27/07/2015</a:t>
            </a:fld>
            <a:endParaRPr lang="en-GB"/>
          </a:p>
        </p:txBody>
      </p:sp>
      <p:sp>
        <p:nvSpPr>
          <p:cNvPr id="6" name="Footer Placeholder 5"/>
          <p:cNvSpPr>
            <a:spLocks noGrp="1"/>
          </p:cNvSpPr>
          <p:nvPr>
            <p:ph type="ftr" sz="quarter" idx="11"/>
          </p:nvPr>
        </p:nvSpPr>
        <p:spPr/>
        <p:txBody>
          <a:bodyPr/>
          <a:lstStyle/>
          <a:p>
            <a:r>
              <a:rPr lang="en-GB" smtClean="0"/>
              <a:t>Functional Diversity &amp; Ecosystem Functioning</a:t>
            </a:r>
            <a:endParaRPr lang="en-GB"/>
          </a:p>
        </p:txBody>
      </p:sp>
      <p:sp>
        <p:nvSpPr>
          <p:cNvPr id="7" name="Slide Number Placeholder 6"/>
          <p:cNvSpPr>
            <a:spLocks noGrp="1"/>
          </p:cNvSpPr>
          <p:nvPr>
            <p:ph type="sldNum" sz="quarter" idx="12"/>
          </p:nvPr>
        </p:nvSpPr>
        <p:spPr/>
        <p:txBody>
          <a:bodyPr/>
          <a:lstStyle/>
          <a:p>
            <a:fld id="{0469E13B-004C-4A81-A10F-30BB60CCB1F8}" type="slidenum">
              <a:rPr lang="en-GB" smtClean="0"/>
              <a:t>‹#›</a:t>
            </a:fld>
            <a:endParaRPr lang="en-GB"/>
          </a:p>
        </p:txBody>
      </p:sp>
    </p:spTree>
    <p:extLst>
      <p:ext uri="{BB962C8B-B14F-4D97-AF65-F5344CB8AC3E}">
        <p14:creationId xmlns:p14="http://schemas.microsoft.com/office/powerpoint/2010/main" val="2530816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152397-199B-4789-84B4-72A5FD2C7E71}" type="datetime1">
              <a:rPr lang="en-GB" smtClean="0"/>
              <a:t>27/07/2015</a:t>
            </a:fld>
            <a:endParaRPr lang="en-GB"/>
          </a:p>
        </p:txBody>
      </p:sp>
      <p:sp>
        <p:nvSpPr>
          <p:cNvPr id="6" name="Footer Placeholder 5"/>
          <p:cNvSpPr>
            <a:spLocks noGrp="1"/>
          </p:cNvSpPr>
          <p:nvPr>
            <p:ph type="ftr" sz="quarter" idx="11"/>
          </p:nvPr>
        </p:nvSpPr>
        <p:spPr/>
        <p:txBody>
          <a:bodyPr/>
          <a:lstStyle/>
          <a:p>
            <a:r>
              <a:rPr lang="en-GB" smtClean="0"/>
              <a:t>Functional Diversity &amp; Ecosystem Functioning</a:t>
            </a:r>
            <a:endParaRPr lang="en-GB"/>
          </a:p>
        </p:txBody>
      </p:sp>
      <p:sp>
        <p:nvSpPr>
          <p:cNvPr id="7" name="Slide Number Placeholder 6"/>
          <p:cNvSpPr>
            <a:spLocks noGrp="1"/>
          </p:cNvSpPr>
          <p:nvPr>
            <p:ph type="sldNum" sz="quarter" idx="12"/>
          </p:nvPr>
        </p:nvSpPr>
        <p:spPr/>
        <p:txBody>
          <a:bodyPr/>
          <a:lstStyle/>
          <a:p>
            <a:fld id="{0469E13B-004C-4A81-A10F-30BB60CCB1F8}" type="slidenum">
              <a:rPr lang="en-GB" smtClean="0"/>
              <a:t>‹#›</a:t>
            </a:fld>
            <a:endParaRPr lang="en-GB"/>
          </a:p>
        </p:txBody>
      </p:sp>
    </p:spTree>
    <p:extLst>
      <p:ext uri="{BB962C8B-B14F-4D97-AF65-F5344CB8AC3E}">
        <p14:creationId xmlns:p14="http://schemas.microsoft.com/office/powerpoint/2010/main" val="2233967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9402"/>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783771" y="1825625"/>
            <a:ext cx="1045157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DCCCC-E77E-4725-ACBB-D748942A2712}" type="datetime1">
              <a:rPr lang="en-GB" smtClean="0"/>
              <a:t>27/07/2015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Functional Diversity &amp; Ecosystem Functioning</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9E13B-004C-4A81-A10F-30BB60CCB1F8}" type="slidenum">
              <a:rPr lang="en-GB" smtClean="0"/>
              <a:t>‹#›</a:t>
            </a:fld>
            <a:endParaRPr lang="en-GB"/>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3044" y="-957842"/>
            <a:ext cx="12399688" cy="8245006"/>
          </a:xfrm>
          <a:prstGeom prst="rect">
            <a:avLst/>
          </a:prstGeom>
        </p:spPr>
      </p:pic>
    </p:spTree>
    <p:extLst>
      <p:ext uri="{BB962C8B-B14F-4D97-AF65-F5344CB8AC3E}">
        <p14:creationId xmlns:p14="http://schemas.microsoft.com/office/powerpoint/2010/main" val="1827834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userDrawn="1">
          <p15:clr>
            <a:srgbClr val="F26B43"/>
          </p15:clr>
        </p15:guide>
        <p15:guide id="2" pos="3840" userDrawn="1">
          <p15:clr>
            <a:srgbClr val="F26B43"/>
          </p15:clr>
        </p15:guide>
        <p15:guide id="3" orient="horz" pos="618" userDrawn="1">
          <p15:clr>
            <a:srgbClr val="F26B43"/>
          </p15:clr>
        </p15:guide>
        <p15:guide id="4" orient="horz" pos="3861" userDrawn="1">
          <p15:clr>
            <a:srgbClr val="F26B43"/>
          </p15:clr>
        </p15:guide>
        <p15:guide id="5"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8.pn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4999" y="-256491"/>
            <a:ext cx="10363200" cy="2387600"/>
          </a:xfrm>
        </p:spPr>
        <p:txBody>
          <a:bodyPr>
            <a:normAutofit/>
          </a:bodyPr>
          <a:lstStyle/>
          <a:p>
            <a:r>
              <a:rPr lang="en-GB" sz="4800" dirty="0" smtClean="0">
                <a:solidFill>
                  <a:schemeClr val="bg1"/>
                </a:solidFill>
                <a:latin typeface="Calisto MT" panose="02040603050505030304" pitchFamily="18" charset="0"/>
                <a:cs typeface="Aparajita" panose="020B0604020202020204" pitchFamily="34" charset="0"/>
              </a:rPr>
              <a:t>Is more always better?</a:t>
            </a:r>
            <a:endParaRPr lang="en-GB" sz="4800" dirty="0">
              <a:solidFill>
                <a:schemeClr val="bg1"/>
              </a:solidFill>
              <a:latin typeface="Calisto MT" panose="02040603050505030304" pitchFamily="18" charset="0"/>
              <a:cs typeface="Aparajita" panose="020B0604020202020204" pitchFamily="34" charset="0"/>
            </a:endParaRPr>
          </a:p>
        </p:txBody>
      </p:sp>
      <p:sp>
        <p:nvSpPr>
          <p:cNvPr id="3" name="Subtitle 2"/>
          <p:cNvSpPr>
            <a:spLocks noGrp="1"/>
          </p:cNvSpPr>
          <p:nvPr>
            <p:ph type="subTitle" idx="1"/>
          </p:nvPr>
        </p:nvSpPr>
        <p:spPr>
          <a:xfrm>
            <a:off x="2989626" y="2513054"/>
            <a:ext cx="8193946" cy="1655762"/>
          </a:xfrm>
        </p:spPr>
        <p:txBody>
          <a:bodyPr>
            <a:normAutofit/>
          </a:bodyPr>
          <a:lstStyle/>
          <a:p>
            <a:r>
              <a:rPr lang="en-GB" sz="2000" dirty="0" smtClean="0">
                <a:solidFill>
                  <a:schemeClr val="bg1"/>
                </a:solidFill>
              </a:rPr>
              <a:t>Determining the role of functional composition for ecosystem functioning </a:t>
            </a:r>
          </a:p>
          <a:p>
            <a:r>
              <a:rPr lang="en-GB" sz="2000" dirty="0" smtClean="0">
                <a:solidFill>
                  <a:schemeClr val="bg1"/>
                </a:solidFill>
              </a:rPr>
              <a:t>using a general ecosystem model</a:t>
            </a:r>
            <a:endParaRPr lang="en-GB" sz="2000" dirty="0">
              <a:solidFill>
                <a:schemeClr val="bg1"/>
              </a:solidFill>
            </a:endParaRPr>
          </a:p>
        </p:txBody>
      </p:sp>
      <p:cxnSp>
        <p:nvCxnSpPr>
          <p:cNvPr id="5" name="Straight Connector 4"/>
          <p:cNvCxnSpPr/>
          <p:nvPr/>
        </p:nvCxnSpPr>
        <p:spPr>
          <a:xfrm>
            <a:off x="3223190" y="2293261"/>
            <a:ext cx="7726818" cy="0"/>
          </a:xfrm>
          <a:prstGeom prst="line">
            <a:avLst/>
          </a:prstGeom>
          <a:ln w="28575">
            <a:solidFill>
              <a:srgbClr val="486E7C"/>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26194" y="4179765"/>
            <a:ext cx="5920810" cy="400110"/>
          </a:xfrm>
          <a:prstGeom prst="rect">
            <a:avLst/>
          </a:prstGeom>
          <a:noFill/>
        </p:spPr>
        <p:txBody>
          <a:bodyPr wrap="square" rtlCol="0">
            <a:spAutoFit/>
          </a:bodyPr>
          <a:lstStyle/>
          <a:p>
            <a:pPr algn="ctr"/>
            <a:r>
              <a:rPr lang="en-GB" sz="2000" dirty="0" smtClean="0">
                <a:solidFill>
                  <a:schemeClr val="bg1"/>
                </a:solidFill>
              </a:rPr>
              <a:t>Alexander Hurley</a:t>
            </a:r>
            <a:endParaRPr lang="en-GB" sz="2000" dirty="0">
              <a:solidFill>
                <a:schemeClr val="bg1"/>
              </a:solidFill>
            </a:endParaRPr>
          </a:p>
        </p:txBody>
      </p:sp>
      <p:sp>
        <p:nvSpPr>
          <p:cNvPr id="9" name="TextBox 8"/>
          <p:cNvSpPr txBox="1"/>
          <p:nvPr/>
        </p:nvSpPr>
        <p:spPr>
          <a:xfrm>
            <a:off x="4126194" y="5094748"/>
            <a:ext cx="5920810" cy="923330"/>
          </a:xfrm>
          <a:prstGeom prst="rect">
            <a:avLst/>
          </a:prstGeom>
          <a:noFill/>
        </p:spPr>
        <p:txBody>
          <a:bodyPr wrap="square" rtlCol="0">
            <a:spAutoFit/>
          </a:bodyPr>
          <a:lstStyle/>
          <a:p>
            <a:pPr algn="ctr"/>
            <a:r>
              <a:rPr lang="en-GB" dirty="0" smtClean="0">
                <a:solidFill>
                  <a:schemeClr val="accent5">
                    <a:lumMod val="50000"/>
                  </a:schemeClr>
                </a:solidFill>
              </a:rPr>
              <a:t>Supervisors: Richard Davies (UEA)</a:t>
            </a:r>
            <a:br>
              <a:rPr lang="en-GB" dirty="0" smtClean="0">
                <a:solidFill>
                  <a:schemeClr val="accent5">
                    <a:lumMod val="50000"/>
                  </a:schemeClr>
                </a:solidFill>
              </a:rPr>
            </a:br>
            <a:r>
              <a:rPr lang="en-GB" dirty="0" smtClean="0">
                <a:solidFill>
                  <a:schemeClr val="accent5">
                    <a:lumMod val="50000"/>
                  </a:schemeClr>
                </a:solidFill>
              </a:rPr>
              <a:t>Mike </a:t>
            </a:r>
            <a:r>
              <a:rPr lang="en-GB" dirty="0" err="1" smtClean="0">
                <a:solidFill>
                  <a:schemeClr val="accent5">
                    <a:lumMod val="50000"/>
                  </a:schemeClr>
                </a:solidFill>
              </a:rPr>
              <a:t>Harfoot</a:t>
            </a:r>
            <a:r>
              <a:rPr lang="en-GB" dirty="0" smtClean="0">
                <a:solidFill>
                  <a:schemeClr val="accent5">
                    <a:lumMod val="50000"/>
                  </a:schemeClr>
                </a:solidFill>
              </a:rPr>
              <a:t> (MSRC)</a:t>
            </a:r>
          </a:p>
          <a:p>
            <a:pPr algn="ctr"/>
            <a:r>
              <a:rPr lang="en-GB" dirty="0" smtClean="0">
                <a:solidFill>
                  <a:schemeClr val="accent5">
                    <a:lumMod val="50000"/>
                  </a:schemeClr>
                </a:solidFill>
              </a:rPr>
              <a:t>Drew Purves (MSRC)</a:t>
            </a:r>
            <a:endParaRPr lang="en-GB" dirty="0">
              <a:solidFill>
                <a:schemeClr val="accent5">
                  <a:lumMod val="50000"/>
                </a:schemeClr>
              </a:solidFill>
            </a:endParaRPr>
          </a:p>
        </p:txBody>
      </p:sp>
    </p:spTree>
    <p:extLst>
      <p:ext uri="{BB962C8B-B14F-4D97-AF65-F5344CB8AC3E}">
        <p14:creationId xmlns:p14="http://schemas.microsoft.com/office/powerpoint/2010/main" val="792038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Background</a:t>
            </a:r>
            <a:endParaRPr lang="en-GB" dirty="0"/>
          </a:p>
        </p:txBody>
      </p:sp>
    </p:spTree>
    <p:extLst>
      <p:ext uri="{BB962C8B-B14F-4D97-AF65-F5344CB8AC3E}">
        <p14:creationId xmlns:p14="http://schemas.microsoft.com/office/powerpoint/2010/main" val="583874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Project Background</a:t>
            </a:r>
            <a:endParaRPr lang="en-GB" dirty="0"/>
          </a:p>
        </p:txBody>
      </p:sp>
      <p:sp>
        <p:nvSpPr>
          <p:cNvPr id="3" name="Rectangle 2"/>
          <p:cNvSpPr/>
          <p:nvPr/>
        </p:nvSpPr>
        <p:spPr>
          <a:xfrm>
            <a:off x="2484436" y="1336691"/>
            <a:ext cx="8596648" cy="4370427"/>
          </a:xfrm>
          <a:prstGeom prst="rect">
            <a:avLst/>
          </a:prstGeom>
        </p:spPr>
        <p:txBody>
          <a:bodyPr wrap="square">
            <a:spAutoFit/>
          </a:bodyPr>
          <a:lstStyle/>
          <a:p>
            <a:r>
              <a:rPr lang="en-GB" sz="2400" b="1" dirty="0" smtClean="0">
                <a:solidFill>
                  <a:srgbClr val="263B42"/>
                </a:solidFill>
              </a:rPr>
              <a:t>Rationale – why carnivores?</a:t>
            </a:r>
          </a:p>
          <a:p>
            <a:endParaRPr lang="en-US" sz="2400" b="1" dirty="0">
              <a:solidFill>
                <a:srgbClr val="263B42"/>
              </a:solidFill>
            </a:endParaRPr>
          </a:p>
          <a:p>
            <a:pPr marL="342900" indent="-342900">
              <a:buFont typeface="Arial" panose="020B0604020202020204" pitchFamily="34" charset="0"/>
              <a:buChar char="•"/>
            </a:pPr>
            <a:r>
              <a:rPr lang="en-US" sz="2400" dirty="0" smtClean="0">
                <a:solidFill>
                  <a:srgbClr val="5B8C9D"/>
                </a:solidFill>
              </a:rPr>
              <a:t>To date: mainly small scale &amp; </a:t>
            </a:r>
            <a:r>
              <a:rPr lang="en-US" sz="2400" dirty="0" err="1">
                <a:solidFill>
                  <a:srgbClr val="5B8C9D"/>
                </a:solidFill>
              </a:rPr>
              <a:t>m</a:t>
            </a:r>
            <a:r>
              <a:rPr lang="en-US" sz="2400" dirty="0" err="1" smtClean="0">
                <a:solidFill>
                  <a:srgbClr val="5B8C9D"/>
                </a:solidFill>
              </a:rPr>
              <a:t>esocosm</a:t>
            </a:r>
            <a:r>
              <a:rPr lang="en-US" sz="2400" dirty="0" smtClean="0">
                <a:solidFill>
                  <a:srgbClr val="5B8C9D"/>
                </a:solidFill>
              </a:rPr>
              <a:t> experiments</a:t>
            </a:r>
          </a:p>
          <a:p>
            <a:r>
              <a:rPr lang="en-US" sz="2000" dirty="0" smtClean="0">
                <a:solidFill>
                  <a:srgbClr val="5B8C9D"/>
                </a:solidFill>
              </a:rPr>
              <a:t/>
            </a:r>
            <a:br>
              <a:rPr lang="en-US" sz="2000" dirty="0" smtClean="0">
                <a:solidFill>
                  <a:srgbClr val="5B8C9D"/>
                </a:solidFill>
              </a:rPr>
            </a:br>
            <a:r>
              <a:rPr lang="en-US" sz="2000" dirty="0">
                <a:solidFill>
                  <a:srgbClr val="5B8C9D"/>
                </a:solidFill>
              </a:rPr>
              <a:t>	</a:t>
            </a:r>
            <a:r>
              <a:rPr lang="en-US" sz="2000" dirty="0" smtClean="0">
                <a:solidFill>
                  <a:srgbClr val="5B8C9D"/>
                </a:solidFill>
                <a:sym typeface="Wingdings" panose="05000000000000000000" pitchFamily="2" charset="2"/>
              </a:rPr>
              <a:t> Lack of scale (spatial, temporal) </a:t>
            </a:r>
            <a:br>
              <a:rPr lang="en-US" sz="2000" dirty="0" smtClean="0">
                <a:solidFill>
                  <a:srgbClr val="5B8C9D"/>
                </a:solidFill>
                <a:sym typeface="Wingdings" panose="05000000000000000000" pitchFamily="2" charset="2"/>
              </a:rPr>
            </a:br>
            <a:r>
              <a:rPr lang="en-US" sz="2000" dirty="0" smtClean="0">
                <a:solidFill>
                  <a:srgbClr val="5B8C9D"/>
                </a:solidFill>
                <a:sym typeface="Wingdings" panose="05000000000000000000" pitchFamily="2" charset="2"/>
              </a:rPr>
              <a:t>	 Lacking interactions, dispersal capacity</a:t>
            </a:r>
            <a:br>
              <a:rPr lang="en-US" sz="2000" dirty="0" smtClean="0">
                <a:solidFill>
                  <a:srgbClr val="5B8C9D"/>
                </a:solidFill>
                <a:sym typeface="Wingdings" panose="05000000000000000000" pitchFamily="2" charset="2"/>
              </a:rPr>
            </a:br>
            <a:r>
              <a:rPr lang="en-US" sz="2000" dirty="0" smtClean="0">
                <a:solidFill>
                  <a:srgbClr val="5B8C9D"/>
                </a:solidFill>
                <a:sym typeface="Wingdings" panose="05000000000000000000" pitchFamily="2" charset="2"/>
              </a:rPr>
              <a:t>		</a:t>
            </a:r>
            <a:r>
              <a:rPr lang="en-US" sz="2000" dirty="0" smtClean="0">
                <a:solidFill>
                  <a:srgbClr val="D7D7D7"/>
                </a:solidFill>
                <a:sym typeface="Wingdings" panose="05000000000000000000" pitchFamily="2" charset="2"/>
              </a:rPr>
              <a:t>(e.g. Duffy </a:t>
            </a:r>
            <a:r>
              <a:rPr lang="en-US" sz="2000" i="1" dirty="0" smtClean="0">
                <a:solidFill>
                  <a:srgbClr val="D7D7D7"/>
                </a:solidFill>
                <a:sym typeface="Wingdings" panose="05000000000000000000" pitchFamily="2" charset="2"/>
              </a:rPr>
              <a:t>et al.</a:t>
            </a:r>
            <a:r>
              <a:rPr lang="en-US" sz="2000" dirty="0" smtClean="0">
                <a:solidFill>
                  <a:srgbClr val="D7D7D7"/>
                </a:solidFill>
                <a:sym typeface="Wingdings" panose="05000000000000000000" pitchFamily="2" charset="2"/>
              </a:rPr>
              <a:t>, 2007)</a:t>
            </a:r>
            <a:r>
              <a:rPr lang="en-US" sz="2000" dirty="0" smtClean="0">
                <a:solidFill>
                  <a:srgbClr val="5B8C9D"/>
                </a:solidFill>
                <a:sym typeface="Wingdings" panose="05000000000000000000" pitchFamily="2" charset="2"/>
              </a:rPr>
              <a:t/>
            </a:r>
            <a:br>
              <a:rPr lang="en-US" sz="2000" dirty="0" smtClean="0">
                <a:solidFill>
                  <a:srgbClr val="5B8C9D"/>
                </a:solidFill>
                <a:sym typeface="Wingdings" panose="05000000000000000000" pitchFamily="2" charset="2"/>
              </a:rPr>
            </a:br>
            <a:endParaRPr lang="en-US" sz="2400" dirty="0">
              <a:solidFill>
                <a:srgbClr val="5B8C9D"/>
              </a:solidFill>
            </a:endParaRPr>
          </a:p>
          <a:p>
            <a:pPr marL="342900" indent="-342900">
              <a:buFont typeface="Arial" panose="020B0604020202020204" pitchFamily="34" charset="0"/>
              <a:buChar char="•"/>
            </a:pPr>
            <a:r>
              <a:rPr lang="en-US" sz="2400" dirty="0" smtClean="0">
                <a:solidFill>
                  <a:srgbClr val="5B8C9D"/>
                </a:solidFill>
              </a:rPr>
              <a:t>Horizontal diversity of predators can dictate ecosystem functioning </a:t>
            </a:r>
            <a:r>
              <a:rPr lang="en-US" sz="2000" dirty="0" smtClean="0">
                <a:solidFill>
                  <a:srgbClr val="D7D7D7"/>
                </a:solidFill>
              </a:rPr>
              <a:t>(e.g. Estes </a:t>
            </a:r>
            <a:r>
              <a:rPr lang="en-US" sz="2000" i="1" dirty="0" smtClean="0">
                <a:solidFill>
                  <a:srgbClr val="D7D7D7"/>
                </a:solidFill>
              </a:rPr>
              <a:t>et al., 2011; </a:t>
            </a:r>
            <a:r>
              <a:rPr lang="en-US" sz="2000" dirty="0">
                <a:solidFill>
                  <a:srgbClr val="D7D7D7"/>
                </a:solidFill>
              </a:rPr>
              <a:t>Ripple </a:t>
            </a:r>
            <a:r>
              <a:rPr lang="en-US" sz="2000" i="1" dirty="0">
                <a:solidFill>
                  <a:srgbClr val="D7D7D7"/>
                </a:solidFill>
              </a:rPr>
              <a:t>et al</a:t>
            </a:r>
            <a:r>
              <a:rPr lang="en-US" sz="2000" dirty="0">
                <a:solidFill>
                  <a:srgbClr val="D7D7D7"/>
                </a:solidFill>
              </a:rPr>
              <a:t>., </a:t>
            </a:r>
            <a:r>
              <a:rPr lang="en-US" sz="2000" dirty="0" smtClean="0">
                <a:solidFill>
                  <a:srgbClr val="D7D7D7"/>
                </a:solidFill>
              </a:rPr>
              <a:t>2014)</a:t>
            </a:r>
            <a:endParaRPr lang="en-GB" sz="2000" dirty="0" smtClean="0">
              <a:solidFill>
                <a:srgbClr val="D7D7D7"/>
              </a:solidFill>
            </a:endParaRPr>
          </a:p>
          <a:p>
            <a:endParaRPr lang="en-GB" dirty="0" smtClean="0"/>
          </a:p>
          <a:p>
            <a:endParaRPr lang="en-GB" dirty="0" smtClean="0">
              <a:solidFill>
                <a:srgbClr val="486E7C"/>
              </a:solidFill>
            </a:endParaRPr>
          </a:p>
          <a:p>
            <a:pPr marL="285750" indent="-285750">
              <a:buFontTx/>
              <a:buChar char="-"/>
            </a:pPr>
            <a:endParaRPr lang="en-GB" dirty="0" smtClean="0">
              <a:solidFill>
                <a:srgbClr val="486E7C"/>
              </a:solidFill>
            </a:endParaRPr>
          </a:p>
        </p:txBody>
      </p:sp>
    </p:spTree>
    <p:extLst>
      <p:ext uri="{BB962C8B-B14F-4D97-AF65-F5344CB8AC3E}">
        <p14:creationId xmlns:p14="http://schemas.microsoft.com/office/powerpoint/2010/main" val="1884964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Project Background</a:t>
            </a:r>
            <a:endParaRPr lang="en-GB" dirty="0"/>
          </a:p>
        </p:txBody>
      </p:sp>
      <p:sp>
        <p:nvSpPr>
          <p:cNvPr id="3" name="Rectangle 2"/>
          <p:cNvSpPr/>
          <p:nvPr/>
        </p:nvSpPr>
        <p:spPr>
          <a:xfrm>
            <a:off x="2484436" y="1336691"/>
            <a:ext cx="8145463" cy="2215991"/>
          </a:xfrm>
          <a:prstGeom prst="rect">
            <a:avLst/>
          </a:prstGeom>
        </p:spPr>
        <p:txBody>
          <a:bodyPr wrap="square">
            <a:spAutoFit/>
          </a:bodyPr>
          <a:lstStyle/>
          <a:p>
            <a:r>
              <a:rPr lang="en-GB" sz="2400" b="1" dirty="0" smtClean="0">
                <a:solidFill>
                  <a:srgbClr val="263B42"/>
                </a:solidFill>
                <a:latin typeface="AdvP49811"/>
              </a:rPr>
              <a:t>Objectives</a:t>
            </a:r>
          </a:p>
          <a:p>
            <a:endParaRPr lang="en-GB" dirty="0" smtClean="0"/>
          </a:p>
          <a:p>
            <a:pPr marL="285750" indent="-285750">
              <a:buFontTx/>
              <a:buChar char="-"/>
            </a:pPr>
            <a:r>
              <a:rPr lang="en-GB" sz="2000" dirty="0" smtClean="0">
                <a:solidFill>
                  <a:srgbClr val="486E7C"/>
                </a:solidFill>
              </a:rPr>
              <a:t>Extend biodiversity – ecosystem functioning research to broader scale</a:t>
            </a:r>
            <a:br>
              <a:rPr lang="en-GB" sz="2000" dirty="0" smtClean="0">
                <a:solidFill>
                  <a:srgbClr val="486E7C"/>
                </a:solidFill>
              </a:rPr>
            </a:br>
            <a:endParaRPr lang="en-GB" sz="2000" dirty="0" smtClean="0">
              <a:solidFill>
                <a:srgbClr val="486E7C"/>
              </a:solidFill>
            </a:endParaRPr>
          </a:p>
          <a:p>
            <a:pPr marL="285750" indent="-285750">
              <a:buFontTx/>
              <a:buChar char="-"/>
            </a:pPr>
            <a:r>
              <a:rPr lang="en-GB" sz="2000" dirty="0" smtClean="0">
                <a:solidFill>
                  <a:srgbClr val="486E7C"/>
                </a:solidFill>
              </a:rPr>
              <a:t>Identify Implications for conservation</a:t>
            </a:r>
          </a:p>
          <a:p>
            <a:pPr marL="285750" indent="-285750">
              <a:buFontTx/>
              <a:buChar char="-"/>
            </a:pPr>
            <a:endParaRPr lang="en-GB" dirty="0" smtClean="0">
              <a:solidFill>
                <a:srgbClr val="486E7C"/>
              </a:solidFill>
            </a:endParaRPr>
          </a:p>
          <a:p>
            <a:pPr marL="285750" indent="-285750">
              <a:buFontTx/>
              <a:buChar char="-"/>
            </a:pPr>
            <a:endParaRPr lang="en-GB" dirty="0" smtClean="0">
              <a:solidFill>
                <a:srgbClr val="486E7C"/>
              </a:solidFill>
            </a:endParaRPr>
          </a:p>
        </p:txBody>
      </p:sp>
    </p:spTree>
    <p:extLst>
      <p:ext uri="{BB962C8B-B14F-4D97-AF65-F5344CB8AC3E}">
        <p14:creationId xmlns:p14="http://schemas.microsoft.com/office/powerpoint/2010/main" val="3661086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Project Background</a:t>
            </a:r>
            <a:endParaRPr lang="en-GB" dirty="0"/>
          </a:p>
        </p:txBody>
      </p:sp>
      <p:sp>
        <p:nvSpPr>
          <p:cNvPr id="3" name="Rectangle 2"/>
          <p:cNvSpPr/>
          <p:nvPr/>
        </p:nvSpPr>
        <p:spPr>
          <a:xfrm>
            <a:off x="2484436" y="1336691"/>
            <a:ext cx="8145463" cy="2215991"/>
          </a:xfrm>
          <a:prstGeom prst="rect">
            <a:avLst/>
          </a:prstGeom>
        </p:spPr>
        <p:txBody>
          <a:bodyPr wrap="square">
            <a:spAutoFit/>
          </a:bodyPr>
          <a:lstStyle/>
          <a:p>
            <a:r>
              <a:rPr lang="en-GB" sz="2400" b="1" dirty="0" smtClean="0">
                <a:solidFill>
                  <a:srgbClr val="263B42"/>
                </a:solidFill>
                <a:latin typeface="AdvP49811"/>
              </a:rPr>
              <a:t>Objectives</a:t>
            </a:r>
          </a:p>
          <a:p>
            <a:endParaRPr lang="en-GB" dirty="0" smtClean="0"/>
          </a:p>
          <a:p>
            <a:pPr marL="285750" indent="-285750">
              <a:buFontTx/>
              <a:buChar char="-"/>
            </a:pPr>
            <a:r>
              <a:rPr lang="en-GB" sz="2000" dirty="0" smtClean="0">
                <a:solidFill>
                  <a:srgbClr val="486E7C"/>
                </a:solidFill>
              </a:rPr>
              <a:t>Extend biodiversity – ecosystem functioning research to broader scale</a:t>
            </a:r>
            <a:br>
              <a:rPr lang="en-GB" sz="2000" dirty="0" smtClean="0">
                <a:solidFill>
                  <a:srgbClr val="486E7C"/>
                </a:solidFill>
              </a:rPr>
            </a:br>
            <a:endParaRPr lang="en-GB" sz="2000" dirty="0" smtClean="0">
              <a:solidFill>
                <a:srgbClr val="486E7C"/>
              </a:solidFill>
            </a:endParaRPr>
          </a:p>
          <a:p>
            <a:pPr marL="285750" indent="-285750">
              <a:buFontTx/>
              <a:buChar char="-"/>
            </a:pPr>
            <a:r>
              <a:rPr lang="en-GB" sz="2000" smtClean="0">
                <a:solidFill>
                  <a:srgbClr val="486E7C"/>
                </a:solidFill>
              </a:rPr>
              <a:t>Identify </a:t>
            </a:r>
            <a:r>
              <a:rPr lang="en-GB" sz="2000" dirty="0" smtClean="0">
                <a:solidFill>
                  <a:srgbClr val="486E7C"/>
                </a:solidFill>
              </a:rPr>
              <a:t>Implications for conservation</a:t>
            </a:r>
          </a:p>
          <a:p>
            <a:pPr marL="285750" indent="-285750">
              <a:buFontTx/>
              <a:buChar char="-"/>
            </a:pPr>
            <a:endParaRPr lang="en-GB" dirty="0" smtClean="0">
              <a:solidFill>
                <a:srgbClr val="486E7C"/>
              </a:solidFill>
            </a:endParaRPr>
          </a:p>
          <a:p>
            <a:pPr marL="285750" indent="-285750">
              <a:buFontTx/>
              <a:buChar char="-"/>
            </a:pPr>
            <a:endParaRPr lang="en-GB" dirty="0" smtClean="0">
              <a:solidFill>
                <a:srgbClr val="486E7C"/>
              </a:solidFill>
            </a:endParaRPr>
          </a:p>
        </p:txBody>
      </p:sp>
      <p:sp>
        <p:nvSpPr>
          <p:cNvPr id="6" name="Rectangle 5"/>
          <p:cNvSpPr/>
          <p:nvPr/>
        </p:nvSpPr>
        <p:spPr>
          <a:xfrm>
            <a:off x="2484436" y="4229571"/>
            <a:ext cx="8964613" cy="2277547"/>
          </a:xfrm>
          <a:prstGeom prst="rect">
            <a:avLst/>
          </a:prstGeom>
        </p:spPr>
        <p:txBody>
          <a:bodyPr wrap="square">
            <a:spAutoFit/>
          </a:bodyPr>
          <a:lstStyle/>
          <a:p>
            <a:r>
              <a:rPr lang="en-GB" sz="2400" b="1" dirty="0" smtClean="0">
                <a:solidFill>
                  <a:srgbClr val="263B42"/>
                </a:solidFill>
                <a:latin typeface="AdvP49811"/>
              </a:rPr>
              <a:t>Hypothesis</a:t>
            </a:r>
            <a:endParaRPr lang="en-GB" sz="2400" dirty="0" smtClean="0">
              <a:solidFill>
                <a:srgbClr val="263B42"/>
              </a:solidFill>
              <a:latin typeface="AdvP49811"/>
            </a:endParaRPr>
          </a:p>
          <a:p>
            <a:endParaRPr lang="en-GB" sz="2400" dirty="0">
              <a:solidFill>
                <a:srgbClr val="263B42"/>
              </a:solidFill>
              <a:latin typeface="AdvP49811"/>
            </a:endParaRPr>
          </a:p>
          <a:p>
            <a:r>
              <a:rPr lang="en-GB" sz="2000" dirty="0" smtClean="0">
                <a:solidFill>
                  <a:srgbClr val="486E7C"/>
                </a:solidFill>
                <a:latin typeface="AdvP49811"/>
              </a:rPr>
              <a:t>The functional </a:t>
            </a:r>
            <a:r>
              <a:rPr lang="en-GB" sz="2000" dirty="0" smtClean="0">
                <a:solidFill>
                  <a:srgbClr val="263B42"/>
                </a:solidFill>
                <a:latin typeface="AdvP49811"/>
              </a:rPr>
              <a:t>composition</a:t>
            </a:r>
            <a:r>
              <a:rPr lang="en-GB" sz="2000" dirty="0" smtClean="0">
                <a:solidFill>
                  <a:srgbClr val="486E7C"/>
                </a:solidFill>
                <a:latin typeface="AdvP49811"/>
              </a:rPr>
              <a:t> of a carnivore assemblage is a stronger determinant of ecosystem functioning than the </a:t>
            </a:r>
            <a:r>
              <a:rPr lang="en-GB" sz="2000" dirty="0" smtClean="0">
                <a:solidFill>
                  <a:srgbClr val="263B42"/>
                </a:solidFill>
                <a:latin typeface="AdvP49811"/>
              </a:rPr>
              <a:t>number of carnivore groups</a:t>
            </a:r>
            <a:r>
              <a:rPr lang="en-GB" sz="2000" dirty="0" smtClean="0">
                <a:solidFill>
                  <a:srgbClr val="486E7C"/>
                </a:solidFill>
                <a:latin typeface="AdvP49811"/>
              </a:rPr>
              <a:t>.  </a:t>
            </a:r>
          </a:p>
          <a:p>
            <a:r>
              <a:rPr lang="en-GB" dirty="0" smtClean="0"/>
              <a:t/>
            </a:r>
            <a:br>
              <a:rPr lang="en-GB" dirty="0" smtClean="0"/>
            </a:br>
            <a:endParaRPr lang="en-GB" dirty="0" smtClean="0">
              <a:solidFill>
                <a:srgbClr val="486E7C"/>
              </a:solidFill>
            </a:endParaRPr>
          </a:p>
          <a:p>
            <a:pPr marL="285750" indent="-285750">
              <a:buFontTx/>
              <a:buChar char="-"/>
            </a:pPr>
            <a:endParaRPr lang="en-GB" dirty="0" smtClean="0">
              <a:solidFill>
                <a:srgbClr val="486E7C"/>
              </a:solidFill>
            </a:endParaRPr>
          </a:p>
        </p:txBody>
      </p:sp>
    </p:spTree>
    <p:extLst>
      <p:ext uri="{BB962C8B-B14F-4D97-AF65-F5344CB8AC3E}">
        <p14:creationId xmlns:p14="http://schemas.microsoft.com/office/powerpoint/2010/main" val="3827592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Project Background</a:t>
            </a:r>
            <a:endParaRPr lang="en-GB" dirty="0"/>
          </a:p>
        </p:txBody>
      </p:sp>
      <p:sp>
        <p:nvSpPr>
          <p:cNvPr id="3" name="Rectangle 2"/>
          <p:cNvSpPr/>
          <p:nvPr/>
        </p:nvSpPr>
        <p:spPr>
          <a:xfrm>
            <a:off x="2484436" y="1336691"/>
            <a:ext cx="8145463" cy="2215991"/>
          </a:xfrm>
          <a:prstGeom prst="rect">
            <a:avLst/>
          </a:prstGeom>
        </p:spPr>
        <p:txBody>
          <a:bodyPr wrap="square">
            <a:spAutoFit/>
          </a:bodyPr>
          <a:lstStyle/>
          <a:p>
            <a:r>
              <a:rPr lang="en-GB" sz="2400" b="1" dirty="0" smtClean="0">
                <a:solidFill>
                  <a:srgbClr val="263B42"/>
                </a:solidFill>
                <a:latin typeface="AdvP49811"/>
              </a:rPr>
              <a:t>Objectives</a:t>
            </a:r>
          </a:p>
          <a:p>
            <a:endParaRPr lang="en-GB" dirty="0" smtClean="0"/>
          </a:p>
          <a:p>
            <a:pPr marL="285750" indent="-285750">
              <a:buFontTx/>
              <a:buChar char="-"/>
            </a:pPr>
            <a:r>
              <a:rPr lang="en-GB" sz="2000" dirty="0" smtClean="0">
                <a:solidFill>
                  <a:srgbClr val="486E7C"/>
                </a:solidFill>
              </a:rPr>
              <a:t>Extend biodiversity – ecosystem functioning research to broader scale</a:t>
            </a:r>
            <a:br>
              <a:rPr lang="en-GB" sz="2000" dirty="0" smtClean="0">
                <a:solidFill>
                  <a:srgbClr val="486E7C"/>
                </a:solidFill>
              </a:rPr>
            </a:br>
            <a:endParaRPr lang="en-GB" sz="2000" dirty="0" smtClean="0">
              <a:solidFill>
                <a:srgbClr val="486E7C"/>
              </a:solidFill>
            </a:endParaRPr>
          </a:p>
          <a:p>
            <a:pPr marL="285750" indent="-285750">
              <a:buFontTx/>
              <a:buChar char="-"/>
            </a:pPr>
            <a:r>
              <a:rPr lang="en-GB" sz="2000" smtClean="0">
                <a:solidFill>
                  <a:srgbClr val="486E7C"/>
                </a:solidFill>
              </a:rPr>
              <a:t>Identify </a:t>
            </a:r>
            <a:r>
              <a:rPr lang="en-GB" sz="2000" dirty="0" smtClean="0">
                <a:solidFill>
                  <a:srgbClr val="486E7C"/>
                </a:solidFill>
              </a:rPr>
              <a:t>Implications for conservation</a:t>
            </a:r>
          </a:p>
          <a:p>
            <a:pPr marL="285750" indent="-285750">
              <a:buFontTx/>
              <a:buChar char="-"/>
            </a:pPr>
            <a:endParaRPr lang="en-GB" dirty="0" smtClean="0">
              <a:solidFill>
                <a:srgbClr val="486E7C"/>
              </a:solidFill>
            </a:endParaRPr>
          </a:p>
          <a:p>
            <a:pPr marL="285750" indent="-285750">
              <a:buFontTx/>
              <a:buChar char="-"/>
            </a:pPr>
            <a:endParaRPr lang="en-GB" dirty="0" smtClean="0">
              <a:solidFill>
                <a:srgbClr val="486E7C"/>
              </a:solidFill>
            </a:endParaRPr>
          </a:p>
        </p:txBody>
      </p:sp>
      <p:sp>
        <p:nvSpPr>
          <p:cNvPr id="6" name="Rectangle 5"/>
          <p:cNvSpPr/>
          <p:nvPr/>
        </p:nvSpPr>
        <p:spPr>
          <a:xfrm>
            <a:off x="2484436" y="4229571"/>
            <a:ext cx="8964613" cy="2277547"/>
          </a:xfrm>
          <a:prstGeom prst="rect">
            <a:avLst/>
          </a:prstGeom>
        </p:spPr>
        <p:txBody>
          <a:bodyPr wrap="square">
            <a:spAutoFit/>
          </a:bodyPr>
          <a:lstStyle/>
          <a:p>
            <a:r>
              <a:rPr lang="en-GB" sz="2400" b="1" dirty="0" smtClean="0">
                <a:solidFill>
                  <a:srgbClr val="263B42"/>
                </a:solidFill>
                <a:latin typeface="AdvP49811"/>
              </a:rPr>
              <a:t>Hypothesis</a:t>
            </a:r>
            <a:endParaRPr lang="en-GB" sz="2400" dirty="0" smtClean="0">
              <a:solidFill>
                <a:srgbClr val="263B42"/>
              </a:solidFill>
              <a:latin typeface="AdvP49811"/>
            </a:endParaRPr>
          </a:p>
          <a:p>
            <a:endParaRPr lang="en-GB" sz="2400" dirty="0">
              <a:solidFill>
                <a:srgbClr val="263B42"/>
              </a:solidFill>
              <a:latin typeface="AdvP49811"/>
            </a:endParaRPr>
          </a:p>
          <a:p>
            <a:r>
              <a:rPr lang="en-GB" sz="2000" dirty="0" smtClean="0">
                <a:solidFill>
                  <a:srgbClr val="486E7C"/>
                </a:solidFill>
                <a:latin typeface="AdvP49811"/>
              </a:rPr>
              <a:t>The functional </a:t>
            </a:r>
            <a:r>
              <a:rPr lang="en-GB" sz="2000" dirty="0" smtClean="0">
                <a:solidFill>
                  <a:srgbClr val="263B42"/>
                </a:solidFill>
                <a:latin typeface="AdvP49811"/>
              </a:rPr>
              <a:t>composition</a:t>
            </a:r>
            <a:r>
              <a:rPr lang="en-GB" sz="2000" dirty="0" smtClean="0">
                <a:solidFill>
                  <a:srgbClr val="486E7C"/>
                </a:solidFill>
                <a:latin typeface="AdvP49811"/>
              </a:rPr>
              <a:t> of a carnivore assemblage is a stronger determinant of ecosystem functioning than the </a:t>
            </a:r>
            <a:r>
              <a:rPr lang="en-GB" sz="2000" dirty="0" smtClean="0">
                <a:solidFill>
                  <a:srgbClr val="263B42"/>
                </a:solidFill>
                <a:latin typeface="AdvP49811"/>
              </a:rPr>
              <a:t>number of carnivore groups</a:t>
            </a:r>
            <a:r>
              <a:rPr lang="en-GB" sz="2000" dirty="0" smtClean="0">
                <a:solidFill>
                  <a:srgbClr val="486E7C"/>
                </a:solidFill>
                <a:latin typeface="AdvP49811"/>
              </a:rPr>
              <a:t>.  </a:t>
            </a:r>
          </a:p>
          <a:p>
            <a:r>
              <a:rPr lang="en-GB" dirty="0" smtClean="0"/>
              <a:t/>
            </a:r>
            <a:br>
              <a:rPr lang="en-GB" dirty="0" smtClean="0"/>
            </a:br>
            <a:endParaRPr lang="en-GB" dirty="0" smtClean="0">
              <a:solidFill>
                <a:srgbClr val="486E7C"/>
              </a:solidFill>
            </a:endParaRPr>
          </a:p>
          <a:p>
            <a:pPr marL="285750" indent="-285750">
              <a:buFontTx/>
              <a:buChar char="-"/>
            </a:pPr>
            <a:endParaRPr lang="en-GB" dirty="0" smtClean="0">
              <a:solidFill>
                <a:srgbClr val="486E7C"/>
              </a:solidFill>
            </a:endParaRPr>
          </a:p>
        </p:txBody>
      </p:sp>
      <p:sp>
        <p:nvSpPr>
          <p:cNvPr id="4" name="TextBox 3"/>
          <p:cNvSpPr txBox="1"/>
          <p:nvPr/>
        </p:nvSpPr>
        <p:spPr>
          <a:xfrm>
            <a:off x="3992880" y="5791200"/>
            <a:ext cx="5364480" cy="461665"/>
          </a:xfrm>
          <a:prstGeom prst="rect">
            <a:avLst/>
          </a:prstGeom>
          <a:noFill/>
        </p:spPr>
        <p:txBody>
          <a:bodyPr wrap="square" rtlCol="0">
            <a:spAutoFit/>
          </a:bodyPr>
          <a:lstStyle/>
          <a:p>
            <a:pPr algn="ctr"/>
            <a:r>
              <a:rPr lang="en-US" sz="2400" b="1" dirty="0" smtClean="0">
                <a:solidFill>
                  <a:srgbClr val="486E7C"/>
                </a:solidFill>
              </a:rPr>
              <a:t>Carnivore Identity &gt; Richness</a:t>
            </a:r>
            <a:endParaRPr lang="en-GB" sz="2400" b="1" dirty="0">
              <a:solidFill>
                <a:srgbClr val="486E7C"/>
              </a:solidFill>
            </a:endParaRPr>
          </a:p>
        </p:txBody>
      </p:sp>
    </p:spTree>
    <p:extLst>
      <p:ext uri="{BB962C8B-B14F-4D97-AF65-F5344CB8AC3E}">
        <p14:creationId xmlns:p14="http://schemas.microsoft.com/office/powerpoint/2010/main" val="774878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Methods</a:t>
            </a:r>
            <a:endParaRPr lang="en-GB" dirty="0"/>
          </a:p>
        </p:txBody>
      </p:sp>
      <p:sp>
        <p:nvSpPr>
          <p:cNvPr id="5" name="Rectangle 4"/>
          <p:cNvSpPr/>
          <p:nvPr/>
        </p:nvSpPr>
        <p:spPr>
          <a:xfrm>
            <a:off x="2484437" y="1342413"/>
            <a:ext cx="6787153" cy="738664"/>
          </a:xfrm>
          <a:prstGeom prst="rect">
            <a:avLst/>
          </a:prstGeom>
        </p:spPr>
        <p:txBody>
          <a:bodyPr wrap="square">
            <a:spAutoFit/>
          </a:bodyPr>
          <a:lstStyle/>
          <a:p>
            <a:r>
              <a:rPr lang="en-GB" sz="2400" b="1" dirty="0" smtClean="0">
                <a:solidFill>
                  <a:srgbClr val="263B42"/>
                </a:solidFill>
                <a:latin typeface="AdvP49811"/>
              </a:rPr>
              <a:t>Study Design</a:t>
            </a:r>
          </a:p>
          <a:p>
            <a:endParaRPr lang="en-GB" dirty="0" smtClean="0"/>
          </a:p>
        </p:txBody>
      </p:sp>
      <p:graphicFrame>
        <p:nvGraphicFramePr>
          <p:cNvPr id="11" name="Diagram 10"/>
          <p:cNvGraphicFramePr/>
          <p:nvPr>
            <p:extLst>
              <p:ext uri="{D42A27DB-BD31-4B8C-83A1-F6EECF244321}">
                <p14:modId xmlns:p14="http://schemas.microsoft.com/office/powerpoint/2010/main" val="375710462"/>
              </p:ext>
            </p:extLst>
          </p:nvPr>
        </p:nvGraphicFramePr>
        <p:xfrm>
          <a:off x="3419300" y="1616503"/>
          <a:ext cx="5353400" cy="3118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p:cNvSpPr txBox="1"/>
          <p:nvPr/>
        </p:nvSpPr>
        <p:spPr>
          <a:xfrm>
            <a:off x="8696325" y="2981325"/>
            <a:ext cx="1009650" cy="369332"/>
          </a:xfrm>
          <a:prstGeom prst="rect">
            <a:avLst/>
          </a:prstGeom>
          <a:noFill/>
        </p:spPr>
        <p:txBody>
          <a:bodyPr wrap="square" rtlCol="0">
            <a:spAutoFit/>
          </a:bodyPr>
          <a:lstStyle/>
          <a:p>
            <a:pPr algn="ctr"/>
            <a:r>
              <a:rPr lang="en-GB" dirty="0" smtClean="0">
                <a:solidFill>
                  <a:srgbClr val="263B42"/>
                </a:solidFill>
              </a:rPr>
              <a:t>A</a:t>
            </a:r>
            <a:endParaRPr lang="en-GB" dirty="0">
              <a:solidFill>
                <a:srgbClr val="263B42"/>
              </a:solidFill>
            </a:endParaRPr>
          </a:p>
        </p:txBody>
      </p:sp>
      <p:sp>
        <p:nvSpPr>
          <p:cNvPr id="20" name="TextBox 19"/>
          <p:cNvSpPr txBox="1"/>
          <p:nvPr/>
        </p:nvSpPr>
        <p:spPr>
          <a:xfrm>
            <a:off x="8696325" y="2298910"/>
            <a:ext cx="1009650" cy="369332"/>
          </a:xfrm>
          <a:prstGeom prst="rect">
            <a:avLst/>
          </a:prstGeom>
          <a:noFill/>
        </p:spPr>
        <p:txBody>
          <a:bodyPr wrap="square" rtlCol="0">
            <a:spAutoFit/>
          </a:bodyPr>
          <a:lstStyle/>
          <a:p>
            <a:pPr algn="ctr"/>
            <a:r>
              <a:rPr lang="en-GB" dirty="0" smtClean="0">
                <a:solidFill>
                  <a:srgbClr val="263B42"/>
                </a:solidFill>
              </a:rPr>
              <a:t>a</a:t>
            </a:r>
            <a:endParaRPr lang="en-GB" dirty="0">
              <a:solidFill>
                <a:srgbClr val="263B42"/>
              </a:solidFill>
            </a:endParaRPr>
          </a:p>
        </p:txBody>
      </p:sp>
      <p:sp>
        <p:nvSpPr>
          <p:cNvPr id="21" name="TextBox 20"/>
          <p:cNvSpPr txBox="1"/>
          <p:nvPr/>
        </p:nvSpPr>
        <p:spPr>
          <a:xfrm>
            <a:off x="8696325" y="3720890"/>
            <a:ext cx="1009650" cy="369332"/>
          </a:xfrm>
          <a:prstGeom prst="rect">
            <a:avLst/>
          </a:prstGeom>
          <a:noFill/>
        </p:spPr>
        <p:txBody>
          <a:bodyPr wrap="square" rtlCol="0">
            <a:spAutoFit/>
          </a:bodyPr>
          <a:lstStyle/>
          <a:p>
            <a:pPr algn="ctr"/>
            <a:r>
              <a:rPr lang="en-GB" dirty="0" smtClean="0">
                <a:solidFill>
                  <a:srgbClr val="263B42"/>
                </a:solidFill>
              </a:rPr>
              <a:t>B</a:t>
            </a:r>
            <a:endParaRPr lang="en-GB" dirty="0">
              <a:solidFill>
                <a:srgbClr val="263B42"/>
              </a:solidFill>
            </a:endParaRPr>
          </a:p>
        </p:txBody>
      </p:sp>
    </p:spTree>
    <p:extLst>
      <p:ext uri="{BB962C8B-B14F-4D97-AF65-F5344CB8AC3E}">
        <p14:creationId xmlns:p14="http://schemas.microsoft.com/office/powerpoint/2010/main" val="230880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Methods</a:t>
            </a:r>
            <a:endParaRPr lang="en-GB" dirty="0"/>
          </a:p>
        </p:txBody>
      </p:sp>
      <p:grpSp>
        <p:nvGrpSpPr>
          <p:cNvPr id="7" name="Group 6"/>
          <p:cNvGrpSpPr/>
          <p:nvPr/>
        </p:nvGrpSpPr>
        <p:grpSpPr>
          <a:xfrm>
            <a:off x="3557880" y="1371600"/>
            <a:ext cx="5196712" cy="4868549"/>
            <a:chOff x="4609440" y="1371600"/>
            <a:chExt cx="5196712" cy="4868549"/>
          </a:xfrm>
        </p:grpSpPr>
        <p:sp>
          <p:nvSpPr>
            <p:cNvPr id="8" name="Oval 7"/>
            <p:cNvSpPr/>
            <p:nvPr/>
          </p:nvSpPr>
          <p:spPr>
            <a:xfrm>
              <a:off x="5608660" y="1371600"/>
              <a:ext cx="3198272" cy="3198272"/>
            </a:xfrm>
            <a:prstGeom prst="ellipse">
              <a:avLst/>
            </a:prstGeom>
            <a:solidFill>
              <a:srgbClr val="A22712">
                <a:alpha val="60000"/>
              </a:srgbClr>
            </a:solidFill>
            <a:ln w="28575">
              <a:solidFill>
                <a:srgbClr val="263B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A</a:t>
              </a:r>
              <a:endParaRPr lang="en-GB" sz="4400" dirty="0"/>
            </a:p>
          </p:txBody>
        </p:sp>
        <p:sp>
          <p:nvSpPr>
            <p:cNvPr id="9" name="Oval 8"/>
            <p:cNvSpPr/>
            <p:nvPr/>
          </p:nvSpPr>
          <p:spPr>
            <a:xfrm>
              <a:off x="4609440" y="3041877"/>
              <a:ext cx="3198272" cy="3198272"/>
            </a:xfrm>
            <a:prstGeom prst="ellipse">
              <a:avLst/>
            </a:prstGeom>
            <a:solidFill>
              <a:schemeClr val="accent6">
                <a:lumMod val="75000"/>
                <a:alpha val="60000"/>
              </a:schemeClr>
            </a:solidFill>
            <a:ln w="28575">
              <a:solidFill>
                <a:srgbClr val="263B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a:t>
              </a:r>
            </a:p>
          </p:txBody>
        </p:sp>
        <p:sp>
          <p:nvSpPr>
            <p:cNvPr id="10" name="Oval 9"/>
            <p:cNvSpPr/>
            <p:nvPr/>
          </p:nvSpPr>
          <p:spPr>
            <a:xfrm>
              <a:off x="6607880" y="3041877"/>
              <a:ext cx="3198272" cy="3198272"/>
            </a:xfrm>
            <a:prstGeom prst="ellipse">
              <a:avLst/>
            </a:prstGeom>
            <a:solidFill>
              <a:srgbClr val="5B8C9D">
                <a:alpha val="60000"/>
              </a:srgbClr>
            </a:solidFill>
            <a:ln w="28575">
              <a:solidFill>
                <a:srgbClr val="263B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smtClean="0"/>
                <a:t>B</a:t>
              </a:r>
              <a:endParaRPr lang="en-GB" sz="4400" dirty="0"/>
            </a:p>
          </p:txBody>
        </p:sp>
        <p:sp>
          <p:nvSpPr>
            <p:cNvPr id="14" name="TextBox 13"/>
            <p:cNvSpPr txBox="1"/>
            <p:nvPr/>
          </p:nvSpPr>
          <p:spPr>
            <a:xfrm>
              <a:off x="6364781" y="3691372"/>
              <a:ext cx="1686029" cy="707886"/>
            </a:xfrm>
            <a:prstGeom prst="rect">
              <a:avLst/>
            </a:prstGeom>
            <a:noFill/>
          </p:spPr>
          <p:txBody>
            <a:bodyPr wrap="square" rtlCol="0">
              <a:spAutoFit/>
            </a:bodyPr>
            <a:lstStyle/>
            <a:p>
              <a:pPr algn="ctr"/>
              <a:r>
                <a:rPr lang="en-GB" sz="4000" dirty="0" err="1" smtClean="0">
                  <a:solidFill>
                    <a:schemeClr val="bg1"/>
                  </a:solidFill>
                </a:rPr>
                <a:t>AaB</a:t>
              </a:r>
              <a:endParaRPr lang="en-GB" sz="4000" dirty="0">
                <a:solidFill>
                  <a:schemeClr val="bg1"/>
                </a:solidFill>
              </a:endParaRPr>
            </a:p>
          </p:txBody>
        </p:sp>
        <p:sp>
          <p:nvSpPr>
            <p:cNvPr id="4" name="Rectangle 3"/>
            <p:cNvSpPr/>
            <p:nvPr/>
          </p:nvSpPr>
          <p:spPr>
            <a:xfrm>
              <a:off x="6143222" y="3336092"/>
              <a:ext cx="619080" cy="584775"/>
            </a:xfrm>
            <a:prstGeom prst="rect">
              <a:avLst/>
            </a:prstGeom>
          </p:spPr>
          <p:txBody>
            <a:bodyPr wrap="none">
              <a:spAutoFit/>
            </a:bodyPr>
            <a:lstStyle/>
            <a:p>
              <a:r>
                <a:rPr lang="en-GB" sz="3200" dirty="0" smtClean="0">
                  <a:solidFill>
                    <a:schemeClr val="bg1"/>
                  </a:solidFill>
                </a:rPr>
                <a:t>Aa</a:t>
              </a:r>
              <a:endParaRPr lang="en-GB" sz="3200" dirty="0"/>
            </a:p>
          </p:txBody>
        </p:sp>
        <p:sp>
          <p:nvSpPr>
            <p:cNvPr id="6" name="Rectangle 5"/>
            <p:cNvSpPr/>
            <p:nvPr/>
          </p:nvSpPr>
          <p:spPr>
            <a:xfrm>
              <a:off x="7662594" y="3345610"/>
              <a:ext cx="644728" cy="584775"/>
            </a:xfrm>
            <a:prstGeom prst="rect">
              <a:avLst/>
            </a:prstGeom>
          </p:spPr>
          <p:txBody>
            <a:bodyPr wrap="none">
              <a:spAutoFit/>
            </a:bodyPr>
            <a:lstStyle/>
            <a:p>
              <a:pPr algn="r"/>
              <a:r>
                <a:rPr lang="en-GB" sz="3200" dirty="0" smtClean="0">
                  <a:solidFill>
                    <a:schemeClr val="bg1"/>
                  </a:solidFill>
                </a:rPr>
                <a:t>AB</a:t>
              </a:r>
              <a:endParaRPr lang="en-GB" sz="3200" dirty="0"/>
            </a:p>
          </p:txBody>
        </p:sp>
      </p:grpSp>
      <p:sp>
        <p:nvSpPr>
          <p:cNvPr id="12" name="Rectangle 11"/>
          <p:cNvSpPr/>
          <p:nvPr/>
        </p:nvSpPr>
        <p:spPr>
          <a:xfrm>
            <a:off x="2484436" y="1346216"/>
            <a:ext cx="8145463" cy="1292662"/>
          </a:xfrm>
          <a:prstGeom prst="rect">
            <a:avLst/>
          </a:prstGeom>
        </p:spPr>
        <p:txBody>
          <a:bodyPr wrap="square">
            <a:spAutoFit/>
          </a:bodyPr>
          <a:lstStyle/>
          <a:p>
            <a:r>
              <a:rPr lang="en-GB" sz="2400" b="1" dirty="0" smtClean="0">
                <a:solidFill>
                  <a:srgbClr val="263B42"/>
                </a:solidFill>
                <a:latin typeface="AdvP49811"/>
              </a:rPr>
              <a:t>Study Design</a:t>
            </a:r>
          </a:p>
          <a:p>
            <a:endParaRPr lang="en-GB" dirty="0" smtClean="0"/>
          </a:p>
          <a:p>
            <a:endParaRPr lang="en-GB" dirty="0" smtClean="0">
              <a:solidFill>
                <a:srgbClr val="486E7C"/>
              </a:solidFill>
            </a:endParaRPr>
          </a:p>
          <a:p>
            <a:pPr marL="285750" indent="-285750">
              <a:buFontTx/>
              <a:buChar char="-"/>
            </a:pPr>
            <a:endParaRPr lang="en-GB" dirty="0" smtClean="0">
              <a:solidFill>
                <a:srgbClr val="486E7C"/>
              </a:solidFill>
            </a:endParaRPr>
          </a:p>
        </p:txBody>
      </p:sp>
      <p:graphicFrame>
        <p:nvGraphicFramePr>
          <p:cNvPr id="11" name="Diagram 10"/>
          <p:cNvGraphicFramePr/>
          <p:nvPr>
            <p:extLst/>
          </p:nvPr>
        </p:nvGraphicFramePr>
        <p:xfrm>
          <a:off x="7691889" y="669335"/>
          <a:ext cx="3697780" cy="2154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11324060" y="1553364"/>
            <a:ext cx="697400" cy="369332"/>
          </a:xfrm>
          <a:prstGeom prst="rect">
            <a:avLst/>
          </a:prstGeom>
          <a:noFill/>
        </p:spPr>
        <p:txBody>
          <a:bodyPr wrap="square" rtlCol="0">
            <a:spAutoFit/>
          </a:bodyPr>
          <a:lstStyle/>
          <a:p>
            <a:pPr algn="ctr"/>
            <a:r>
              <a:rPr lang="en-GB" dirty="0" smtClean="0">
                <a:solidFill>
                  <a:srgbClr val="263B42"/>
                </a:solidFill>
              </a:rPr>
              <a:t>A</a:t>
            </a:r>
            <a:endParaRPr lang="en-GB" dirty="0">
              <a:solidFill>
                <a:srgbClr val="263B42"/>
              </a:solidFill>
            </a:endParaRPr>
          </a:p>
        </p:txBody>
      </p:sp>
      <p:sp>
        <p:nvSpPr>
          <p:cNvPr id="15" name="TextBox 14"/>
          <p:cNvSpPr txBox="1"/>
          <p:nvPr/>
        </p:nvSpPr>
        <p:spPr>
          <a:xfrm>
            <a:off x="11293580" y="1022749"/>
            <a:ext cx="697400" cy="369332"/>
          </a:xfrm>
          <a:prstGeom prst="rect">
            <a:avLst/>
          </a:prstGeom>
          <a:noFill/>
        </p:spPr>
        <p:txBody>
          <a:bodyPr wrap="square" rtlCol="0">
            <a:spAutoFit/>
          </a:bodyPr>
          <a:lstStyle/>
          <a:p>
            <a:pPr algn="ctr"/>
            <a:r>
              <a:rPr lang="en-GB" dirty="0" smtClean="0">
                <a:solidFill>
                  <a:srgbClr val="263B42"/>
                </a:solidFill>
              </a:rPr>
              <a:t>a</a:t>
            </a:r>
            <a:endParaRPr lang="en-GB" dirty="0">
              <a:solidFill>
                <a:srgbClr val="263B42"/>
              </a:solidFill>
            </a:endParaRPr>
          </a:p>
        </p:txBody>
      </p:sp>
      <p:sp>
        <p:nvSpPr>
          <p:cNvPr id="16" name="TextBox 15"/>
          <p:cNvSpPr txBox="1"/>
          <p:nvPr/>
        </p:nvSpPr>
        <p:spPr>
          <a:xfrm>
            <a:off x="11323320" y="2073212"/>
            <a:ext cx="697400" cy="369332"/>
          </a:xfrm>
          <a:prstGeom prst="rect">
            <a:avLst/>
          </a:prstGeom>
          <a:noFill/>
        </p:spPr>
        <p:txBody>
          <a:bodyPr wrap="square" rtlCol="0">
            <a:spAutoFit/>
          </a:bodyPr>
          <a:lstStyle/>
          <a:p>
            <a:pPr algn="ctr"/>
            <a:r>
              <a:rPr lang="en-GB" dirty="0" smtClean="0">
                <a:solidFill>
                  <a:srgbClr val="263B42"/>
                </a:solidFill>
              </a:rPr>
              <a:t>B</a:t>
            </a:r>
            <a:endParaRPr lang="en-GB" dirty="0">
              <a:solidFill>
                <a:srgbClr val="263B42"/>
              </a:solidFill>
            </a:endParaRPr>
          </a:p>
        </p:txBody>
      </p:sp>
      <p:sp>
        <p:nvSpPr>
          <p:cNvPr id="17" name="Rectangle 16"/>
          <p:cNvSpPr/>
          <p:nvPr/>
        </p:nvSpPr>
        <p:spPr>
          <a:xfrm>
            <a:off x="5846695" y="4641013"/>
            <a:ext cx="619080" cy="584775"/>
          </a:xfrm>
          <a:prstGeom prst="rect">
            <a:avLst/>
          </a:prstGeom>
        </p:spPr>
        <p:txBody>
          <a:bodyPr wrap="none">
            <a:spAutoFit/>
          </a:bodyPr>
          <a:lstStyle/>
          <a:p>
            <a:r>
              <a:rPr lang="en-GB" sz="3200" dirty="0" smtClean="0">
                <a:solidFill>
                  <a:schemeClr val="bg1"/>
                </a:solidFill>
              </a:rPr>
              <a:t>Aa</a:t>
            </a:r>
            <a:endParaRPr lang="en-GB" sz="3200" dirty="0"/>
          </a:p>
        </p:txBody>
      </p:sp>
    </p:spTree>
    <p:extLst>
      <p:ext uri="{BB962C8B-B14F-4D97-AF65-F5344CB8AC3E}">
        <p14:creationId xmlns:p14="http://schemas.microsoft.com/office/powerpoint/2010/main" val="3774328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Methods</a:t>
            </a:r>
            <a:endParaRPr lang="en-GB" dirty="0"/>
          </a:p>
        </p:txBody>
      </p:sp>
      <p:sp>
        <p:nvSpPr>
          <p:cNvPr id="5" name="Rectangle 4"/>
          <p:cNvSpPr/>
          <p:nvPr/>
        </p:nvSpPr>
        <p:spPr>
          <a:xfrm>
            <a:off x="2484437" y="1343772"/>
            <a:ext cx="9120188" cy="5078313"/>
          </a:xfrm>
          <a:prstGeom prst="rect">
            <a:avLst/>
          </a:prstGeom>
        </p:spPr>
        <p:txBody>
          <a:bodyPr wrap="square">
            <a:spAutoFit/>
          </a:bodyPr>
          <a:lstStyle/>
          <a:p>
            <a:r>
              <a:rPr lang="en-GB" sz="2400" b="1" dirty="0" smtClean="0">
                <a:solidFill>
                  <a:srgbClr val="263B42"/>
                </a:solidFill>
                <a:latin typeface="AdvP49811"/>
              </a:rPr>
              <a:t>Study Design</a:t>
            </a:r>
            <a:br>
              <a:rPr lang="en-GB" sz="2400" b="1" dirty="0" smtClean="0">
                <a:solidFill>
                  <a:srgbClr val="263B42"/>
                </a:solidFill>
                <a:latin typeface="AdvP49811"/>
              </a:rPr>
            </a:br>
            <a:endParaRPr lang="en-GB" sz="2400" b="1" dirty="0" smtClean="0">
              <a:solidFill>
                <a:srgbClr val="263B42"/>
              </a:solidFill>
              <a:latin typeface="AdvP49811"/>
            </a:endParaRPr>
          </a:p>
          <a:p>
            <a:pPr marL="342900" indent="-342900">
              <a:buFontTx/>
              <a:buChar char="-"/>
            </a:pPr>
            <a:r>
              <a:rPr lang="en-US" sz="2000" dirty="0" smtClean="0">
                <a:solidFill>
                  <a:srgbClr val="263B42"/>
                </a:solidFill>
                <a:cs typeface="Times New Roman" panose="02020603050405020304" pitchFamily="18" charset="0"/>
              </a:rPr>
              <a:t>Simulate two ecosystems over 100 years</a:t>
            </a:r>
          </a:p>
          <a:p>
            <a:pPr marL="342900" indent="-342900">
              <a:buFontTx/>
              <a:buChar char="-"/>
            </a:pPr>
            <a:endParaRPr lang="en-GB" sz="2000" dirty="0">
              <a:solidFill>
                <a:srgbClr val="263B42"/>
              </a:solidFill>
              <a:cs typeface="Times New Roman" panose="02020603050405020304" pitchFamily="18" charset="0"/>
            </a:endParaRPr>
          </a:p>
          <a:p>
            <a:pPr marL="342900" indent="-342900">
              <a:buFontTx/>
              <a:buChar char="-"/>
            </a:pPr>
            <a:r>
              <a:rPr lang="en-GB" sz="2000" dirty="0">
                <a:solidFill>
                  <a:srgbClr val="263B42"/>
                </a:solidFill>
                <a:cs typeface="Times New Roman" panose="02020603050405020304" pitchFamily="18" charset="0"/>
              </a:rPr>
              <a:t>Locations: Central England, South </a:t>
            </a:r>
            <a:r>
              <a:rPr lang="en-GB" sz="2000" dirty="0" smtClean="0">
                <a:solidFill>
                  <a:srgbClr val="263B42"/>
                </a:solidFill>
                <a:cs typeface="Times New Roman" panose="02020603050405020304" pitchFamily="18" charset="0"/>
              </a:rPr>
              <a:t>Uganda</a:t>
            </a:r>
          </a:p>
          <a:p>
            <a:pPr marL="342900" indent="-342900">
              <a:buFontTx/>
              <a:buChar char="-"/>
            </a:pPr>
            <a:endParaRPr lang="en-GB" sz="2000" dirty="0">
              <a:solidFill>
                <a:srgbClr val="263B42"/>
              </a:solidFill>
              <a:cs typeface="Times New Roman" panose="02020603050405020304" pitchFamily="18" charset="0"/>
            </a:endParaRPr>
          </a:p>
          <a:p>
            <a:pPr marL="342900" indent="-342900">
              <a:buFontTx/>
              <a:buChar char="-"/>
            </a:pPr>
            <a:r>
              <a:rPr lang="en-GB" sz="2000" dirty="0">
                <a:solidFill>
                  <a:srgbClr val="263B42"/>
                </a:solidFill>
              </a:rPr>
              <a:t>1</a:t>
            </a:r>
            <a:r>
              <a:rPr lang="en-GB" sz="2000" dirty="0">
                <a:solidFill>
                  <a:srgbClr val="263B42"/>
                </a:solidFill>
                <a:cs typeface="Times New Roman" panose="02020603050405020304" pitchFamily="18" charset="0"/>
              </a:rPr>
              <a:t>° × </a:t>
            </a:r>
            <a:r>
              <a:rPr lang="en-GB" sz="2000" dirty="0">
                <a:solidFill>
                  <a:srgbClr val="263B42"/>
                </a:solidFill>
              </a:rPr>
              <a:t>1</a:t>
            </a:r>
            <a:r>
              <a:rPr lang="en-GB" sz="2000" dirty="0">
                <a:solidFill>
                  <a:srgbClr val="263B42"/>
                </a:solidFill>
                <a:cs typeface="Times New Roman" panose="02020603050405020304" pitchFamily="18" charset="0"/>
              </a:rPr>
              <a:t>° grid cells</a:t>
            </a:r>
            <a:br>
              <a:rPr lang="en-GB" sz="2000" dirty="0">
                <a:solidFill>
                  <a:srgbClr val="263B42"/>
                </a:solidFill>
                <a:cs typeface="Times New Roman" panose="02020603050405020304" pitchFamily="18" charset="0"/>
              </a:rPr>
            </a:br>
            <a:endParaRPr lang="en-GB" sz="2000" dirty="0" smtClean="0">
              <a:solidFill>
                <a:srgbClr val="263B42"/>
              </a:solidFill>
              <a:cs typeface="Times New Roman" panose="02020603050405020304" pitchFamily="18" charset="0"/>
            </a:endParaRPr>
          </a:p>
          <a:p>
            <a:pPr marL="342900" indent="-342900">
              <a:buFontTx/>
              <a:buChar char="-"/>
            </a:pPr>
            <a:r>
              <a:rPr lang="en-GB" sz="2000" dirty="0" smtClean="0">
                <a:solidFill>
                  <a:srgbClr val="263B42"/>
                </a:solidFill>
                <a:cs typeface="Times New Roman" panose="02020603050405020304" pitchFamily="18" charset="0"/>
              </a:rPr>
              <a:t>Monthly resolution</a:t>
            </a:r>
            <a:br>
              <a:rPr lang="en-GB" sz="2000" dirty="0" smtClean="0">
                <a:solidFill>
                  <a:srgbClr val="263B42"/>
                </a:solidFill>
                <a:cs typeface="Times New Roman" panose="02020603050405020304" pitchFamily="18" charset="0"/>
              </a:rPr>
            </a:br>
            <a:endParaRPr lang="en-GB" sz="2000" dirty="0" smtClean="0">
              <a:solidFill>
                <a:srgbClr val="263B42"/>
              </a:solidFill>
              <a:cs typeface="Times New Roman" panose="02020603050405020304" pitchFamily="18" charset="0"/>
            </a:endParaRPr>
          </a:p>
          <a:p>
            <a:pPr marL="342900" indent="-342900">
              <a:buFontTx/>
              <a:buChar char="-"/>
            </a:pPr>
            <a:r>
              <a:rPr lang="en-GB" sz="2000" dirty="0" smtClean="0">
                <a:solidFill>
                  <a:srgbClr val="263B42"/>
                </a:solidFill>
                <a:cs typeface="Times New Roman" panose="02020603050405020304" pitchFamily="18" charset="0"/>
              </a:rPr>
              <a:t>8 scenarios (all combinations + no carnivores)</a:t>
            </a:r>
            <a:br>
              <a:rPr lang="en-GB" sz="2000" dirty="0" smtClean="0">
                <a:solidFill>
                  <a:srgbClr val="263B42"/>
                </a:solidFill>
                <a:cs typeface="Times New Roman" panose="02020603050405020304" pitchFamily="18" charset="0"/>
              </a:rPr>
            </a:br>
            <a:endParaRPr lang="en-GB" sz="2000" dirty="0">
              <a:solidFill>
                <a:srgbClr val="263B42"/>
              </a:solidFill>
            </a:endParaRPr>
          </a:p>
          <a:p>
            <a:pPr marL="342900" indent="-342900">
              <a:buFontTx/>
              <a:buChar char="-"/>
            </a:pPr>
            <a:r>
              <a:rPr lang="en-GB" sz="2000" dirty="0" smtClean="0">
                <a:solidFill>
                  <a:srgbClr val="263B42"/>
                </a:solidFill>
              </a:rPr>
              <a:t>Response: basal trophic levels at equilibrium</a:t>
            </a:r>
            <a:br>
              <a:rPr lang="en-GB" sz="2000" dirty="0" smtClean="0">
                <a:solidFill>
                  <a:srgbClr val="263B42"/>
                </a:solidFill>
              </a:rPr>
            </a:br>
            <a:r>
              <a:rPr lang="en-GB" sz="2000" dirty="0" smtClean="0">
                <a:solidFill>
                  <a:srgbClr val="263B42"/>
                </a:solidFill>
              </a:rPr>
              <a:t>	</a:t>
            </a:r>
            <a:r>
              <a:rPr lang="en-GB" dirty="0">
                <a:solidFill>
                  <a:srgbClr val="263B42"/>
                </a:solidFill>
              </a:rPr>
              <a:t>(biomass </a:t>
            </a:r>
            <a:r>
              <a:rPr lang="en-GB" dirty="0" smtClean="0">
                <a:solidFill>
                  <a:srgbClr val="263B42"/>
                </a:solidFill>
              </a:rPr>
              <a:t>density, </a:t>
            </a:r>
            <a:r>
              <a:rPr lang="en-GB" dirty="0">
                <a:solidFill>
                  <a:srgbClr val="263B42"/>
                </a:solidFill>
              </a:rPr>
              <a:t>abundance, </a:t>
            </a:r>
            <a:r>
              <a:rPr lang="en-GB" dirty="0" smtClean="0">
                <a:solidFill>
                  <a:srgbClr val="263B42"/>
                </a:solidFill>
              </a:rPr>
              <a:t>average body mass)</a:t>
            </a:r>
          </a:p>
          <a:p>
            <a:pPr marL="342900" indent="-342900">
              <a:buFontTx/>
              <a:buChar char="-"/>
            </a:pPr>
            <a:endParaRPr lang="en-US" b="1" dirty="0">
              <a:solidFill>
                <a:srgbClr val="263B42"/>
              </a:solidFill>
            </a:endParaRPr>
          </a:p>
          <a:p>
            <a:pPr marL="342900" indent="-342900">
              <a:buFontTx/>
              <a:buChar char="-"/>
            </a:pPr>
            <a:endParaRPr lang="en-GB" b="1" dirty="0" smtClean="0"/>
          </a:p>
        </p:txBody>
      </p:sp>
      <p:grpSp>
        <p:nvGrpSpPr>
          <p:cNvPr id="15" name="Group 14"/>
          <p:cNvGrpSpPr/>
          <p:nvPr/>
        </p:nvGrpSpPr>
        <p:grpSpPr>
          <a:xfrm>
            <a:off x="9592706" y="1286622"/>
            <a:ext cx="2011919" cy="1884870"/>
            <a:chOff x="4609440" y="1371600"/>
            <a:chExt cx="5196712" cy="4868549"/>
          </a:xfrm>
        </p:grpSpPr>
        <p:sp>
          <p:nvSpPr>
            <p:cNvPr id="16" name="Oval 15"/>
            <p:cNvSpPr/>
            <p:nvPr/>
          </p:nvSpPr>
          <p:spPr>
            <a:xfrm>
              <a:off x="5608660" y="1371600"/>
              <a:ext cx="3198272" cy="3198272"/>
            </a:xfrm>
            <a:prstGeom prst="ellipse">
              <a:avLst/>
            </a:prstGeom>
            <a:solidFill>
              <a:srgbClr val="A22712">
                <a:alpha val="60000"/>
              </a:srgbClr>
            </a:solidFill>
            <a:ln w="28575">
              <a:solidFill>
                <a:srgbClr val="263B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dirty="0"/>
            </a:p>
          </p:txBody>
        </p:sp>
        <p:sp>
          <p:nvSpPr>
            <p:cNvPr id="17" name="Oval 16"/>
            <p:cNvSpPr/>
            <p:nvPr/>
          </p:nvSpPr>
          <p:spPr>
            <a:xfrm>
              <a:off x="4609440" y="3041877"/>
              <a:ext cx="3198272" cy="3198272"/>
            </a:xfrm>
            <a:prstGeom prst="ellipse">
              <a:avLst/>
            </a:prstGeom>
            <a:solidFill>
              <a:schemeClr val="accent6">
                <a:lumMod val="75000"/>
                <a:alpha val="60000"/>
              </a:schemeClr>
            </a:solidFill>
            <a:ln w="28575">
              <a:solidFill>
                <a:srgbClr val="263B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dirty="0"/>
            </a:p>
          </p:txBody>
        </p:sp>
        <p:sp>
          <p:nvSpPr>
            <p:cNvPr id="18" name="Oval 17"/>
            <p:cNvSpPr/>
            <p:nvPr/>
          </p:nvSpPr>
          <p:spPr>
            <a:xfrm>
              <a:off x="6607880" y="3041877"/>
              <a:ext cx="3198272" cy="3198272"/>
            </a:xfrm>
            <a:prstGeom prst="ellipse">
              <a:avLst/>
            </a:prstGeom>
            <a:solidFill>
              <a:srgbClr val="5B8C9D">
                <a:alpha val="60000"/>
              </a:srgbClr>
            </a:solidFill>
            <a:ln w="28575">
              <a:solidFill>
                <a:srgbClr val="263B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dirty="0"/>
            </a:p>
          </p:txBody>
        </p:sp>
        <p:sp>
          <p:nvSpPr>
            <p:cNvPr id="19" name="TextBox 18"/>
            <p:cNvSpPr txBox="1"/>
            <p:nvPr/>
          </p:nvSpPr>
          <p:spPr>
            <a:xfrm>
              <a:off x="6364781" y="3691373"/>
              <a:ext cx="1686029" cy="1422879"/>
            </a:xfrm>
            <a:prstGeom prst="rect">
              <a:avLst/>
            </a:prstGeom>
            <a:noFill/>
          </p:spPr>
          <p:txBody>
            <a:bodyPr wrap="square" rtlCol="0">
              <a:spAutoFit/>
            </a:bodyPr>
            <a:lstStyle/>
            <a:p>
              <a:pPr algn="ctr"/>
              <a:endParaRPr lang="en-GB" sz="4000" dirty="0">
                <a:solidFill>
                  <a:schemeClr val="bg1"/>
                </a:solidFill>
              </a:endParaRPr>
            </a:p>
          </p:txBody>
        </p:sp>
        <p:sp>
          <p:nvSpPr>
            <p:cNvPr id="20" name="Rectangle 19"/>
            <p:cNvSpPr/>
            <p:nvPr/>
          </p:nvSpPr>
          <p:spPr>
            <a:xfrm>
              <a:off x="6143223" y="3336092"/>
              <a:ext cx="371317" cy="1175421"/>
            </a:xfrm>
            <a:prstGeom prst="rect">
              <a:avLst/>
            </a:prstGeom>
          </p:spPr>
          <p:txBody>
            <a:bodyPr wrap="none">
              <a:spAutoFit/>
            </a:bodyPr>
            <a:lstStyle/>
            <a:p>
              <a:endParaRPr lang="en-GB" sz="3200" dirty="0"/>
            </a:p>
          </p:txBody>
        </p:sp>
        <p:sp>
          <p:nvSpPr>
            <p:cNvPr id="21" name="Rectangle 20"/>
            <p:cNvSpPr/>
            <p:nvPr/>
          </p:nvSpPr>
          <p:spPr>
            <a:xfrm>
              <a:off x="7936005" y="3345610"/>
              <a:ext cx="371317" cy="1175421"/>
            </a:xfrm>
            <a:prstGeom prst="rect">
              <a:avLst/>
            </a:prstGeom>
          </p:spPr>
          <p:txBody>
            <a:bodyPr wrap="none">
              <a:spAutoFit/>
            </a:bodyPr>
            <a:lstStyle/>
            <a:p>
              <a:pPr algn="r"/>
              <a:endParaRPr lang="en-GB" sz="3200" dirty="0"/>
            </a:p>
          </p:txBody>
        </p:sp>
      </p:grpSp>
    </p:spTree>
    <p:extLst>
      <p:ext uri="{BB962C8B-B14F-4D97-AF65-F5344CB8AC3E}">
        <p14:creationId xmlns:p14="http://schemas.microsoft.com/office/powerpoint/2010/main" val="745191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Results</a:t>
            </a:r>
            <a:endParaRPr lang="en-GB" dirty="0"/>
          </a:p>
        </p:txBody>
      </p:sp>
    </p:spTree>
    <p:extLst>
      <p:ext uri="{BB962C8B-B14F-4D97-AF65-F5344CB8AC3E}">
        <p14:creationId xmlns:p14="http://schemas.microsoft.com/office/powerpoint/2010/main" val="2139072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Results</a:t>
            </a:r>
            <a:endParaRPr lang="en-GB" dirty="0"/>
          </a:p>
        </p:txBody>
      </p:sp>
      <p:sp>
        <p:nvSpPr>
          <p:cNvPr id="5" name="Rectangle 4"/>
          <p:cNvSpPr/>
          <p:nvPr/>
        </p:nvSpPr>
        <p:spPr>
          <a:xfrm>
            <a:off x="2252209" y="995943"/>
            <a:ext cx="9120188" cy="461665"/>
          </a:xfrm>
          <a:prstGeom prst="rect">
            <a:avLst/>
          </a:prstGeom>
        </p:spPr>
        <p:txBody>
          <a:bodyPr wrap="square">
            <a:spAutoFit/>
          </a:bodyPr>
          <a:lstStyle/>
          <a:p>
            <a:pPr algn="ctr"/>
            <a:r>
              <a:rPr lang="en-GB" sz="2400" b="1" dirty="0" smtClean="0">
                <a:solidFill>
                  <a:srgbClr val="263B42"/>
                </a:solidFill>
                <a:latin typeface="AdvP49811"/>
              </a:rPr>
              <a:t>Biomass Density for all scenarios</a:t>
            </a:r>
          </a:p>
        </p:txBody>
      </p:sp>
      <p:grpSp>
        <p:nvGrpSpPr>
          <p:cNvPr id="4" name="Group 3"/>
          <p:cNvGrpSpPr/>
          <p:nvPr/>
        </p:nvGrpSpPr>
        <p:grpSpPr>
          <a:xfrm>
            <a:off x="2852511" y="1877599"/>
            <a:ext cx="8134353" cy="4536259"/>
            <a:chOff x="1851025" y="1746967"/>
            <a:chExt cx="8134353" cy="4536259"/>
          </a:xfrm>
        </p:grpSpPr>
        <p:pic>
          <p:nvPicPr>
            <p:cNvPr id="8" name="Picture 7"/>
            <p:cNvPicPr>
              <a:picLocks noChangeAspect="1"/>
            </p:cNvPicPr>
            <p:nvPr/>
          </p:nvPicPr>
          <p:blipFill rotWithShape="1">
            <a:blip r:embed="rId3"/>
            <a:srcRect l="1065"/>
            <a:stretch/>
          </p:blipFill>
          <p:spPr>
            <a:xfrm>
              <a:off x="1851025" y="1746967"/>
              <a:ext cx="8112126" cy="4136647"/>
            </a:xfrm>
            <a:prstGeom prst="rect">
              <a:avLst/>
            </a:prstGeom>
          </p:spPr>
        </p:pic>
        <p:sp>
          <p:nvSpPr>
            <p:cNvPr id="10" name="Left Bracket 9"/>
            <p:cNvSpPr/>
            <p:nvPr/>
          </p:nvSpPr>
          <p:spPr>
            <a:xfrm rot="16200000">
              <a:off x="3100387" y="5435929"/>
              <a:ext cx="219075" cy="714375"/>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Left Bracket 17"/>
            <p:cNvSpPr/>
            <p:nvPr/>
          </p:nvSpPr>
          <p:spPr>
            <a:xfrm rot="16200000">
              <a:off x="4981577" y="4494202"/>
              <a:ext cx="219075" cy="2581275"/>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Left Bracket 18"/>
            <p:cNvSpPr/>
            <p:nvPr/>
          </p:nvSpPr>
          <p:spPr>
            <a:xfrm rot="16200000">
              <a:off x="7716840" y="4502479"/>
              <a:ext cx="219075" cy="2581275"/>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Left Bracket 19"/>
            <p:cNvSpPr/>
            <p:nvPr/>
          </p:nvSpPr>
          <p:spPr>
            <a:xfrm rot="16200000">
              <a:off x="9518653" y="5427651"/>
              <a:ext cx="219075" cy="714375"/>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p:cNvSpPr txBox="1"/>
            <p:nvPr/>
          </p:nvSpPr>
          <p:spPr>
            <a:xfrm>
              <a:off x="2899568" y="5944672"/>
              <a:ext cx="620712" cy="338554"/>
            </a:xfrm>
            <a:prstGeom prst="rect">
              <a:avLst/>
            </a:prstGeom>
            <a:noFill/>
          </p:spPr>
          <p:txBody>
            <a:bodyPr wrap="square" rtlCol="0">
              <a:spAutoFit/>
            </a:bodyPr>
            <a:lstStyle/>
            <a:p>
              <a:pPr algn="ctr"/>
              <a:r>
                <a:rPr lang="en-GB" sz="1600" dirty="0">
                  <a:solidFill>
                    <a:schemeClr val="tx1">
                      <a:lumMod val="75000"/>
                      <a:lumOff val="25000"/>
                    </a:schemeClr>
                  </a:solidFill>
                </a:rPr>
                <a:t>3</a:t>
              </a:r>
              <a:endParaRPr lang="en-GB" sz="1600" dirty="0" smtClean="0">
                <a:solidFill>
                  <a:schemeClr val="tx1">
                    <a:lumMod val="75000"/>
                    <a:lumOff val="25000"/>
                  </a:schemeClr>
                </a:solidFill>
              </a:endParaRPr>
            </a:p>
          </p:txBody>
        </p:sp>
        <p:sp>
          <p:nvSpPr>
            <p:cNvPr id="27" name="TextBox 26"/>
            <p:cNvSpPr txBox="1"/>
            <p:nvPr/>
          </p:nvSpPr>
          <p:spPr>
            <a:xfrm>
              <a:off x="4780758" y="5944672"/>
              <a:ext cx="620712" cy="338554"/>
            </a:xfrm>
            <a:prstGeom prst="rect">
              <a:avLst/>
            </a:prstGeom>
            <a:noFill/>
          </p:spPr>
          <p:txBody>
            <a:bodyPr wrap="square" rtlCol="0">
              <a:spAutoFit/>
            </a:bodyPr>
            <a:lstStyle/>
            <a:p>
              <a:pPr algn="ctr"/>
              <a:r>
                <a:rPr lang="en-GB" sz="1600" dirty="0" smtClean="0">
                  <a:solidFill>
                    <a:schemeClr val="tx1">
                      <a:lumMod val="75000"/>
                      <a:lumOff val="25000"/>
                    </a:schemeClr>
                  </a:solidFill>
                </a:rPr>
                <a:t>2</a:t>
              </a:r>
            </a:p>
          </p:txBody>
        </p:sp>
        <p:sp>
          <p:nvSpPr>
            <p:cNvPr id="28" name="TextBox 27"/>
            <p:cNvSpPr txBox="1"/>
            <p:nvPr/>
          </p:nvSpPr>
          <p:spPr>
            <a:xfrm>
              <a:off x="7516021" y="5944672"/>
              <a:ext cx="620712" cy="338554"/>
            </a:xfrm>
            <a:prstGeom prst="rect">
              <a:avLst/>
            </a:prstGeom>
            <a:noFill/>
          </p:spPr>
          <p:txBody>
            <a:bodyPr wrap="square" rtlCol="0">
              <a:spAutoFit/>
            </a:bodyPr>
            <a:lstStyle/>
            <a:p>
              <a:pPr algn="ctr"/>
              <a:r>
                <a:rPr lang="en-GB" sz="1600" dirty="0" smtClean="0">
                  <a:solidFill>
                    <a:schemeClr val="tx1">
                      <a:lumMod val="75000"/>
                      <a:lumOff val="25000"/>
                    </a:schemeClr>
                  </a:solidFill>
                </a:rPr>
                <a:t>1</a:t>
              </a:r>
            </a:p>
          </p:txBody>
        </p:sp>
        <p:sp>
          <p:nvSpPr>
            <p:cNvPr id="29" name="TextBox 28"/>
            <p:cNvSpPr txBox="1"/>
            <p:nvPr/>
          </p:nvSpPr>
          <p:spPr>
            <a:xfrm>
              <a:off x="9355934" y="5944672"/>
              <a:ext cx="620712" cy="338554"/>
            </a:xfrm>
            <a:prstGeom prst="rect">
              <a:avLst/>
            </a:prstGeom>
            <a:noFill/>
          </p:spPr>
          <p:txBody>
            <a:bodyPr wrap="square" rtlCol="0">
              <a:spAutoFit/>
            </a:bodyPr>
            <a:lstStyle/>
            <a:p>
              <a:pPr algn="ctr"/>
              <a:r>
                <a:rPr lang="en-GB" sz="1600" dirty="0" smtClean="0">
                  <a:solidFill>
                    <a:schemeClr val="tx1">
                      <a:lumMod val="75000"/>
                      <a:lumOff val="25000"/>
                    </a:schemeClr>
                  </a:solidFill>
                </a:rPr>
                <a:t>0</a:t>
              </a:r>
            </a:p>
          </p:txBody>
        </p:sp>
        <p:sp>
          <p:nvSpPr>
            <p:cNvPr id="3" name="Rectangle 2"/>
            <p:cNvSpPr/>
            <p:nvPr/>
          </p:nvSpPr>
          <p:spPr>
            <a:xfrm>
              <a:off x="2903535" y="5641560"/>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rgbClr val="263B42"/>
                  </a:solidFill>
                </a:rPr>
                <a:t>AaB</a:t>
              </a:r>
              <a:endParaRPr lang="en-GB" dirty="0">
                <a:solidFill>
                  <a:srgbClr val="263B42"/>
                </a:solidFill>
              </a:endParaRPr>
            </a:p>
          </p:txBody>
        </p:sp>
        <p:sp>
          <p:nvSpPr>
            <p:cNvPr id="14" name="Rectangle 13"/>
            <p:cNvSpPr/>
            <p:nvPr/>
          </p:nvSpPr>
          <p:spPr>
            <a:xfrm>
              <a:off x="3875883" y="5641559"/>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263B42"/>
                  </a:solidFill>
                </a:rPr>
                <a:t>Aa</a:t>
              </a:r>
              <a:endParaRPr lang="en-GB" dirty="0">
                <a:solidFill>
                  <a:srgbClr val="263B42"/>
                </a:solidFill>
              </a:endParaRPr>
            </a:p>
          </p:txBody>
        </p:sp>
        <p:sp>
          <p:nvSpPr>
            <p:cNvPr id="15" name="Rectangle 14"/>
            <p:cNvSpPr/>
            <p:nvPr/>
          </p:nvSpPr>
          <p:spPr>
            <a:xfrm>
              <a:off x="4719644" y="5641559"/>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263B42"/>
                  </a:solidFill>
                </a:rPr>
                <a:t>AB</a:t>
              </a:r>
              <a:endParaRPr lang="en-GB" dirty="0">
                <a:solidFill>
                  <a:srgbClr val="263B42"/>
                </a:solidFill>
              </a:endParaRPr>
            </a:p>
          </p:txBody>
        </p:sp>
        <p:sp>
          <p:nvSpPr>
            <p:cNvPr id="16" name="Rectangle 15"/>
            <p:cNvSpPr/>
            <p:nvPr/>
          </p:nvSpPr>
          <p:spPr>
            <a:xfrm>
              <a:off x="5616586" y="5641558"/>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rgbClr val="263B42"/>
                  </a:solidFill>
                </a:rPr>
                <a:t>aB</a:t>
              </a:r>
              <a:endParaRPr lang="en-GB" dirty="0">
                <a:solidFill>
                  <a:srgbClr val="263B42"/>
                </a:solidFill>
              </a:endParaRPr>
            </a:p>
          </p:txBody>
        </p:sp>
        <p:sp>
          <p:nvSpPr>
            <p:cNvPr id="17" name="Rectangle 16"/>
            <p:cNvSpPr/>
            <p:nvPr/>
          </p:nvSpPr>
          <p:spPr>
            <a:xfrm>
              <a:off x="6615514" y="5638371"/>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263B42"/>
                  </a:solidFill>
                </a:rPr>
                <a:t>A</a:t>
              </a:r>
              <a:endParaRPr lang="en-GB" dirty="0">
                <a:solidFill>
                  <a:srgbClr val="263B42"/>
                </a:solidFill>
              </a:endParaRPr>
            </a:p>
          </p:txBody>
        </p:sp>
        <p:sp>
          <p:nvSpPr>
            <p:cNvPr id="21" name="Rectangle 20"/>
            <p:cNvSpPr/>
            <p:nvPr/>
          </p:nvSpPr>
          <p:spPr>
            <a:xfrm>
              <a:off x="7526337" y="5638370"/>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263B42"/>
                  </a:solidFill>
                </a:rPr>
                <a:t>a</a:t>
              </a:r>
            </a:p>
          </p:txBody>
        </p:sp>
        <p:sp>
          <p:nvSpPr>
            <p:cNvPr id="22" name="Rectangle 21"/>
            <p:cNvSpPr/>
            <p:nvPr/>
          </p:nvSpPr>
          <p:spPr>
            <a:xfrm>
              <a:off x="8423279" y="5643671"/>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263B42"/>
                  </a:solidFill>
                </a:rPr>
                <a:t>B</a:t>
              </a:r>
              <a:endParaRPr lang="en-GB" dirty="0">
                <a:solidFill>
                  <a:srgbClr val="263B42"/>
                </a:solidFill>
              </a:endParaRPr>
            </a:p>
          </p:txBody>
        </p:sp>
        <p:sp>
          <p:nvSpPr>
            <p:cNvPr id="23" name="Rectangle 22"/>
            <p:cNvSpPr/>
            <p:nvPr/>
          </p:nvSpPr>
          <p:spPr>
            <a:xfrm>
              <a:off x="9328565" y="5638370"/>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263B42"/>
                  </a:solidFill>
                </a:rPr>
                <a:t>-</a:t>
              </a:r>
              <a:endParaRPr lang="en-GB" dirty="0">
                <a:solidFill>
                  <a:srgbClr val="263B42"/>
                </a:solidFill>
              </a:endParaRPr>
            </a:p>
          </p:txBody>
        </p:sp>
      </p:grpSp>
      <p:sp>
        <p:nvSpPr>
          <p:cNvPr id="7" name="TextBox 6"/>
          <p:cNvSpPr txBox="1"/>
          <p:nvPr/>
        </p:nvSpPr>
        <p:spPr>
          <a:xfrm>
            <a:off x="1831622" y="1252105"/>
            <a:ext cx="2069432" cy="830997"/>
          </a:xfrm>
          <a:prstGeom prst="rect">
            <a:avLst/>
          </a:prstGeom>
          <a:noFill/>
        </p:spPr>
        <p:txBody>
          <a:bodyPr wrap="square" rtlCol="0">
            <a:spAutoFit/>
          </a:bodyPr>
          <a:lstStyle/>
          <a:p>
            <a:r>
              <a:rPr lang="en-US" sz="1600" dirty="0" smtClean="0">
                <a:solidFill>
                  <a:srgbClr val="5B8C9D"/>
                </a:solidFill>
              </a:rPr>
              <a:t>A: Ectotherm </a:t>
            </a:r>
            <a:r>
              <a:rPr lang="en-US" sz="1600" dirty="0" err="1" smtClean="0">
                <a:solidFill>
                  <a:srgbClr val="5B8C9D"/>
                </a:solidFill>
              </a:rPr>
              <a:t>iter</a:t>
            </a:r>
            <a:r>
              <a:rPr lang="en-US" sz="1600" dirty="0" smtClean="0">
                <a:solidFill>
                  <a:srgbClr val="5B8C9D"/>
                </a:solidFill>
              </a:rPr>
              <a:t>.</a:t>
            </a:r>
          </a:p>
          <a:p>
            <a:r>
              <a:rPr lang="en-US" sz="1600" dirty="0" smtClean="0">
                <a:solidFill>
                  <a:srgbClr val="5B8C9D"/>
                </a:solidFill>
              </a:rPr>
              <a:t>a: Ectotherm </a:t>
            </a:r>
            <a:r>
              <a:rPr lang="en-US" sz="1600" dirty="0" err="1" smtClean="0">
                <a:solidFill>
                  <a:srgbClr val="5B8C9D"/>
                </a:solidFill>
              </a:rPr>
              <a:t>seml</a:t>
            </a:r>
            <a:r>
              <a:rPr lang="en-US" sz="1600" dirty="0" smtClean="0">
                <a:solidFill>
                  <a:srgbClr val="5B8C9D"/>
                </a:solidFill>
              </a:rPr>
              <a:t>.</a:t>
            </a:r>
          </a:p>
          <a:p>
            <a:r>
              <a:rPr lang="en-US" sz="1600" dirty="0" smtClean="0">
                <a:solidFill>
                  <a:srgbClr val="5B8C9D"/>
                </a:solidFill>
              </a:rPr>
              <a:t>B: Endotherm</a:t>
            </a:r>
            <a:endParaRPr lang="en-GB" sz="1600" dirty="0">
              <a:solidFill>
                <a:srgbClr val="5B8C9D"/>
              </a:solidFill>
            </a:endParaRPr>
          </a:p>
        </p:txBody>
      </p:sp>
    </p:spTree>
    <p:extLst>
      <p:ext uri="{BB962C8B-B14F-4D97-AF65-F5344CB8AC3E}">
        <p14:creationId xmlns:p14="http://schemas.microsoft.com/office/powerpoint/2010/main" val="2181548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165350" y="600075"/>
            <a:ext cx="8877300" cy="4721225"/>
          </a:xfrm>
          <a:prstGeom prst="roundRect">
            <a:avLst/>
          </a:prstGeom>
          <a:solidFill>
            <a:srgbClr val="5B8C9D"/>
          </a:solidFill>
          <a:ln w="1079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2786380" y="2376026"/>
            <a:ext cx="7848600" cy="830997"/>
          </a:xfrm>
          <a:prstGeom prst="rect">
            <a:avLst/>
          </a:prstGeom>
          <a:noFill/>
        </p:spPr>
        <p:txBody>
          <a:bodyPr wrap="square" rtlCol="0">
            <a:spAutoFit/>
          </a:bodyPr>
          <a:lstStyle/>
          <a:p>
            <a:pPr algn="ctr"/>
            <a:r>
              <a:rPr lang="en-GB" sz="4800" dirty="0" smtClean="0">
                <a:solidFill>
                  <a:schemeClr val="bg1"/>
                </a:solidFill>
              </a:rPr>
              <a:t>A general ecosystem Model</a:t>
            </a:r>
            <a:endParaRPr lang="en-GB" sz="4800" dirty="0">
              <a:solidFill>
                <a:schemeClr val="bg1"/>
              </a:solidFill>
            </a:endParaRPr>
          </a:p>
        </p:txBody>
      </p:sp>
    </p:spTree>
    <p:extLst>
      <p:ext uri="{BB962C8B-B14F-4D97-AF65-F5344CB8AC3E}">
        <p14:creationId xmlns:p14="http://schemas.microsoft.com/office/powerpoint/2010/main" val="3019851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Results</a:t>
            </a:r>
            <a:endParaRPr lang="en-GB" dirty="0"/>
          </a:p>
        </p:txBody>
      </p:sp>
      <p:sp>
        <p:nvSpPr>
          <p:cNvPr id="5" name="Rectangle 4"/>
          <p:cNvSpPr/>
          <p:nvPr/>
        </p:nvSpPr>
        <p:spPr>
          <a:xfrm>
            <a:off x="2252209" y="995943"/>
            <a:ext cx="9120188" cy="461665"/>
          </a:xfrm>
          <a:prstGeom prst="rect">
            <a:avLst/>
          </a:prstGeom>
        </p:spPr>
        <p:txBody>
          <a:bodyPr wrap="square">
            <a:spAutoFit/>
          </a:bodyPr>
          <a:lstStyle/>
          <a:p>
            <a:pPr algn="ctr"/>
            <a:r>
              <a:rPr lang="en-GB" sz="2400" b="1" dirty="0">
                <a:solidFill>
                  <a:srgbClr val="263B42"/>
                </a:solidFill>
                <a:latin typeface="AdvP49811"/>
              </a:rPr>
              <a:t>Biomass Density for all scenarios</a:t>
            </a:r>
          </a:p>
        </p:txBody>
      </p:sp>
      <p:grpSp>
        <p:nvGrpSpPr>
          <p:cNvPr id="7" name="Group 6"/>
          <p:cNvGrpSpPr/>
          <p:nvPr/>
        </p:nvGrpSpPr>
        <p:grpSpPr>
          <a:xfrm>
            <a:off x="2853983" y="1660842"/>
            <a:ext cx="8134353" cy="4752760"/>
            <a:chOff x="2852511" y="1661098"/>
            <a:chExt cx="8134353" cy="4752760"/>
          </a:xfrm>
        </p:grpSpPr>
        <p:grpSp>
          <p:nvGrpSpPr>
            <p:cNvPr id="4" name="Group 3"/>
            <p:cNvGrpSpPr/>
            <p:nvPr/>
          </p:nvGrpSpPr>
          <p:grpSpPr>
            <a:xfrm>
              <a:off x="2852511" y="1877599"/>
              <a:ext cx="8134353" cy="4536259"/>
              <a:chOff x="1851025" y="1746967"/>
              <a:chExt cx="8134353" cy="4536259"/>
            </a:xfrm>
          </p:grpSpPr>
          <p:pic>
            <p:nvPicPr>
              <p:cNvPr id="8" name="Picture 7"/>
              <p:cNvPicPr>
                <a:picLocks noChangeAspect="1"/>
              </p:cNvPicPr>
              <p:nvPr/>
            </p:nvPicPr>
            <p:blipFill rotWithShape="1">
              <a:blip r:embed="rId3"/>
              <a:srcRect l="1065"/>
              <a:stretch/>
            </p:blipFill>
            <p:spPr>
              <a:xfrm>
                <a:off x="1851025" y="1746967"/>
                <a:ext cx="8112126" cy="4136647"/>
              </a:xfrm>
              <a:prstGeom prst="rect">
                <a:avLst/>
              </a:prstGeom>
            </p:spPr>
          </p:pic>
          <p:sp>
            <p:nvSpPr>
              <p:cNvPr id="10" name="Left Bracket 9"/>
              <p:cNvSpPr/>
              <p:nvPr/>
            </p:nvSpPr>
            <p:spPr>
              <a:xfrm rot="16200000">
                <a:off x="3100387" y="5435929"/>
                <a:ext cx="219075" cy="714375"/>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Left Bracket 17"/>
              <p:cNvSpPr/>
              <p:nvPr/>
            </p:nvSpPr>
            <p:spPr>
              <a:xfrm rot="16200000">
                <a:off x="4981577" y="4494202"/>
                <a:ext cx="219075" cy="2581275"/>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Left Bracket 18"/>
              <p:cNvSpPr/>
              <p:nvPr/>
            </p:nvSpPr>
            <p:spPr>
              <a:xfrm rot="16200000">
                <a:off x="7716840" y="4502479"/>
                <a:ext cx="219075" cy="2581275"/>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Left Bracket 19"/>
              <p:cNvSpPr/>
              <p:nvPr/>
            </p:nvSpPr>
            <p:spPr>
              <a:xfrm rot="16200000">
                <a:off x="9518653" y="5427651"/>
                <a:ext cx="219075" cy="714375"/>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p:cNvSpPr txBox="1"/>
              <p:nvPr/>
            </p:nvSpPr>
            <p:spPr>
              <a:xfrm>
                <a:off x="2899568" y="5944672"/>
                <a:ext cx="620712" cy="338554"/>
              </a:xfrm>
              <a:prstGeom prst="rect">
                <a:avLst/>
              </a:prstGeom>
              <a:noFill/>
            </p:spPr>
            <p:txBody>
              <a:bodyPr wrap="square" rtlCol="0">
                <a:spAutoFit/>
              </a:bodyPr>
              <a:lstStyle/>
              <a:p>
                <a:pPr algn="ctr"/>
                <a:r>
                  <a:rPr lang="en-GB" sz="1600" dirty="0">
                    <a:solidFill>
                      <a:schemeClr val="tx1">
                        <a:lumMod val="75000"/>
                        <a:lumOff val="25000"/>
                      </a:schemeClr>
                    </a:solidFill>
                  </a:rPr>
                  <a:t>3</a:t>
                </a:r>
                <a:endParaRPr lang="en-GB" sz="1600" dirty="0" smtClean="0">
                  <a:solidFill>
                    <a:schemeClr val="tx1">
                      <a:lumMod val="75000"/>
                      <a:lumOff val="25000"/>
                    </a:schemeClr>
                  </a:solidFill>
                </a:endParaRPr>
              </a:p>
            </p:txBody>
          </p:sp>
          <p:sp>
            <p:nvSpPr>
              <p:cNvPr id="27" name="TextBox 26"/>
              <p:cNvSpPr txBox="1"/>
              <p:nvPr/>
            </p:nvSpPr>
            <p:spPr>
              <a:xfrm>
                <a:off x="4780758" y="5944672"/>
                <a:ext cx="620712" cy="338554"/>
              </a:xfrm>
              <a:prstGeom prst="rect">
                <a:avLst/>
              </a:prstGeom>
              <a:noFill/>
            </p:spPr>
            <p:txBody>
              <a:bodyPr wrap="square" rtlCol="0">
                <a:spAutoFit/>
              </a:bodyPr>
              <a:lstStyle/>
              <a:p>
                <a:pPr algn="ctr"/>
                <a:r>
                  <a:rPr lang="en-GB" sz="1600" dirty="0" smtClean="0">
                    <a:solidFill>
                      <a:schemeClr val="tx1">
                        <a:lumMod val="75000"/>
                        <a:lumOff val="25000"/>
                      </a:schemeClr>
                    </a:solidFill>
                  </a:rPr>
                  <a:t>2</a:t>
                </a:r>
              </a:p>
            </p:txBody>
          </p:sp>
          <p:sp>
            <p:nvSpPr>
              <p:cNvPr id="28" name="TextBox 27"/>
              <p:cNvSpPr txBox="1"/>
              <p:nvPr/>
            </p:nvSpPr>
            <p:spPr>
              <a:xfrm>
                <a:off x="7516021" y="5944672"/>
                <a:ext cx="620712" cy="338554"/>
              </a:xfrm>
              <a:prstGeom prst="rect">
                <a:avLst/>
              </a:prstGeom>
              <a:noFill/>
            </p:spPr>
            <p:txBody>
              <a:bodyPr wrap="square" rtlCol="0">
                <a:spAutoFit/>
              </a:bodyPr>
              <a:lstStyle/>
              <a:p>
                <a:pPr algn="ctr"/>
                <a:r>
                  <a:rPr lang="en-GB" sz="1600" dirty="0" smtClean="0">
                    <a:solidFill>
                      <a:schemeClr val="tx1">
                        <a:lumMod val="75000"/>
                        <a:lumOff val="25000"/>
                      </a:schemeClr>
                    </a:solidFill>
                  </a:rPr>
                  <a:t>1</a:t>
                </a:r>
              </a:p>
            </p:txBody>
          </p:sp>
          <p:sp>
            <p:nvSpPr>
              <p:cNvPr id="29" name="TextBox 28"/>
              <p:cNvSpPr txBox="1"/>
              <p:nvPr/>
            </p:nvSpPr>
            <p:spPr>
              <a:xfrm>
                <a:off x="9355934" y="5944672"/>
                <a:ext cx="620712" cy="338554"/>
              </a:xfrm>
              <a:prstGeom prst="rect">
                <a:avLst/>
              </a:prstGeom>
              <a:noFill/>
            </p:spPr>
            <p:txBody>
              <a:bodyPr wrap="square" rtlCol="0">
                <a:spAutoFit/>
              </a:bodyPr>
              <a:lstStyle/>
              <a:p>
                <a:pPr algn="ctr"/>
                <a:r>
                  <a:rPr lang="en-GB" sz="1600" dirty="0" smtClean="0">
                    <a:solidFill>
                      <a:schemeClr val="tx1">
                        <a:lumMod val="75000"/>
                        <a:lumOff val="25000"/>
                      </a:schemeClr>
                    </a:solidFill>
                  </a:rPr>
                  <a:t>0</a:t>
                </a:r>
              </a:p>
            </p:txBody>
          </p:sp>
          <p:sp>
            <p:nvSpPr>
              <p:cNvPr id="3" name="Rectangle 2"/>
              <p:cNvSpPr/>
              <p:nvPr/>
            </p:nvSpPr>
            <p:spPr>
              <a:xfrm>
                <a:off x="2903535" y="5641560"/>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rgbClr val="263B42"/>
                    </a:solidFill>
                  </a:rPr>
                  <a:t>AaB</a:t>
                </a:r>
                <a:endParaRPr lang="en-GB" dirty="0">
                  <a:solidFill>
                    <a:srgbClr val="263B42"/>
                  </a:solidFill>
                </a:endParaRPr>
              </a:p>
            </p:txBody>
          </p:sp>
          <p:sp>
            <p:nvSpPr>
              <p:cNvPr id="14" name="Rectangle 13"/>
              <p:cNvSpPr/>
              <p:nvPr/>
            </p:nvSpPr>
            <p:spPr>
              <a:xfrm>
                <a:off x="3875883" y="5641559"/>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263B42"/>
                    </a:solidFill>
                  </a:rPr>
                  <a:t>Aa</a:t>
                </a:r>
                <a:endParaRPr lang="en-GB" dirty="0">
                  <a:solidFill>
                    <a:srgbClr val="263B42"/>
                  </a:solidFill>
                </a:endParaRPr>
              </a:p>
            </p:txBody>
          </p:sp>
          <p:sp>
            <p:nvSpPr>
              <p:cNvPr id="15" name="Rectangle 14"/>
              <p:cNvSpPr/>
              <p:nvPr/>
            </p:nvSpPr>
            <p:spPr>
              <a:xfrm>
                <a:off x="4719644" y="5641559"/>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263B42"/>
                    </a:solidFill>
                  </a:rPr>
                  <a:t>AB</a:t>
                </a:r>
                <a:endParaRPr lang="en-GB" dirty="0">
                  <a:solidFill>
                    <a:srgbClr val="263B42"/>
                  </a:solidFill>
                </a:endParaRPr>
              </a:p>
            </p:txBody>
          </p:sp>
          <p:sp>
            <p:nvSpPr>
              <p:cNvPr id="16" name="Rectangle 15"/>
              <p:cNvSpPr/>
              <p:nvPr/>
            </p:nvSpPr>
            <p:spPr>
              <a:xfrm>
                <a:off x="5616586" y="5641558"/>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smtClean="0">
                    <a:solidFill>
                      <a:srgbClr val="FF0000"/>
                    </a:solidFill>
                  </a:rPr>
                  <a:t>aB</a:t>
                </a:r>
                <a:endParaRPr lang="en-GB" b="1" dirty="0">
                  <a:solidFill>
                    <a:srgbClr val="FF0000"/>
                  </a:solidFill>
                </a:endParaRPr>
              </a:p>
            </p:txBody>
          </p:sp>
          <p:sp>
            <p:nvSpPr>
              <p:cNvPr id="17" name="Rectangle 16"/>
              <p:cNvSpPr/>
              <p:nvPr/>
            </p:nvSpPr>
            <p:spPr>
              <a:xfrm>
                <a:off x="6615514" y="5638371"/>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263B42"/>
                    </a:solidFill>
                  </a:rPr>
                  <a:t>A</a:t>
                </a:r>
                <a:endParaRPr lang="en-GB" dirty="0">
                  <a:solidFill>
                    <a:srgbClr val="263B42"/>
                  </a:solidFill>
                </a:endParaRPr>
              </a:p>
            </p:txBody>
          </p:sp>
          <p:sp>
            <p:nvSpPr>
              <p:cNvPr id="21" name="Rectangle 20"/>
              <p:cNvSpPr/>
              <p:nvPr/>
            </p:nvSpPr>
            <p:spPr>
              <a:xfrm>
                <a:off x="7526337" y="5638370"/>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rPr>
                  <a:t>a</a:t>
                </a:r>
              </a:p>
            </p:txBody>
          </p:sp>
          <p:sp>
            <p:nvSpPr>
              <p:cNvPr id="22" name="Rectangle 21"/>
              <p:cNvSpPr/>
              <p:nvPr/>
            </p:nvSpPr>
            <p:spPr>
              <a:xfrm>
                <a:off x="8423279" y="5643671"/>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0000"/>
                    </a:solidFill>
                  </a:rPr>
                  <a:t>B</a:t>
                </a:r>
                <a:endParaRPr lang="en-GB" b="1" dirty="0">
                  <a:solidFill>
                    <a:srgbClr val="FF0000"/>
                  </a:solidFill>
                </a:endParaRPr>
              </a:p>
            </p:txBody>
          </p:sp>
          <p:sp>
            <p:nvSpPr>
              <p:cNvPr id="23" name="Rectangle 22"/>
              <p:cNvSpPr/>
              <p:nvPr/>
            </p:nvSpPr>
            <p:spPr>
              <a:xfrm>
                <a:off x="9328565" y="5638370"/>
                <a:ext cx="610396"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0000"/>
                    </a:solidFill>
                  </a:rPr>
                  <a:t>-</a:t>
                </a:r>
                <a:endParaRPr lang="en-GB" b="1" dirty="0">
                  <a:solidFill>
                    <a:srgbClr val="FF0000"/>
                  </a:solidFill>
                </a:endParaRPr>
              </a:p>
            </p:txBody>
          </p:sp>
        </p:grpSp>
        <p:sp>
          <p:nvSpPr>
            <p:cNvPr id="6" name="TextBox 5"/>
            <p:cNvSpPr txBox="1"/>
            <p:nvPr/>
          </p:nvSpPr>
          <p:spPr>
            <a:xfrm>
              <a:off x="3676819" y="1661098"/>
              <a:ext cx="533400" cy="369332"/>
            </a:xfrm>
            <a:prstGeom prst="rect">
              <a:avLst/>
            </a:prstGeom>
            <a:noFill/>
          </p:spPr>
          <p:txBody>
            <a:bodyPr wrap="square" rtlCol="0">
              <a:spAutoFit/>
            </a:bodyPr>
            <a:lstStyle/>
            <a:p>
              <a:pPr algn="ctr"/>
              <a:r>
                <a:rPr lang="en-GB" dirty="0" smtClean="0"/>
                <a:t>ab</a:t>
              </a:r>
              <a:endParaRPr lang="en-GB" dirty="0"/>
            </a:p>
          </p:txBody>
        </p:sp>
        <p:sp>
          <p:nvSpPr>
            <p:cNvPr id="24" name="TextBox 23"/>
            <p:cNvSpPr txBox="1"/>
            <p:nvPr/>
          </p:nvSpPr>
          <p:spPr>
            <a:xfrm>
              <a:off x="5492928" y="1661098"/>
              <a:ext cx="533400" cy="369332"/>
            </a:xfrm>
            <a:prstGeom prst="rect">
              <a:avLst/>
            </a:prstGeom>
            <a:noFill/>
          </p:spPr>
          <p:txBody>
            <a:bodyPr wrap="square" rtlCol="0">
              <a:spAutoFit/>
            </a:bodyPr>
            <a:lstStyle/>
            <a:p>
              <a:pPr algn="ctr"/>
              <a:r>
                <a:rPr lang="en-GB" dirty="0" smtClean="0"/>
                <a:t>a</a:t>
              </a:r>
              <a:endParaRPr lang="en-GB" dirty="0"/>
            </a:p>
          </p:txBody>
        </p:sp>
        <p:sp>
          <p:nvSpPr>
            <p:cNvPr id="25" name="TextBox 24"/>
            <p:cNvSpPr txBox="1"/>
            <p:nvPr/>
          </p:nvSpPr>
          <p:spPr>
            <a:xfrm>
              <a:off x="4568598" y="1661098"/>
              <a:ext cx="533400" cy="369332"/>
            </a:xfrm>
            <a:prstGeom prst="rect">
              <a:avLst/>
            </a:prstGeom>
            <a:noFill/>
          </p:spPr>
          <p:txBody>
            <a:bodyPr wrap="square" rtlCol="0">
              <a:spAutoFit/>
            </a:bodyPr>
            <a:lstStyle/>
            <a:p>
              <a:pPr algn="ctr"/>
              <a:r>
                <a:rPr lang="en-GB" dirty="0" smtClean="0"/>
                <a:t>b</a:t>
              </a:r>
              <a:endParaRPr lang="en-GB" dirty="0"/>
            </a:p>
          </p:txBody>
        </p:sp>
        <p:sp>
          <p:nvSpPr>
            <p:cNvPr id="47" name="TextBox 46"/>
            <p:cNvSpPr txBox="1"/>
            <p:nvPr/>
          </p:nvSpPr>
          <p:spPr>
            <a:xfrm>
              <a:off x="7350300" y="1661098"/>
              <a:ext cx="533400" cy="369332"/>
            </a:xfrm>
            <a:prstGeom prst="rect">
              <a:avLst/>
            </a:prstGeom>
            <a:noFill/>
          </p:spPr>
          <p:txBody>
            <a:bodyPr wrap="square" rtlCol="0">
              <a:spAutoFit/>
            </a:bodyPr>
            <a:lstStyle/>
            <a:p>
              <a:pPr algn="ctr"/>
              <a:r>
                <a:rPr lang="en-GB" dirty="0" smtClean="0"/>
                <a:t>a</a:t>
              </a:r>
              <a:endParaRPr lang="en-GB" dirty="0"/>
            </a:p>
          </p:txBody>
        </p:sp>
        <p:sp>
          <p:nvSpPr>
            <p:cNvPr id="48" name="TextBox 47"/>
            <p:cNvSpPr txBox="1"/>
            <p:nvPr/>
          </p:nvSpPr>
          <p:spPr>
            <a:xfrm>
              <a:off x="6425839" y="4122358"/>
              <a:ext cx="533400" cy="369332"/>
            </a:xfrm>
            <a:prstGeom prst="rect">
              <a:avLst/>
            </a:prstGeom>
            <a:noFill/>
          </p:spPr>
          <p:txBody>
            <a:bodyPr wrap="square" rtlCol="0">
              <a:spAutoFit/>
            </a:bodyPr>
            <a:lstStyle/>
            <a:p>
              <a:pPr algn="ctr"/>
              <a:r>
                <a:rPr lang="en-GB" dirty="0" smtClean="0"/>
                <a:t>c</a:t>
              </a:r>
              <a:endParaRPr lang="en-GB" dirty="0"/>
            </a:p>
          </p:txBody>
        </p:sp>
        <p:sp>
          <p:nvSpPr>
            <p:cNvPr id="49" name="TextBox 48"/>
            <p:cNvSpPr txBox="1"/>
            <p:nvPr/>
          </p:nvSpPr>
          <p:spPr>
            <a:xfrm>
              <a:off x="9183502" y="4122358"/>
              <a:ext cx="533400" cy="369332"/>
            </a:xfrm>
            <a:prstGeom prst="rect">
              <a:avLst/>
            </a:prstGeom>
            <a:noFill/>
          </p:spPr>
          <p:txBody>
            <a:bodyPr wrap="square" rtlCol="0">
              <a:spAutoFit/>
            </a:bodyPr>
            <a:lstStyle/>
            <a:p>
              <a:pPr algn="ctr"/>
              <a:r>
                <a:rPr lang="en-GB" dirty="0" smtClean="0"/>
                <a:t>cd</a:t>
              </a:r>
              <a:endParaRPr lang="en-GB" dirty="0"/>
            </a:p>
          </p:txBody>
        </p:sp>
        <p:sp>
          <p:nvSpPr>
            <p:cNvPr id="50" name="TextBox 49"/>
            <p:cNvSpPr txBox="1"/>
            <p:nvPr/>
          </p:nvSpPr>
          <p:spPr>
            <a:xfrm>
              <a:off x="8261123" y="4122358"/>
              <a:ext cx="533400" cy="369332"/>
            </a:xfrm>
            <a:prstGeom prst="rect">
              <a:avLst/>
            </a:prstGeom>
            <a:noFill/>
          </p:spPr>
          <p:txBody>
            <a:bodyPr wrap="square" rtlCol="0">
              <a:spAutoFit/>
            </a:bodyPr>
            <a:lstStyle/>
            <a:p>
              <a:pPr algn="ctr"/>
              <a:r>
                <a:rPr lang="en-GB" dirty="0" smtClean="0"/>
                <a:t>d</a:t>
              </a:r>
              <a:endParaRPr lang="en-GB" dirty="0"/>
            </a:p>
          </p:txBody>
        </p:sp>
        <p:sp>
          <p:nvSpPr>
            <p:cNvPr id="51" name="TextBox 50"/>
            <p:cNvSpPr txBox="1"/>
            <p:nvPr/>
          </p:nvSpPr>
          <p:spPr>
            <a:xfrm>
              <a:off x="10169074" y="4122358"/>
              <a:ext cx="533400" cy="369332"/>
            </a:xfrm>
            <a:prstGeom prst="rect">
              <a:avLst/>
            </a:prstGeom>
            <a:noFill/>
          </p:spPr>
          <p:txBody>
            <a:bodyPr wrap="square" rtlCol="0">
              <a:spAutoFit/>
            </a:bodyPr>
            <a:lstStyle/>
            <a:p>
              <a:pPr algn="ctr"/>
              <a:r>
                <a:rPr lang="en-GB" dirty="0" smtClean="0"/>
                <a:t>d</a:t>
              </a:r>
              <a:endParaRPr lang="en-GB" dirty="0"/>
            </a:p>
          </p:txBody>
        </p:sp>
      </p:grpSp>
      <p:sp>
        <p:nvSpPr>
          <p:cNvPr id="31" name="TextBox 30"/>
          <p:cNvSpPr txBox="1"/>
          <p:nvPr/>
        </p:nvSpPr>
        <p:spPr>
          <a:xfrm>
            <a:off x="1831622" y="1252105"/>
            <a:ext cx="2069432" cy="830997"/>
          </a:xfrm>
          <a:prstGeom prst="rect">
            <a:avLst/>
          </a:prstGeom>
          <a:noFill/>
        </p:spPr>
        <p:txBody>
          <a:bodyPr wrap="square" rtlCol="0">
            <a:spAutoFit/>
          </a:bodyPr>
          <a:lstStyle/>
          <a:p>
            <a:r>
              <a:rPr lang="en-US" sz="1600" dirty="0" smtClean="0">
                <a:solidFill>
                  <a:srgbClr val="5B8C9D"/>
                </a:solidFill>
              </a:rPr>
              <a:t>A: Ectotherm </a:t>
            </a:r>
            <a:r>
              <a:rPr lang="en-US" sz="1600" dirty="0" err="1" smtClean="0">
                <a:solidFill>
                  <a:srgbClr val="5B8C9D"/>
                </a:solidFill>
              </a:rPr>
              <a:t>iter</a:t>
            </a:r>
            <a:r>
              <a:rPr lang="en-US" sz="1600" dirty="0" smtClean="0">
                <a:solidFill>
                  <a:srgbClr val="5B8C9D"/>
                </a:solidFill>
              </a:rPr>
              <a:t>.</a:t>
            </a:r>
          </a:p>
          <a:p>
            <a:r>
              <a:rPr lang="en-US" sz="1600" dirty="0" smtClean="0">
                <a:solidFill>
                  <a:srgbClr val="5B8C9D"/>
                </a:solidFill>
              </a:rPr>
              <a:t>a: Ectotherm </a:t>
            </a:r>
            <a:r>
              <a:rPr lang="en-US" sz="1600" dirty="0" err="1" smtClean="0">
                <a:solidFill>
                  <a:srgbClr val="5B8C9D"/>
                </a:solidFill>
              </a:rPr>
              <a:t>seml</a:t>
            </a:r>
            <a:r>
              <a:rPr lang="en-US" sz="1600" dirty="0" smtClean="0">
                <a:solidFill>
                  <a:srgbClr val="5B8C9D"/>
                </a:solidFill>
              </a:rPr>
              <a:t>.</a:t>
            </a:r>
          </a:p>
          <a:p>
            <a:r>
              <a:rPr lang="en-US" sz="1600" dirty="0" smtClean="0">
                <a:solidFill>
                  <a:srgbClr val="5B8C9D"/>
                </a:solidFill>
              </a:rPr>
              <a:t>B: Endotherm</a:t>
            </a:r>
            <a:endParaRPr lang="en-GB" sz="1600" dirty="0">
              <a:solidFill>
                <a:srgbClr val="5B8C9D"/>
              </a:solidFill>
            </a:endParaRPr>
          </a:p>
        </p:txBody>
      </p:sp>
    </p:spTree>
    <p:extLst>
      <p:ext uri="{BB962C8B-B14F-4D97-AF65-F5344CB8AC3E}">
        <p14:creationId xmlns:p14="http://schemas.microsoft.com/office/powerpoint/2010/main" val="2364179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Results</a:t>
            </a:r>
            <a:endParaRPr lang="en-GB" dirty="0"/>
          </a:p>
        </p:txBody>
      </p:sp>
      <p:pic>
        <p:nvPicPr>
          <p:cNvPr id="9" name="Picture 8"/>
          <p:cNvPicPr>
            <a:picLocks noChangeAspect="1"/>
          </p:cNvPicPr>
          <p:nvPr/>
        </p:nvPicPr>
        <p:blipFill>
          <a:blip r:embed="rId3"/>
          <a:stretch>
            <a:fillRect/>
          </a:stretch>
        </p:blipFill>
        <p:spPr>
          <a:xfrm>
            <a:off x="4476986" y="1441281"/>
            <a:ext cx="5098814" cy="2359129"/>
          </a:xfrm>
          <a:prstGeom prst="rect">
            <a:avLst/>
          </a:prstGeom>
        </p:spPr>
      </p:pic>
      <p:sp>
        <p:nvSpPr>
          <p:cNvPr id="5" name="Rectangle 4"/>
          <p:cNvSpPr/>
          <p:nvPr/>
        </p:nvSpPr>
        <p:spPr>
          <a:xfrm>
            <a:off x="2252209" y="995943"/>
            <a:ext cx="9120188" cy="461665"/>
          </a:xfrm>
          <a:prstGeom prst="rect">
            <a:avLst/>
          </a:prstGeom>
        </p:spPr>
        <p:txBody>
          <a:bodyPr wrap="square">
            <a:spAutoFit/>
          </a:bodyPr>
          <a:lstStyle/>
          <a:p>
            <a:pPr algn="ctr"/>
            <a:r>
              <a:rPr lang="en-GB" sz="2400" b="1" dirty="0" smtClean="0">
                <a:solidFill>
                  <a:srgbClr val="263B42"/>
                </a:solidFill>
                <a:latin typeface="AdvP49811"/>
              </a:rPr>
              <a:t>Abundance </a:t>
            </a:r>
            <a:r>
              <a:rPr lang="en-GB" sz="2400" b="1" dirty="0" smtClean="0">
                <a:solidFill>
                  <a:srgbClr val="D7D7D7"/>
                </a:solidFill>
                <a:latin typeface="AdvP49811"/>
              </a:rPr>
              <a:t>(top)</a:t>
            </a:r>
            <a:r>
              <a:rPr lang="en-GB" sz="2400" b="1" dirty="0" smtClean="0">
                <a:solidFill>
                  <a:srgbClr val="263B42"/>
                </a:solidFill>
                <a:latin typeface="AdvP49811"/>
              </a:rPr>
              <a:t> and Average Body Mass </a:t>
            </a:r>
            <a:r>
              <a:rPr lang="en-GB" sz="2400" b="1" dirty="0" smtClean="0">
                <a:solidFill>
                  <a:srgbClr val="D7D7D7"/>
                </a:solidFill>
                <a:latin typeface="AdvP49811"/>
              </a:rPr>
              <a:t>(bottom)</a:t>
            </a:r>
          </a:p>
        </p:txBody>
      </p:sp>
      <p:pic>
        <p:nvPicPr>
          <p:cNvPr id="12" name="Picture 11"/>
          <p:cNvPicPr>
            <a:picLocks noChangeAspect="1"/>
          </p:cNvPicPr>
          <p:nvPr/>
        </p:nvPicPr>
        <p:blipFill rotWithShape="1">
          <a:blip r:embed="rId4"/>
          <a:srcRect b="10515"/>
          <a:stretch/>
        </p:blipFill>
        <p:spPr>
          <a:xfrm>
            <a:off x="4408944" y="3899618"/>
            <a:ext cx="5414730" cy="2423899"/>
          </a:xfrm>
          <a:prstGeom prst="rect">
            <a:avLst/>
          </a:prstGeom>
        </p:spPr>
      </p:pic>
      <p:sp>
        <p:nvSpPr>
          <p:cNvPr id="33" name="Left Bracket 32"/>
          <p:cNvSpPr/>
          <p:nvPr/>
        </p:nvSpPr>
        <p:spPr>
          <a:xfrm rot="16200000">
            <a:off x="5325603" y="5936498"/>
            <a:ext cx="219075" cy="550137"/>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sp>
        <p:nvSpPr>
          <p:cNvPr id="34" name="Left Bracket 33"/>
          <p:cNvSpPr/>
          <p:nvPr/>
        </p:nvSpPr>
        <p:spPr>
          <a:xfrm rot="16200000">
            <a:off x="6489383" y="5403845"/>
            <a:ext cx="219075" cy="1615440"/>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sp>
        <p:nvSpPr>
          <p:cNvPr id="35" name="Left Bracket 34"/>
          <p:cNvSpPr/>
          <p:nvPr/>
        </p:nvSpPr>
        <p:spPr>
          <a:xfrm rot="16200000">
            <a:off x="8188642" y="5402597"/>
            <a:ext cx="219075" cy="1615439"/>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sp>
        <p:nvSpPr>
          <p:cNvPr id="36" name="Left Bracket 35"/>
          <p:cNvSpPr/>
          <p:nvPr/>
        </p:nvSpPr>
        <p:spPr>
          <a:xfrm rot="16200000">
            <a:off x="9282569" y="6009109"/>
            <a:ext cx="219075" cy="402414"/>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sp>
        <p:nvSpPr>
          <p:cNvPr id="37" name="Rectangle 36"/>
          <p:cNvSpPr/>
          <p:nvPr/>
        </p:nvSpPr>
        <p:spPr>
          <a:xfrm>
            <a:off x="5207854" y="6065099"/>
            <a:ext cx="469870"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rgbClr val="263B42"/>
                </a:solidFill>
              </a:rPr>
              <a:t>AaB</a:t>
            </a:r>
            <a:endParaRPr lang="en-GB" sz="1200" dirty="0">
              <a:solidFill>
                <a:srgbClr val="263B42"/>
              </a:solidFill>
            </a:endParaRPr>
          </a:p>
        </p:txBody>
      </p:sp>
      <p:sp>
        <p:nvSpPr>
          <p:cNvPr id="38" name="Rectangle 37"/>
          <p:cNvSpPr/>
          <p:nvPr/>
        </p:nvSpPr>
        <p:spPr>
          <a:xfrm>
            <a:off x="5885681" y="6072659"/>
            <a:ext cx="364781"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rgbClr val="263B42"/>
                </a:solidFill>
              </a:rPr>
              <a:t>Aa</a:t>
            </a:r>
            <a:endParaRPr lang="en-GB" sz="1200" dirty="0">
              <a:solidFill>
                <a:srgbClr val="263B42"/>
              </a:solidFill>
            </a:endParaRPr>
          </a:p>
        </p:txBody>
      </p:sp>
      <p:sp>
        <p:nvSpPr>
          <p:cNvPr id="39" name="Rectangle 38"/>
          <p:cNvSpPr/>
          <p:nvPr/>
        </p:nvSpPr>
        <p:spPr>
          <a:xfrm>
            <a:off x="6400952" y="6088532"/>
            <a:ext cx="373618" cy="174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rgbClr val="263B42"/>
                </a:solidFill>
              </a:rPr>
              <a:t>AB</a:t>
            </a:r>
            <a:endParaRPr lang="en-GB" sz="1200" dirty="0">
              <a:solidFill>
                <a:srgbClr val="263B42"/>
              </a:solidFill>
            </a:endParaRPr>
          </a:p>
        </p:txBody>
      </p:sp>
      <p:sp>
        <p:nvSpPr>
          <p:cNvPr id="40" name="Rectangle 39"/>
          <p:cNvSpPr/>
          <p:nvPr/>
        </p:nvSpPr>
        <p:spPr>
          <a:xfrm>
            <a:off x="6937978" y="6072659"/>
            <a:ext cx="343842"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err="1" smtClean="0">
                <a:solidFill>
                  <a:srgbClr val="FF0000"/>
                </a:solidFill>
              </a:rPr>
              <a:t>aB</a:t>
            </a:r>
            <a:endParaRPr lang="en-GB" sz="1200" b="1" dirty="0">
              <a:solidFill>
                <a:srgbClr val="FF0000"/>
              </a:solidFill>
            </a:endParaRPr>
          </a:p>
        </p:txBody>
      </p:sp>
      <p:sp>
        <p:nvSpPr>
          <p:cNvPr id="41" name="Rectangle 40"/>
          <p:cNvSpPr/>
          <p:nvPr/>
        </p:nvSpPr>
        <p:spPr>
          <a:xfrm>
            <a:off x="7556167" y="6093475"/>
            <a:ext cx="278753" cy="168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rgbClr val="263B42"/>
                </a:solidFill>
              </a:rPr>
              <a:t>A</a:t>
            </a:r>
            <a:endParaRPr lang="en-GB" sz="1200" dirty="0">
              <a:solidFill>
                <a:srgbClr val="263B42"/>
              </a:solidFill>
            </a:endParaRPr>
          </a:p>
        </p:txBody>
      </p:sp>
      <p:sp>
        <p:nvSpPr>
          <p:cNvPr id="42" name="Rectangle 41"/>
          <p:cNvSpPr/>
          <p:nvPr/>
        </p:nvSpPr>
        <p:spPr>
          <a:xfrm>
            <a:off x="8015415" y="6064939"/>
            <a:ext cx="343842"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rgbClr val="FF0000"/>
                </a:solidFill>
              </a:rPr>
              <a:t>a</a:t>
            </a:r>
          </a:p>
        </p:txBody>
      </p:sp>
      <p:sp>
        <p:nvSpPr>
          <p:cNvPr id="43" name="Rectangle 42"/>
          <p:cNvSpPr/>
          <p:nvPr/>
        </p:nvSpPr>
        <p:spPr>
          <a:xfrm>
            <a:off x="8615615" y="6075814"/>
            <a:ext cx="343842"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rgbClr val="FF0000"/>
                </a:solidFill>
              </a:rPr>
              <a:t>B</a:t>
            </a:r>
            <a:endParaRPr lang="en-GB" sz="1200" b="1" dirty="0">
              <a:solidFill>
                <a:srgbClr val="FF0000"/>
              </a:solidFill>
            </a:endParaRPr>
          </a:p>
        </p:txBody>
      </p:sp>
      <p:sp>
        <p:nvSpPr>
          <p:cNvPr id="44" name="Rectangle 43"/>
          <p:cNvSpPr/>
          <p:nvPr/>
        </p:nvSpPr>
        <p:spPr>
          <a:xfrm>
            <a:off x="9226424" y="6072659"/>
            <a:ext cx="331363" cy="200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rgbClr val="FF0000"/>
                </a:solidFill>
              </a:rPr>
              <a:t>-</a:t>
            </a:r>
            <a:endParaRPr lang="en-GB" sz="1200" b="1" dirty="0">
              <a:solidFill>
                <a:srgbClr val="FF0000"/>
              </a:solidFill>
            </a:endParaRPr>
          </a:p>
        </p:txBody>
      </p:sp>
      <p:sp>
        <p:nvSpPr>
          <p:cNvPr id="18" name="TextBox 17"/>
          <p:cNvSpPr txBox="1"/>
          <p:nvPr/>
        </p:nvSpPr>
        <p:spPr>
          <a:xfrm>
            <a:off x="2039260" y="3484119"/>
            <a:ext cx="2069432" cy="830997"/>
          </a:xfrm>
          <a:prstGeom prst="rect">
            <a:avLst/>
          </a:prstGeom>
          <a:noFill/>
        </p:spPr>
        <p:txBody>
          <a:bodyPr wrap="square" rtlCol="0">
            <a:spAutoFit/>
          </a:bodyPr>
          <a:lstStyle/>
          <a:p>
            <a:r>
              <a:rPr lang="en-US" sz="1600" dirty="0" smtClean="0">
                <a:solidFill>
                  <a:srgbClr val="5B8C9D"/>
                </a:solidFill>
              </a:rPr>
              <a:t>A: Ectotherm </a:t>
            </a:r>
            <a:r>
              <a:rPr lang="en-US" sz="1600" dirty="0" err="1" smtClean="0">
                <a:solidFill>
                  <a:srgbClr val="5B8C9D"/>
                </a:solidFill>
              </a:rPr>
              <a:t>iter</a:t>
            </a:r>
            <a:r>
              <a:rPr lang="en-US" sz="1600" dirty="0" smtClean="0">
                <a:solidFill>
                  <a:srgbClr val="5B8C9D"/>
                </a:solidFill>
              </a:rPr>
              <a:t>.</a:t>
            </a:r>
          </a:p>
          <a:p>
            <a:r>
              <a:rPr lang="en-US" sz="1600" dirty="0" smtClean="0">
                <a:solidFill>
                  <a:srgbClr val="5B8C9D"/>
                </a:solidFill>
              </a:rPr>
              <a:t>a: Ectotherm </a:t>
            </a:r>
            <a:r>
              <a:rPr lang="en-US" sz="1600" dirty="0" err="1" smtClean="0">
                <a:solidFill>
                  <a:srgbClr val="5B8C9D"/>
                </a:solidFill>
              </a:rPr>
              <a:t>seml</a:t>
            </a:r>
            <a:r>
              <a:rPr lang="en-US" sz="1600" dirty="0" smtClean="0">
                <a:solidFill>
                  <a:srgbClr val="5B8C9D"/>
                </a:solidFill>
              </a:rPr>
              <a:t>.</a:t>
            </a:r>
          </a:p>
          <a:p>
            <a:r>
              <a:rPr lang="en-US" sz="1600" dirty="0" smtClean="0">
                <a:solidFill>
                  <a:srgbClr val="5B8C9D"/>
                </a:solidFill>
              </a:rPr>
              <a:t>B: Endotherm</a:t>
            </a:r>
            <a:endParaRPr lang="en-GB" sz="1600" dirty="0">
              <a:solidFill>
                <a:srgbClr val="5B8C9D"/>
              </a:solidFill>
            </a:endParaRPr>
          </a:p>
        </p:txBody>
      </p:sp>
    </p:spTree>
    <p:extLst>
      <p:ext uri="{BB962C8B-B14F-4D97-AF65-F5344CB8AC3E}">
        <p14:creationId xmlns:p14="http://schemas.microsoft.com/office/powerpoint/2010/main" val="4041483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Results</a:t>
            </a:r>
            <a:endParaRPr lang="en-GB" dirty="0"/>
          </a:p>
        </p:txBody>
      </p:sp>
      <p:pic>
        <p:nvPicPr>
          <p:cNvPr id="9" name="Picture 8"/>
          <p:cNvPicPr>
            <a:picLocks noChangeAspect="1"/>
          </p:cNvPicPr>
          <p:nvPr/>
        </p:nvPicPr>
        <p:blipFill>
          <a:blip r:embed="rId3"/>
          <a:stretch>
            <a:fillRect/>
          </a:stretch>
        </p:blipFill>
        <p:spPr>
          <a:xfrm>
            <a:off x="4476986" y="1441281"/>
            <a:ext cx="5098814" cy="2359129"/>
          </a:xfrm>
          <a:prstGeom prst="rect">
            <a:avLst/>
          </a:prstGeom>
        </p:spPr>
      </p:pic>
      <p:sp>
        <p:nvSpPr>
          <p:cNvPr id="5" name="Rectangle 4"/>
          <p:cNvSpPr/>
          <p:nvPr/>
        </p:nvSpPr>
        <p:spPr>
          <a:xfrm>
            <a:off x="2252209" y="995943"/>
            <a:ext cx="9120188" cy="461665"/>
          </a:xfrm>
          <a:prstGeom prst="rect">
            <a:avLst/>
          </a:prstGeom>
        </p:spPr>
        <p:txBody>
          <a:bodyPr wrap="square">
            <a:spAutoFit/>
          </a:bodyPr>
          <a:lstStyle/>
          <a:p>
            <a:pPr algn="ctr"/>
            <a:r>
              <a:rPr lang="en-GB" sz="2400" b="1" dirty="0">
                <a:solidFill>
                  <a:srgbClr val="263B42"/>
                </a:solidFill>
                <a:latin typeface="AdvP49811"/>
              </a:rPr>
              <a:t>Abundance </a:t>
            </a:r>
            <a:r>
              <a:rPr lang="en-GB" sz="2400" b="1" dirty="0">
                <a:solidFill>
                  <a:srgbClr val="D7D7D7"/>
                </a:solidFill>
                <a:latin typeface="AdvP49811"/>
              </a:rPr>
              <a:t>(top)</a:t>
            </a:r>
            <a:r>
              <a:rPr lang="en-GB" sz="2400" b="1" dirty="0">
                <a:solidFill>
                  <a:srgbClr val="263B42"/>
                </a:solidFill>
                <a:latin typeface="AdvP49811"/>
              </a:rPr>
              <a:t> and Average Body Mass </a:t>
            </a:r>
            <a:r>
              <a:rPr lang="en-GB" sz="2400" b="1" dirty="0">
                <a:solidFill>
                  <a:srgbClr val="D7D7D7"/>
                </a:solidFill>
                <a:latin typeface="AdvP49811"/>
              </a:rPr>
              <a:t>(bottom)</a:t>
            </a:r>
          </a:p>
        </p:txBody>
      </p:sp>
      <p:pic>
        <p:nvPicPr>
          <p:cNvPr id="12" name="Picture 11"/>
          <p:cNvPicPr>
            <a:picLocks noChangeAspect="1"/>
          </p:cNvPicPr>
          <p:nvPr/>
        </p:nvPicPr>
        <p:blipFill rotWithShape="1">
          <a:blip r:embed="rId4"/>
          <a:srcRect b="10515"/>
          <a:stretch/>
        </p:blipFill>
        <p:spPr>
          <a:xfrm>
            <a:off x="4408944" y="3899618"/>
            <a:ext cx="5414730" cy="2423899"/>
          </a:xfrm>
          <a:prstGeom prst="rect">
            <a:avLst/>
          </a:prstGeom>
        </p:spPr>
      </p:pic>
      <p:sp>
        <p:nvSpPr>
          <p:cNvPr id="33" name="Left Bracket 32"/>
          <p:cNvSpPr/>
          <p:nvPr/>
        </p:nvSpPr>
        <p:spPr>
          <a:xfrm rot="16200000">
            <a:off x="5325603" y="5936498"/>
            <a:ext cx="219075" cy="550137"/>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sp>
        <p:nvSpPr>
          <p:cNvPr id="34" name="Left Bracket 33"/>
          <p:cNvSpPr/>
          <p:nvPr/>
        </p:nvSpPr>
        <p:spPr>
          <a:xfrm rot="16200000">
            <a:off x="6489383" y="5403845"/>
            <a:ext cx="219075" cy="1615440"/>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sp>
        <p:nvSpPr>
          <p:cNvPr id="35" name="Left Bracket 34"/>
          <p:cNvSpPr/>
          <p:nvPr/>
        </p:nvSpPr>
        <p:spPr>
          <a:xfrm rot="16200000">
            <a:off x="8188642" y="5402597"/>
            <a:ext cx="219075" cy="1615439"/>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sp>
        <p:nvSpPr>
          <p:cNvPr id="36" name="Left Bracket 35"/>
          <p:cNvSpPr/>
          <p:nvPr/>
        </p:nvSpPr>
        <p:spPr>
          <a:xfrm rot="16200000">
            <a:off x="9282569" y="6009109"/>
            <a:ext cx="219075" cy="402414"/>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sp>
        <p:nvSpPr>
          <p:cNvPr id="37" name="Rectangle 36"/>
          <p:cNvSpPr/>
          <p:nvPr/>
        </p:nvSpPr>
        <p:spPr>
          <a:xfrm>
            <a:off x="5207854" y="6065099"/>
            <a:ext cx="469870"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rgbClr val="263B42"/>
                </a:solidFill>
              </a:rPr>
              <a:t>AaB</a:t>
            </a:r>
            <a:endParaRPr lang="en-GB" sz="1200" dirty="0">
              <a:solidFill>
                <a:srgbClr val="263B42"/>
              </a:solidFill>
            </a:endParaRPr>
          </a:p>
        </p:txBody>
      </p:sp>
      <p:sp>
        <p:nvSpPr>
          <p:cNvPr id="38" name="Rectangle 37"/>
          <p:cNvSpPr/>
          <p:nvPr/>
        </p:nvSpPr>
        <p:spPr>
          <a:xfrm>
            <a:off x="5885681" y="6072659"/>
            <a:ext cx="364781"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rgbClr val="263B42"/>
                </a:solidFill>
              </a:rPr>
              <a:t>Aa</a:t>
            </a:r>
            <a:endParaRPr lang="en-GB" sz="1200" dirty="0">
              <a:solidFill>
                <a:srgbClr val="263B42"/>
              </a:solidFill>
            </a:endParaRPr>
          </a:p>
        </p:txBody>
      </p:sp>
      <p:sp>
        <p:nvSpPr>
          <p:cNvPr id="39" name="Rectangle 38"/>
          <p:cNvSpPr/>
          <p:nvPr/>
        </p:nvSpPr>
        <p:spPr>
          <a:xfrm>
            <a:off x="6400952" y="6088532"/>
            <a:ext cx="373618" cy="174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rgbClr val="263B42"/>
                </a:solidFill>
              </a:rPr>
              <a:t>AB</a:t>
            </a:r>
            <a:endParaRPr lang="en-GB" sz="1200" dirty="0">
              <a:solidFill>
                <a:srgbClr val="263B42"/>
              </a:solidFill>
            </a:endParaRPr>
          </a:p>
        </p:txBody>
      </p:sp>
      <p:sp>
        <p:nvSpPr>
          <p:cNvPr id="40" name="Rectangle 39"/>
          <p:cNvSpPr/>
          <p:nvPr/>
        </p:nvSpPr>
        <p:spPr>
          <a:xfrm>
            <a:off x="6937978" y="6072659"/>
            <a:ext cx="343842"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err="1" smtClean="0">
                <a:solidFill>
                  <a:srgbClr val="FF0000"/>
                </a:solidFill>
              </a:rPr>
              <a:t>aB</a:t>
            </a:r>
            <a:endParaRPr lang="en-GB" sz="1200" b="1" dirty="0">
              <a:solidFill>
                <a:srgbClr val="FF0000"/>
              </a:solidFill>
            </a:endParaRPr>
          </a:p>
        </p:txBody>
      </p:sp>
      <p:sp>
        <p:nvSpPr>
          <p:cNvPr id="41" name="Rectangle 40"/>
          <p:cNvSpPr/>
          <p:nvPr/>
        </p:nvSpPr>
        <p:spPr>
          <a:xfrm>
            <a:off x="7556167" y="6093475"/>
            <a:ext cx="278753" cy="168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rgbClr val="263B42"/>
                </a:solidFill>
              </a:rPr>
              <a:t>A</a:t>
            </a:r>
            <a:endParaRPr lang="en-GB" sz="1200" dirty="0">
              <a:solidFill>
                <a:srgbClr val="263B42"/>
              </a:solidFill>
            </a:endParaRPr>
          </a:p>
        </p:txBody>
      </p:sp>
      <p:sp>
        <p:nvSpPr>
          <p:cNvPr id="42" name="Rectangle 41"/>
          <p:cNvSpPr/>
          <p:nvPr/>
        </p:nvSpPr>
        <p:spPr>
          <a:xfrm>
            <a:off x="8015415" y="6064939"/>
            <a:ext cx="343842"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rgbClr val="FF0000"/>
                </a:solidFill>
              </a:rPr>
              <a:t>a</a:t>
            </a:r>
          </a:p>
        </p:txBody>
      </p:sp>
      <p:sp>
        <p:nvSpPr>
          <p:cNvPr id="43" name="Rectangle 42"/>
          <p:cNvSpPr/>
          <p:nvPr/>
        </p:nvSpPr>
        <p:spPr>
          <a:xfrm>
            <a:off x="8615615" y="6075814"/>
            <a:ext cx="343842"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rgbClr val="FF0000"/>
                </a:solidFill>
              </a:rPr>
              <a:t>B</a:t>
            </a:r>
            <a:endParaRPr lang="en-GB" sz="1200" b="1" dirty="0">
              <a:solidFill>
                <a:srgbClr val="FF0000"/>
              </a:solidFill>
            </a:endParaRPr>
          </a:p>
        </p:txBody>
      </p:sp>
      <p:sp>
        <p:nvSpPr>
          <p:cNvPr id="44" name="Rectangle 43"/>
          <p:cNvSpPr/>
          <p:nvPr/>
        </p:nvSpPr>
        <p:spPr>
          <a:xfrm>
            <a:off x="9226424" y="6072659"/>
            <a:ext cx="331363" cy="200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rgbClr val="FF0000"/>
                </a:solidFill>
              </a:rPr>
              <a:t>-</a:t>
            </a:r>
            <a:endParaRPr lang="en-GB" sz="1200" b="1" dirty="0">
              <a:solidFill>
                <a:srgbClr val="FF0000"/>
              </a:solidFill>
            </a:endParaRPr>
          </a:p>
        </p:txBody>
      </p:sp>
      <p:sp>
        <p:nvSpPr>
          <p:cNvPr id="3" name="Rectangle 2"/>
          <p:cNvSpPr/>
          <p:nvPr/>
        </p:nvSpPr>
        <p:spPr>
          <a:xfrm>
            <a:off x="6817519" y="1828800"/>
            <a:ext cx="569120" cy="4168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8502976" y="1828800"/>
            <a:ext cx="569120" cy="4168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557787" y="2305843"/>
            <a:ext cx="2190699" cy="923330"/>
          </a:xfrm>
          <a:prstGeom prst="rect">
            <a:avLst/>
          </a:prstGeom>
          <a:noFill/>
        </p:spPr>
        <p:txBody>
          <a:bodyPr wrap="square" rtlCol="0">
            <a:spAutoFit/>
          </a:bodyPr>
          <a:lstStyle/>
          <a:p>
            <a:r>
              <a:rPr lang="en-GB" dirty="0" smtClean="0">
                <a:solidFill>
                  <a:srgbClr val="263B42"/>
                </a:solidFill>
              </a:rPr>
              <a:t>Herbivore abundance roughly equal to control</a:t>
            </a:r>
            <a:endParaRPr lang="en-GB" dirty="0">
              <a:solidFill>
                <a:srgbClr val="263B42"/>
              </a:solidFill>
            </a:endParaRPr>
          </a:p>
        </p:txBody>
      </p:sp>
      <p:sp>
        <p:nvSpPr>
          <p:cNvPr id="22" name="TextBox 21"/>
          <p:cNvSpPr txBox="1"/>
          <p:nvPr/>
        </p:nvSpPr>
        <p:spPr>
          <a:xfrm>
            <a:off x="9557786" y="4606106"/>
            <a:ext cx="2190699" cy="923330"/>
          </a:xfrm>
          <a:prstGeom prst="rect">
            <a:avLst/>
          </a:prstGeom>
          <a:noFill/>
        </p:spPr>
        <p:txBody>
          <a:bodyPr wrap="square" rtlCol="0">
            <a:spAutoFit/>
          </a:bodyPr>
          <a:lstStyle/>
          <a:p>
            <a:r>
              <a:rPr lang="en-GB" dirty="0" smtClean="0">
                <a:solidFill>
                  <a:srgbClr val="263B42"/>
                </a:solidFill>
              </a:rPr>
              <a:t>Higher herbivore body mass than in control</a:t>
            </a:r>
            <a:endParaRPr lang="en-GB" dirty="0">
              <a:solidFill>
                <a:srgbClr val="263B42"/>
              </a:solidFill>
            </a:endParaRPr>
          </a:p>
        </p:txBody>
      </p:sp>
      <p:sp>
        <p:nvSpPr>
          <p:cNvPr id="23" name="TextBox 22"/>
          <p:cNvSpPr txBox="1"/>
          <p:nvPr/>
        </p:nvSpPr>
        <p:spPr>
          <a:xfrm>
            <a:off x="2039260" y="3484119"/>
            <a:ext cx="2069432" cy="830997"/>
          </a:xfrm>
          <a:prstGeom prst="rect">
            <a:avLst/>
          </a:prstGeom>
          <a:noFill/>
        </p:spPr>
        <p:txBody>
          <a:bodyPr wrap="square" rtlCol="0">
            <a:spAutoFit/>
          </a:bodyPr>
          <a:lstStyle/>
          <a:p>
            <a:r>
              <a:rPr lang="en-US" sz="1600" dirty="0" smtClean="0">
                <a:solidFill>
                  <a:srgbClr val="5B8C9D"/>
                </a:solidFill>
              </a:rPr>
              <a:t>A: Ectotherm </a:t>
            </a:r>
            <a:r>
              <a:rPr lang="en-US" sz="1600" dirty="0" err="1" smtClean="0">
                <a:solidFill>
                  <a:srgbClr val="5B8C9D"/>
                </a:solidFill>
              </a:rPr>
              <a:t>iter</a:t>
            </a:r>
            <a:r>
              <a:rPr lang="en-US" sz="1600" dirty="0" smtClean="0">
                <a:solidFill>
                  <a:srgbClr val="5B8C9D"/>
                </a:solidFill>
              </a:rPr>
              <a:t>.</a:t>
            </a:r>
          </a:p>
          <a:p>
            <a:r>
              <a:rPr lang="en-US" sz="1600" dirty="0" smtClean="0">
                <a:solidFill>
                  <a:srgbClr val="5B8C9D"/>
                </a:solidFill>
              </a:rPr>
              <a:t>a: Ectotherm </a:t>
            </a:r>
            <a:r>
              <a:rPr lang="en-US" sz="1600" dirty="0" err="1" smtClean="0">
                <a:solidFill>
                  <a:srgbClr val="5B8C9D"/>
                </a:solidFill>
              </a:rPr>
              <a:t>seml</a:t>
            </a:r>
            <a:r>
              <a:rPr lang="en-US" sz="1600" dirty="0" smtClean="0">
                <a:solidFill>
                  <a:srgbClr val="5B8C9D"/>
                </a:solidFill>
              </a:rPr>
              <a:t>.</a:t>
            </a:r>
          </a:p>
          <a:p>
            <a:r>
              <a:rPr lang="en-US" sz="1600" dirty="0" smtClean="0">
                <a:solidFill>
                  <a:srgbClr val="5B8C9D"/>
                </a:solidFill>
              </a:rPr>
              <a:t>B: Endotherm</a:t>
            </a:r>
            <a:endParaRPr lang="en-GB" sz="1600" dirty="0">
              <a:solidFill>
                <a:srgbClr val="5B8C9D"/>
              </a:solidFill>
            </a:endParaRPr>
          </a:p>
        </p:txBody>
      </p:sp>
    </p:spTree>
    <p:extLst>
      <p:ext uri="{BB962C8B-B14F-4D97-AF65-F5344CB8AC3E}">
        <p14:creationId xmlns:p14="http://schemas.microsoft.com/office/powerpoint/2010/main" val="2237147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Results</a:t>
            </a:r>
            <a:endParaRPr lang="en-GB" dirty="0"/>
          </a:p>
        </p:txBody>
      </p:sp>
      <p:sp>
        <p:nvSpPr>
          <p:cNvPr id="4" name="Rectangle 3"/>
          <p:cNvSpPr/>
          <p:nvPr/>
        </p:nvSpPr>
        <p:spPr>
          <a:xfrm>
            <a:off x="2484437" y="1343772"/>
            <a:ext cx="9120188" cy="5509200"/>
          </a:xfrm>
          <a:prstGeom prst="rect">
            <a:avLst/>
          </a:prstGeom>
        </p:spPr>
        <p:txBody>
          <a:bodyPr wrap="square">
            <a:spAutoFit/>
          </a:bodyPr>
          <a:lstStyle/>
          <a:p>
            <a:r>
              <a:rPr lang="en-US" sz="2400" b="1" dirty="0" smtClean="0">
                <a:solidFill>
                  <a:srgbClr val="263B42"/>
                </a:solidFill>
              </a:rPr>
              <a:t>Implications for conservation</a:t>
            </a:r>
            <a:endParaRPr lang="en-GB" sz="2400" b="1" dirty="0" smtClean="0">
              <a:solidFill>
                <a:srgbClr val="263B42"/>
              </a:solidFill>
            </a:endParaRPr>
          </a:p>
          <a:p>
            <a:r>
              <a:rPr lang="en-US" sz="2400" dirty="0" smtClean="0">
                <a:solidFill>
                  <a:srgbClr val="263B42"/>
                </a:solidFill>
                <a:latin typeface="AdvP49811"/>
              </a:rPr>
              <a:t/>
            </a:r>
            <a:br>
              <a:rPr lang="en-US" sz="2400" dirty="0" smtClean="0">
                <a:solidFill>
                  <a:srgbClr val="263B42"/>
                </a:solidFill>
                <a:latin typeface="AdvP49811"/>
              </a:rPr>
            </a:br>
            <a:endParaRPr lang="en-GB" sz="2400" dirty="0" smtClean="0">
              <a:solidFill>
                <a:srgbClr val="263B42"/>
              </a:solidFill>
              <a:latin typeface="AdvP49811"/>
            </a:endParaRPr>
          </a:p>
          <a:p>
            <a:pPr marL="342900" indent="-342900">
              <a:buFont typeface="Arial" panose="020B0604020202020204" pitchFamily="34" charset="0"/>
              <a:buChar char="•"/>
            </a:pPr>
            <a:r>
              <a:rPr lang="en-US" sz="2400" dirty="0">
                <a:solidFill>
                  <a:srgbClr val="486E7C"/>
                </a:solidFill>
                <a:cs typeface="Times New Roman" panose="02020603050405020304" pitchFamily="18" charset="0"/>
              </a:rPr>
              <a:t>Ecosystem </a:t>
            </a:r>
            <a:r>
              <a:rPr lang="en-US" sz="2400" dirty="0" smtClean="0">
                <a:solidFill>
                  <a:srgbClr val="486E7C"/>
                </a:solidFill>
                <a:cs typeface="Times New Roman" panose="02020603050405020304" pitchFamily="18" charset="0"/>
              </a:rPr>
              <a:t>services (poly- </a:t>
            </a:r>
            <a:r>
              <a:rPr lang="en-US" sz="2400" dirty="0">
                <a:solidFill>
                  <a:srgbClr val="486E7C"/>
                </a:solidFill>
                <a:cs typeface="Times New Roman" panose="02020603050405020304" pitchFamily="18" charset="0"/>
              </a:rPr>
              <a:t>vs. </a:t>
            </a:r>
            <a:r>
              <a:rPr lang="en-US" sz="2400" dirty="0" smtClean="0">
                <a:solidFill>
                  <a:srgbClr val="486E7C"/>
                </a:solidFill>
                <a:cs typeface="Times New Roman" panose="02020603050405020304" pitchFamily="18" charset="0"/>
              </a:rPr>
              <a:t>monoculture)</a:t>
            </a:r>
            <a:endParaRPr lang="en-US" sz="2400" dirty="0">
              <a:solidFill>
                <a:srgbClr val="486E7C"/>
              </a:solidFill>
              <a:cs typeface="Times New Roman" panose="02020603050405020304" pitchFamily="18" charset="0"/>
            </a:endParaRPr>
          </a:p>
          <a:p>
            <a:pPr marL="342900" indent="-342900">
              <a:buFont typeface="Arial" panose="020B0604020202020204" pitchFamily="34" charset="0"/>
              <a:buChar char="•"/>
            </a:pPr>
            <a:endParaRPr lang="en-US" sz="2400" dirty="0" smtClean="0">
              <a:solidFill>
                <a:srgbClr val="486E7C"/>
              </a:solidFill>
              <a:cs typeface="Times New Roman" panose="02020603050405020304" pitchFamily="18" charset="0"/>
            </a:endParaRPr>
          </a:p>
          <a:p>
            <a:pPr marL="342900" indent="-342900">
              <a:buFont typeface="Arial" panose="020B0604020202020204" pitchFamily="34" charset="0"/>
              <a:buChar char="•"/>
            </a:pPr>
            <a:endParaRPr lang="en-US" sz="2400" dirty="0">
              <a:solidFill>
                <a:srgbClr val="486E7C"/>
              </a:solidFill>
              <a:cs typeface="Times New Roman" panose="02020603050405020304" pitchFamily="18" charset="0"/>
            </a:endParaRPr>
          </a:p>
          <a:p>
            <a:pPr marL="342900" indent="-342900">
              <a:buFont typeface="Arial" panose="020B0604020202020204" pitchFamily="34" charset="0"/>
              <a:buChar char="•"/>
            </a:pPr>
            <a:r>
              <a:rPr lang="en-US" sz="2400" dirty="0">
                <a:solidFill>
                  <a:srgbClr val="486E7C"/>
                </a:solidFill>
                <a:cs typeface="Times New Roman" panose="02020603050405020304" pitchFamily="18" charset="0"/>
              </a:rPr>
              <a:t>Temperature &amp; ectotherms in tropics </a:t>
            </a:r>
            <a:r>
              <a:rPr lang="en-US" sz="2400" dirty="0">
                <a:solidFill>
                  <a:srgbClr val="D7D7D7"/>
                </a:solidFill>
                <a:cs typeface="Times New Roman" panose="02020603050405020304" pitchFamily="18" charset="0"/>
              </a:rPr>
              <a:t>(</a:t>
            </a:r>
            <a:r>
              <a:rPr lang="en-US" sz="2400" dirty="0" err="1">
                <a:solidFill>
                  <a:srgbClr val="D7D7D7"/>
                </a:solidFill>
                <a:cs typeface="Times New Roman" panose="02020603050405020304" pitchFamily="18" charset="0"/>
              </a:rPr>
              <a:t>Zeh</a:t>
            </a:r>
            <a:r>
              <a:rPr lang="en-US" sz="2400" dirty="0">
                <a:solidFill>
                  <a:srgbClr val="D7D7D7"/>
                </a:solidFill>
                <a:cs typeface="Times New Roman" panose="02020603050405020304" pitchFamily="18" charset="0"/>
              </a:rPr>
              <a:t> </a:t>
            </a:r>
            <a:r>
              <a:rPr lang="en-US" sz="2400" i="1" dirty="0">
                <a:solidFill>
                  <a:srgbClr val="D7D7D7"/>
                </a:solidFill>
                <a:cs typeface="Times New Roman" panose="02020603050405020304" pitchFamily="18" charset="0"/>
              </a:rPr>
              <a:t>et al.</a:t>
            </a:r>
            <a:r>
              <a:rPr lang="en-US" sz="2400" dirty="0">
                <a:solidFill>
                  <a:srgbClr val="D7D7D7"/>
                </a:solidFill>
                <a:cs typeface="Times New Roman" panose="02020603050405020304" pitchFamily="18" charset="0"/>
              </a:rPr>
              <a:t>, 2012)</a:t>
            </a:r>
          </a:p>
          <a:p>
            <a:pPr marL="342900" indent="-342900">
              <a:buFont typeface="Arial" panose="020B0604020202020204" pitchFamily="34" charset="0"/>
              <a:buChar char="•"/>
            </a:pPr>
            <a:endParaRPr lang="en-US" sz="2000" dirty="0" smtClean="0">
              <a:solidFill>
                <a:srgbClr val="D7D7D7"/>
              </a:solidFill>
              <a:cs typeface="Times New Roman" panose="02020603050405020304" pitchFamily="18" charset="0"/>
            </a:endParaRPr>
          </a:p>
          <a:p>
            <a:pPr marL="342900" indent="-342900">
              <a:buFont typeface="Arial" panose="020B0604020202020204" pitchFamily="34" charset="0"/>
              <a:buChar char="•"/>
            </a:pPr>
            <a:endParaRPr lang="en-US" sz="2000" dirty="0">
              <a:solidFill>
                <a:srgbClr val="D7D7D7"/>
              </a:solidFill>
              <a:cs typeface="Times New Roman" panose="02020603050405020304" pitchFamily="18" charset="0"/>
            </a:endParaRPr>
          </a:p>
          <a:p>
            <a:pPr marL="342900" indent="-342900">
              <a:buFont typeface="Arial" panose="020B0604020202020204" pitchFamily="34" charset="0"/>
              <a:buChar char="•"/>
            </a:pPr>
            <a:r>
              <a:rPr lang="en-US" sz="2400" dirty="0">
                <a:solidFill>
                  <a:srgbClr val="486E7C"/>
                </a:solidFill>
                <a:cs typeface="Times New Roman" panose="02020603050405020304" pitchFamily="18" charset="0"/>
              </a:rPr>
              <a:t>Guiding management </a:t>
            </a:r>
            <a:r>
              <a:rPr lang="en-US" sz="2400" dirty="0" smtClean="0">
                <a:solidFill>
                  <a:srgbClr val="486E7C"/>
                </a:solidFill>
                <a:cs typeface="Times New Roman" panose="02020603050405020304" pitchFamily="18" charset="0"/>
              </a:rPr>
              <a:t>decision (controlling </a:t>
            </a:r>
            <a:r>
              <a:rPr lang="en-US" sz="2400" dirty="0">
                <a:solidFill>
                  <a:srgbClr val="486E7C"/>
                </a:solidFill>
                <a:cs typeface="Times New Roman" panose="02020603050405020304" pitchFamily="18" charset="0"/>
              </a:rPr>
              <a:t>size </a:t>
            </a:r>
            <a:r>
              <a:rPr lang="en-US" sz="2400" dirty="0" smtClean="0">
                <a:solidFill>
                  <a:srgbClr val="486E7C"/>
                </a:solidFill>
                <a:cs typeface="Times New Roman" panose="02020603050405020304" pitchFamily="18" charset="0"/>
              </a:rPr>
              <a:t>structure</a:t>
            </a:r>
            <a:r>
              <a:rPr lang="en-US" sz="2000" dirty="0" smtClean="0">
                <a:solidFill>
                  <a:srgbClr val="486E7C"/>
                </a:solidFill>
                <a:cs typeface="Times New Roman" panose="02020603050405020304" pitchFamily="18" charset="0"/>
              </a:rPr>
              <a:t>)</a:t>
            </a:r>
            <a:endParaRPr lang="en-US" sz="2000" dirty="0">
              <a:solidFill>
                <a:srgbClr val="486E7C"/>
              </a:solidFill>
              <a:cs typeface="Times New Roman" panose="02020603050405020304" pitchFamily="18" charset="0"/>
            </a:endParaRPr>
          </a:p>
          <a:p>
            <a:pPr marL="342900" indent="-342900">
              <a:buFont typeface="Arial" panose="020B0604020202020204" pitchFamily="34" charset="0"/>
              <a:buChar char="•"/>
            </a:pPr>
            <a:endParaRPr lang="en-US" sz="2000" dirty="0">
              <a:solidFill>
                <a:srgbClr val="486E7C"/>
              </a:solidFill>
              <a:cs typeface="Times New Roman" panose="02020603050405020304" pitchFamily="18" charset="0"/>
            </a:endParaRPr>
          </a:p>
          <a:p>
            <a:pPr marL="342900" indent="-342900">
              <a:buFont typeface="Arial" panose="020B0604020202020204" pitchFamily="34" charset="0"/>
              <a:buChar char="•"/>
            </a:pPr>
            <a:endParaRPr lang="en-US" sz="2000" dirty="0">
              <a:solidFill>
                <a:srgbClr val="486E7C"/>
              </a:solidFill>
              <a:cs typeface="Times New Roman" panose="02020603050405020304" pitchFamily="18" charset="0"/>
            </a:endParaRPr>
          </a:p>
          <a:p>
            <a:pPr marL="342900" indent="-342900">
              <a:buFont typeface="Arial" panose="020B0604020202020204" pitchFamily="34" charset="0"/>
              <a:buChar char="•"/>
            </a:pPr>
            <a:endParaRPr lang="en-US" sz="2000" dirty="0">
              <a:solidFill>
                <a:srgbClr val="486E7C"/>
              </a:solidFill>
              <a:cs typeface="Times New Roman" panose="02020603050405020304" pitchFamily="18" charset="0"/>
            </a:endParaRPr>
          </a:p>
          <a:p>
            <a:pPr marL="342900" indent="-342900">
              <a:buFont typeface="Arial" panose="020B0604020202020204" pitchFamily="34" charset="0"/>
              <a:buChar char="•"/>
            </a:pPr>
            <a:endParaRPr lang="en-US" sz="2000" dirty="0">
              <a:solidFill>
                <a:srgbClr val="486E7C"/>
              </a:solidFill>
              <a:cs typeface="Times New Roman" panose="02020603050405020304" pitchFamily="18" charset="0"/>
            </a:endParaRPr>
          </a:p>
          <a:p>
            <a:endParaRPr lang="en-US" sz="2000" dirty="0">
              <a:solidFill>
                <a:srgbClr val="D7D7D7"/>
              </a:solidFill>
              <a:cs typeface="Times New Roman" panose="02020603050405020304" pitchFamily="18" charset="0"/>
            </a:endParaRPr>
          </a:p>
          <a:p>
            <a:r>
              <a:rPr lang="en-US" sz="2000" dirty="0">
                <a:solidFill>
                  <a:srgbClr val="486E7C"/>
                </a:solidFill>
                <a:cs typeface="Times New Roman" panose="02020603050405020304" pitchFamily="18" charset="0"/>
              </a:rPr>
              <a:t> </a:t>
            </a:r>
          </a:p>
        </p:txBody>
      </p:sp>
    </p:spTree>
    <p:extLst>
      <p:ext uri="{BB962C8B-B14F-4D97-AF65-F5344CB8AC3E}">
        <p14:creationId xmlns:p14="http://schemas.microsoft.com/office/powerpoint/2010/main" val="1185495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Results</a:t>
            </a:r>
            <a:endParaRPr lang="en-GB" dirty="0"/>
          </a:p>
        </p:txBody>
      </p:sp>
      <p:sp>
        <p:nvSpPr>
          <p:cNvPr id="4" name="Rectangle 3"/>
          <p:cNvSpPr/>
          <p:nvPr/>
        </p:nvSpPr>
        <p:spPr>
          <a:xfrm>
            <a:off x="2484437" y="1343772"/>
            <a:ext cx="9120188" cy="2308324"/>
          </a:xfrm>
          <a:prstGeom prst="rect">
            <a:avLst/>
          </a:prstGeom>
        </p:spPr>
        <p:txBody>
          <a:bodyPr wrap="square">
            <a:spAutoFit/>
          </a:bodyPr>
          <a:lstStyle/>
          <a:p>
            <a:r>
              <a:rPr lang="en-US" sz="2400" b="1" dirty="0" smtClean="0">
                <a:solidFill>
                  <a:srgbClr val="263B42"/>
                </a:solidFill>
              </a:rPr>
              <a:t>Next Steps</a:t>
            </a:r>
          </a:p>
          <a:p>
            <a:r>
              <a:rPr lang="en-US" sz="2400" b="1" dirty="0" smtClean="0">
                <a:solidFill>
                  <a:srgbClr val="263B42"/>
                </a:solidFill>
              </a:rPr>
              <a:t/>
            </a:r>
            <a:br>
              <a:rPr lang="en-US" sz="2400" b="1" dirty="0" smtClean="0">
                <a:solidFill>
                  <a:srgbClr val="263B42"/>
                </a:solidFill>
              </a:rPr>
            </a:br>
            <a:endParaRPr lang="en-US" sz="2400" b="1" dirty="0">
              <a:solidFill>
                <a:srgbClr val="263B42"/>
              </a:solidFill>
            </a:endParaRPr>
          </a:p>
          <a:p>
            <a:pPr marL="342900" indent="-342900">
              <a:buFont typeface="Arial" panose="020B0604020202020204" pitchFamily="34" charset="0"/>
              <a:buChar char="•"/>
            </a:pPr>
            <a:r>
              <a:rPr lang="en-US" sz="2400" dirty="0" smtClean="0">
                <a:solidFill>
                  <a:srgbClr val="5B8C9D"/>
                </a:solidFill>
              </a:rPr>
              <a:t>Quantitative </a:t>
            </a:r>
            <a:r>
              <a:rPr lang="en-US" sz="2400" dirty="0">
                <a:solidFill>
                  <a:srgbClr val="5B8C9D"/>
                </a:solidFill>
              </a:rPr>
              <a:t>c</a:t>
            </a:r>
            <a:r>
              <a:rPr lang="en-US" sz="2400" dirty="0" smtClean="0">
                <a:solidFill>
                  <a:srgbClr val="5B8C9D"/>
                </a:solidFill>
              </a:rPr>
              <a:t>omparison with empirical data</a:t>
            </a:r>
          </a:p>
          <a:p>
            <a:pPr marL="342900" indent="-342900">
              <a:buFont typeface="Arial" panose="020B0604020202020204" pitchFamily="34" charset="0"/>
              <a:buChar char="•"/>
            </a:pPr>
            <a:endParaRPr lang="en-US" sz="2400" dirty="0">
              <a:solidFill>
                <a:srgbClr val="5B8C9D"/>
              </a:solidFill>
            </a:endParaRPr>
          </a:p>
          <a:p>
            <a:pPr marL="342900" indent="-342900">
              <a:buFont typeface="Arial" panose="020B0604020202020204" pitchFamily="34" charset="0"/>
              <a:buChar char="•"/>
            </a:pPr>
            <a:r>
              <a:rPr lang="en-US" sz="2400" dirty="0" smtClean="0">
                <a:solidFill>
                  <a:srgbClr val="5B8C9D"/>
                </a:solidFill>
              </a:rPr>
              <a:t>Higher detail in simulations</a:t>
            </a:r>
            <a:endParaRPr lang="en-GB" sz="2400" dirty="0" smtClean="0">
              <a:solidFill>
                <a:srgbClr val="5B8C9D"/>
              </a:solidFill>
            </a:endParaRPr>
          </a:p>
        </p:txBody>
      </p:sp>
    </p:spTree>
    <p:extLst>
      <p:ext uri="{BB962C8B-B14F-4D97-AF65-F5344CB8AC3E}">
        <p14:creationId xmlns:p14="http://schemas.microsoft.com/office/powerpoint/2010/main" val="29682441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Conclusion</a:t>
            </a:r>
            <a:endParaRPr lang="en-GB" dirty="0"/>
          </a:p>
        </p:txBody>
      </p:sp>
      <p:sp>
        <p:nvSpPr>
          <p:cNvPr id="4" name="Rectangle 3"/>
          <p:cNvSpPr/>
          <p:nvPr/>
        </p:nvSpPr>
        <p:spPr>
          <a:xfrm>
            <a:off x="2484437" y="1343772"/>
            <a:ext cx="9120188" cy="3416320"/>
          </a:xfrm>
          <a:prstGeom prst="rect">
            <a:avLst/>
          </a:prstGeom>
        </p:spPr>
        <p:txBody>
          <a:bodyPr wrap="square">
            <a:spAutoFit/>
          </a:bodyPr>
          <a:lstStyle/>
          <a:p>
            <a:endParaRPr lang="en-US" sz="2400" dirty="0" smtClean="0">
              <a:solidFill>
                <a:srgbClr val="263B42"/>
              </a:solidFill>
            </a:endParaRPr>
          </a:p>
          <a:p>
            <a:endParaRPr lang="en-US" sz="2400" dirty="0" smtClean="0">
              <a:solidFill>
                <a:srgbClr val="263B42"/>
              </a:solidFill>
            </a:endParaRPr>
          </a:p>
          <a:p>
            <a:pPr marL="342900" indent="-342900">
              <a:buFont typeface="Arial" panose="020B0604020202020204" pitchFamily="34" charset="0"/>
              <a:buChar char="•"/>
            </a:pPr>
            <a:r>
              <a:rPr lang="en-US" sz="2400" dirty="0" smtClean="0">
                <a:solidFill>
                  <a:srgbClr val="5B8C9D"/>
                </a:solidFill>
              </a:rPr>
              <a:t>Hypothesis</a:t>
            </a:r>
            <a:r>
              <a:rPr lang="en-US" sz="2400" dirty="0" smtClean="0">
                <a:solidFill>
                  <a:srgbClr val="263B42"/>
                </a:solidFill>
              </a:rPr>
              <a:t> </a:t>
            </a:r>
            <a:r>
              <a:rPr lang="en-US" sz="2400" dirty="0" smtClean="0">
                <a:solidFill>
                  <a:srgbClr val="263B42"/>
                </a:solidFill>
                <a:sym typeface="Wingdings" panose="05000000000000000000" pitchFamily="2" charset="2"/>
              </a:rPr>
              <a:t></a:t>
            </a:r>
            <a:r>
              <a:rPr lang="en-US" sz="2400" dirty="0" smtClean="0">
                <a:solidFill>
                  <a:srgbClr val="69CE05"/>
                </a:solidFill>
                <a:sym typeface="Wingdings" panose="05000000000000000000" pitchFamily="2" charset="2"/>
              </a:rPr>
              <a:t></a:t>
            </a:r>
          </a:p>
          <a:p>
            <a:pPr marL="342900" indent="-342900">
              <a:buFont typeface="Arial" panose="020B0604020202020204" pitchFamily="34" charset="0"/>
              <a:buChar char="•"/>
            </a:pPr>
            <a:endParaRPr lang="en-US" sz="2400" dirty="0" smtClean="0">
              <a:solidFill>
                <a:srgbClr val="5B8C9D"/>
              </a:solidFill>
              <a:sym typeface="Wingdings" panose="05000000000000000000" pitchFamily="2" charset="2"/>
            </a:endParaRPr>
          </a:p>
          <a:p>
            <a:pPr marL="342900" indent="-342900">
              <a:buFont typeface="Arial" panose="020B0604020202020204" pitchFamily="34" charset="0"/>
              <a:buChar char="•"/>
            </a:pPr>
            <a:endParaRPr lang="en-US" sz="2400" dirty="0" smtClean="0">
              <a:solidFill>
                <a:srgbClr val="5B8C9D"/>
              </a:solidFill>
              <a:sym typeface="Wingdings" panose="05000000000000000000" pitchFamily="2" charset="2"/>
            </a:endParaRPr>
          </a:p>
          <a:p>
            <a:pPr marL="342900" indent="-342900">
              <a:buFont typeface="Arial" panose="020B0604020202020204" pitchFamily="34" charset="0"/>
              <a:buChar char="•"/>
            </a:pPr>
            <a:r>
              <a:rPr lang="en-US" sz="2400" dirty="0" smtClean="0">
                <a:solidFill>
                  <a:srgbClr val="5B8C9D"/>
                </a:solidFill>
                <a:sym typeface="Wingdings" panose="05000000000000000000" pitchFamily="2" charset="2"/>
              </a:rPr>
              <a:t>Demonstrated potential of GEMs for ecology &amp; conservation</a:t>
            </a:r>
          </a:p>
          <a:p>
            <a:endParaRPr lang="en-US" sz="2400" dirty="0" smtClean="0">
              <a:solidFill>
                <a:srgbClr val="5B8C9D"/>
              </a:solidFill>
              <a:sym typeface="Wingdings" panose="05000000000000000000" pitchFamily="2" charset="2"/>
            </a:endParaRPr>
          </a:p>
          <a:p>
            <a:endParaRPr lang="en-US" sz="2400" dirty="0" smtClean="0">
              <a:solidFill>
                <a:srgbClr val="5B8C9D"/>
              </a:solidFill>
              <a:sym typeface="Wingdings" panose="05000000000000000000" pitchFamily="2" charset="2"/>
            </a:endParaRPr>
          </a:p>
          <a:p>
            <a:pPr marL="342900" indent="-342900">
              <a:buFont typeface="Arial" panose="020B0604020202020204" pitchFamily="34" charset="0"/>
              <a:buChar char="•"/>
            </a:pPr>
            <a:r>
              <a:rPr lang="en-US" sz="2400" dirty="0" smtClean="0">
                <a:solidFill>
                  <a:srgbClr val="5B8C9D"/>
                </a:solidFill>
                <a:sym typeface="Wingdings" panose="05000000000000000000" pitchFamily="2" charset="2"/>
              </a:rPr>
              <a:t>Foundation for investigating effects of size structure</a:t>
            </a:r>
          </a:p>
        </p:txBody>
      </p:sp>
    </p:spTree>
    <p:extLst>
      <p:ext uri="{BB962C8B-B14F-4D97-AF65-F5344CB8AC3E}">
        <p14:creationId xmlns:p14="http://schemas.microsoft.com/office/powerpoint/2010/main" val="30460402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Acknowledgements</a:t>
            </a:r>
            <a:endParaRPr lang="en-GB" dirty="0"/>
          </a:p>
        </p:txBody>
      </p:sp>
      <p:sp>
        <p:nvSpPr>
          <p:cNvPr id="4" name="Rectangle 3"/>
          <p:cNvSpPr/>
          <p:nvPr/>
        </p:nvSpPr>
        <p:spPr>
          <a:xfrm>
            <a:off x="2484437" y="1343772"/>
            <a:ext cx="9120188" cy="461665"/>
          </a:xfrm>
          <a:prstGeom prst="rect">
            <a:avLst/>
          </a:prstGeom>
        </p:spPr>
        <p:txBody>
          <a:bodyPr wrap="square">
            <a:spAutoFit/>
          </a:bodyPr>
          <a:lstStyle/>
          <a:p>
            <a:endParaRPr lang="en-US" sz="2400" dirty="0" smtClean="0">
              <a:solidFill>
                <a:srgbClr val="5B8C9D"/>
              </a:solidFill>
              <a:sym typeface="Wingdings" panose="05000000000000000000" pitchFamily="2" charset="2"/>
            </a:endParaRPr>
          </a:p>
        </p:txBody>
      </p:sp>
      <p:pic>
        <p:nvPicPr>
          <p:cNvPr id="1026" name="Picture 2" descr="https://pbs.twimg.com/profile_images/378800000651761257/67ba9b65a1b875926aab3cb140bc67eb_400x4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260" y="2261937"/>
            <a:ext cx="1807915" cy="18079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echonomy.com/wp-content/uploads/2014/11/1411-Techonomy-2131-610x406.jpg"/>
          <p:cNvPicPr>
            <a:picLocks noChangeAspect="1" noChangeArrowheads="1"/>
          </p:cNvPicPr>
          <p:nvPr/>
        </p:nvPicPr>
        <p:blipFill rotWithShape="1">
          <a:blip r:embed="rId3">
            <a:extLst>
              <a:ext uri="{28A0092B-C50C-407E-A947-70E740481C1C}">
                <a14:useLocalDpi xmlns:a14="http://schemas.microsoft.com/office/drawing/2010/main" val="0"/>
              </a:ext>
            </a:extLst>
          </a:blip>
          <a:srcRect l="30317" t="18282" r="11426" b="3735"/>
          <a:stretch/>
        </p:blipFill>
        <p:spPr bwMode="auto">
          <a:xfrm>
            <a:off x="7023038" y="2261937"/>
            <a:ext cx="2029248" cy="18079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uea.ac.uk/people-portlet/files/pureimagescaled/130w/58391193/Davies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059" y="2261937"/>
            <a:ext cx="1632145" cy="18079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03164" y="4386611"/>
            <a:ext cx="12183847" cy="923330"/>
          </a:xfrm>
          <a:prstGeom prst="rect">
            <a:avLst/>
          </a:prstGeom>
          <a:noFill/>
        </p:spPr>
        <p:txBody>
          <a:bodyPr wrap="square" rtlCol="0">
            <a:spAutoFit/>
          </a:bodyPr>
          <a:lstStyle/>
          <a:p>
            <a:r>
              <a:rPr lang="en-GB" b="1" dirty="0">
                <a:solidFill>
                  <a:schemeClr val="accent5">
                    <a:lumMod val="50000"/>
                  </a:schemeClr>
                </a:solidFill>
              </a:rPr>
              <a:t>Mike </a:t>
            </a:r>
            <a:r>
              <a:rPr lang="en-GB" b="1" dirty="0" err="1">
                <a:solidFill>
                  <a:schemeClr val="accent5">
                    <a:lumMod val="50000"/>
                  </a:schemeClr>
                </a:solidFill>
              </a:rPr>
              <a:t>Harfoot</a:t>
            </a:r>
            <a:r>
              <a:rPr lang="en-GB" b="1" dirty="0">
                <a:solidFill>
                  <a:schemeClr val="accent5">
                    <a:lumMod val="50000"/>
                  </a:schemeClr>
                </a:solidFill>
              </a:rPr>
              <a:t> (MSRC</a:t>
            </a:r>
            <a:r>
              <a:rPr lang="en-GB" b="1" dirty="0" smtClean="0">
                <a:solidFill>
                  <a:schemeClr val="accent5">
                    <a:lumMod val="50000"/>
                  </a:schemeClr>
                </a:solidFill>
              </a:rPr>
              <a:t>)     Richard Davies (UEA)	      Drew </a:t>
            </a:r>
            <a:r>
              <a:rPr lang="en-GB" b="1" dirty="0">
                <a:solidFill>
                  <a:schemeClr val="accent5">
                    <a:lumMod val="50000"/>
                  </a:schemeClr>
                </a:solidFill>
              </a:rPr>
              <a:t>Purves (MSRC</a:t>
            </a:r>
            <a:r>
              <a:rPr lang="en-GB" b="1" dirty="0" smtClean="0">
                <a:solidFill>
                  <a:schemeClr val="accent5">
                    <a:lumMod val="50000"/>
                  </a:schemeClr>
                </a:solidFill>
              </a:rPr>
              <a:t>)	        </a:t>
            </a:r>
            <a:r>
              <a:rPr lang="en-GB" b="1" dirty="0" err="1" smtClean="0">
                <a:solidFill>
                  <a:schemeClr val="accent5">
                    <a:lumMod val="50000"/>
                  </a:schemeClr>
                </a:solidFill>
              </a:rPr>
              <a:t>Aldina</a:t>
            </a:r>
            <a:r>
              <a:rPr lang="en-GB" b="1" dirty="0" smtClean="0">
                <a:solidFill>
                  <a:schemeClr val="accent5">
                    <a:lumMod val="50000"/>
                  </a:schemeClr>
                </a:solidFill>
              </a:rPr>
              <a:t> Franco (UEA)</a:t>
            </a:r>
            <a:endParaRPr lang="en-GB" b="1" dirty="0">
              <a:solidFill>
                <a:schemeClr val="accent5">
                  <a:lumMod val="50000"/>
                </a:schemeClr>
              </a:solidFill>
            </a:endParaRPr>
          </a:p>
          <a:p>
            <a:r>
              <a:rPr lang="en-GB" b="1" dirty="0" smtClean="0">
                <a:solidFill>
                  <a:schemeClr val="accent5">
                    <a:lumMod val="50000"/>
                  </a:schemeClr>
                </a:solidFill>
              </a:rPr>
              <a:t/>
            </a:r>
            <a:br>
              <a:rPr lang="en-GB" b="1" dirty="0" smtClean="0">
                <a:solidFill>
                  <a:schemeClr val="accent5">
                    <a:lumMod val="50000"/>
                  </a:schemeClr>
                </a:solidFill>
              </a:rPr>
            </a:br>
            <a:endParaRPr lang="en-GB" b="1" dirty="0" smtClean="0">
              <a:solidFill>
                <a:schemeClr val="accent5">
                  <a:lumMod val="50000"/>
                </a:schemeClr>
              </a:solidFill>
            </a:endParaRPr>
          </a:p>
        </p:txBody>
      </p:sp>
      <p:pic>
        <p:nvPicPr>
          <p:cNvPr id="1032" name="Picture 8" descr="https://www.uea.ac.uk/people-portlet/files/pureimagescaled/130w/58409376/Franco%2C%20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53677" y="2233305"/>
            <a:ext cx="1380064" cy="183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74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Acknowledgements</a:t>
            </a:r>
            <a:endParaRPr lang="en-GB" dirty="0"/>
          </a:p>
        </p:txBody>
      </p:sp>
      <p:pic>
        <p:nvPicPr>
          <p:cNvPr id="2050" name="Picture 2" descr="https://scontent-ams3-1.xx.fbcdn.net/hphotos-xta1/v/t1.0-9/p180x540/1488711_685627021483573_1623645937_n.jpg?oh=2c738cbea6ed467f1404fc844bc6d2f8&amp;oe=5642CC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714" y="2165682"/>
            <a:ext cx="4033475" cy="30251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content-lhr3-1.xx.fbcdn.net/hphotos-xap1/v/t1.0-9/p180x540/10931543_10152661150705949_5019575009615859758_n.jpg?oh=65a630d383ea6b6aecf6bdd488544979&amp;oe=564DE7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735" y="2165681"/>
            <a:ext cx="4033476" cy="3025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1800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Literature</a:t>
            </a:r>
            <a:endParaRPr lang="en-GB" dirty="0"/>
          </a:p>
        </p:txBody>
      </p:sp>
      <p:sp>
        <p:nvSpPr>
          <p:cNvPr id="3" name="Content Placeholder 2"/>
          <p:cNvSpPr>
            <a:spLocks noGrp="1"/>
          </p:cNvSpPr>
          <p:nvPr>
            <p:ph idx="1"/>
          </p:nvPr>
        </p:nvSpPr>
        <p:spPr>
          <a:xfrm>
            <a:off x="1876926" y="1111023"/>
            <a:ext cx="10757368" cy="5265713"/>
          </a:xfrm>
        </p:spPr>
        <p:txBody>
          <a:bodyPr>
            <a:normAutofit lnSpcReduction="10000"/>
          </a:bodyPr>
          <a:lstStyle/>
          <a:p>
            <a:r>
              <a:rPr lang="en-GB" sz="1400" dirty="0"/>
              <a:t>Chapman, A. D. (2009). Numbers of living species in Australia and the world</a:t>
            </a:r>
            <a:r>
              <a:rPr lang="en-GB" sz="1400" dirty="0" smtClean="0"/>
              <a:t>. 2</a:t>
            </a:r>
            <a:r>
              <a:rPr lang="en-GB" sz="1400" baseline="30000" dirty="0" smtClean="0"/>
              <a:t>nd</a:t>
            </a:r>
            <a:r>
              <a:rPr lang="en-GB" sz="1400" dirty="0" smtClean="0"/>
              <a:t> edition</a:t>
            </a:r>
            <a:r>
              <a:rPr lang="en-GB" sz="1400" dirty="0"/>
              <a:t>. Australian Biodiversity Information Services: Toowoomba, Australia</a:t>
            </a:r>
            <a:r>
              <a:rPr lang="en-GB" sz="1400" dirty="0" smtClean="0"/>
              <a:t>.</a:t>
            </a:r>
          </a:p>
          <a:p>
            <a:r>
              <a:rPr lang="en-GB" sz="1400" dirty="0" err="1"/>
              <a:t>Gitav</a:t>
            </a:r>
            <a:r>
              <a:rPr lang="en-GB" sz="1400" dirty="0"/>
              <a:t>, H., &amp; Noble, I. R. (1997). O What are functional types and how should we seek them. </a:t>
            </a:r>
            <a:r>
              <a:rPr lang="en-GB" sz="1400" i="1" dirty="0"/>
              <a:t>Plant functional types: their relevance to ecosystem properties and global change</a:t>
            </a:r>
            <a:r>
              <a:rPr lang="en-GB" sz="1400" dirty="0"/>
              <a:t>, </a:t>
            </a:r>
            <a:r>
              <a:rPr lang="en-GB" sz="1400" i="1" dirty="0"/>
              <a:t>1</a:t>
            </a:r>
            <a:r>
              <a:rPr lang="en-GB" sz="1400" dirty="0"/>
              <a:t>(3</a:t>
            </a:r>
            <a:r>
              <a:rPr lang="en-GB" sz="1400" dirty="0" smtClean="0"/>
              <a:t>).</a:t>
            </a:r>
          </a:p>
          <a:p>
            <a:r>
              <a:rPr lang="en-GB" sz="1400" dirty="0"/>
              <a:t>Schmitz, O. J., </a:t>
            </a:r>
            <a:r>
              <a:rPr lang="en-GB" sz="1400" dirty="0" err="1"/>
              <a:t>Buchkowski</a:t>
            </a:r>
            <a:r>
              <a:rPr lang="en-GB" sz="1400" dirty="0"/>
              <a:t>, R. W., </a:t>
            </a:r>
            <a:r>
              <a:rPr lang="en-GB" sz="1400" dirty="0" err="1"/>
              <a:t>Burghardt</a:t>
            </a:r>
            <a:r>
              <a:rPr lang="en-GB" sz="1400" dirty="0"/>
              <a:t>, K. T., &amp; </a:t>
            </a:r>
            <a:r>
              <a:rPr lang="en-GB" sz="1400" dirty="0" err="1"/>
              <a:t>Donihue</a:t>
            </a:r>
            <a:r>
              <a:rPr lang="en-GB" sz="1400" dirty="0"/>
              <a:t>, C. M. (2015). Functional traits and trait-mediated interactions: connecting community-level interactions with ecosystem functioning. </a:t>
            </a:r>
            <a:r>
              <a:rPr lang="en-GB" sz="1400" i="1" dirty="0"/>
              <a:t>Advances in Ecological </a:t>
            </a:r>
            <a:r>
              <a:rPr lang="en-GB" sz="1400" i="1" dirty="0" smtClean="0"/>
              <a:t>Research</a:t>
            </a:r>
          </a:p>
          <a:p>
            <a:r>
              <a:rPr lang="en-GB" sz="1400" dirty="0" err="1" smtClean="0"/>
              <a:t>Kleiber</a:t>
            </a:r>
            <a:r>
              <a:rPr lang="en-GB" sz="1400" dirty="0" smtClean="0"/>
              <a:t>, </a:t>
            </a:r>
            <a:r>
              <a:rPr lang="en-GB" sz="1400" dirty="0"/>
              <a:t>M (1947). "Body size and metabolic rate". </a:t>
            </a:r>
            <a:r>
              <a:rPr lang="en-GB" sz="1400" i="1" dirty="0"/>
              <a:t>Physiological Reviews</a:t>
            </a:r>
            <a:r>
              <a:rPr lang="en-GB" sz="1400" dirty="0"/>
              <a:t> </a:t>
            </a:r>
            <a:r>
              <a:rPr lang="en-GB" sz="1400" b="1" dirty="0"/>
              <a:t>27</a:t>
            </a:r>
            <a:r>
              <a:rPr lang="en-GB" sz="1400" dirty="0"/>
              <a:t> (4): 511–541</a:t>
            </a:r>
            <a:r>
              <a:rPr lang="en-GB" sz="1400" dirty="0" smtClean="0"/>
              <a:t>.</a:t>
            </a:r>
          </a:p>
          <a:p>
            <a:r>
              <a:rPr lang="en-GB" sz="1400" dirty="0"/>
              <a:t>Buckley, L. B., </a:t>
            </a:r>
            <a:r>
              <a:rPr lang="en-GB" sz="1400" dirty="0" err="1"/>
              <a:t>Hurlbert</a:t>
            </a:r>
            <a:r>
              <a:rPr lang="en-GB" sz="1400" dirty="0"/>
              <a:t>, A. H., &amp; </a:t>
            </a:r>
            <a:r>
              <a:rPr lang="en-GB" sz="1400" dirty="0" err="1"/>
              <a:t>Jetz</a:t>
            </a:r>
            <a:r>
              <a:rPr lang="en-GB" sz="1400" dirty="0"/>
              <a:t>, W. (2012). Broad‐scale ecological implications of </a:t>
            </a:r>
            <a:r>
              <a:rPr lang="en-GB" sz="1400" dirty="0" err="1"/>
              <a:t>ectothermy</a:t>
            </a:r>
            <a:r>
              <a:rPr lang="en-GB" sz="1400" dirty="0"/>
              <a:t> and </a:t>
            </a:r>
            <a:r>
              <a:rPr lang="en-GB" sz="1400" dirty="0" err="1"/>
              <a:t>endothermy</a:t>
            </a:r>
            <a:r>
              <a:rPr lang="en-GB" sz="1400" dirty="0"/>
              <a:t> in changing environments. </a:t>
            </a:r>
            <a:r>
              <a:rPr lang="en-GB" sz="1400" i="1" dirty="0"/>
              <a:t>Global Ecology and Biogeography</a:t>
            </a:r>
            <a:r>
              <a:rPr lang="en-GB" sz="1400" dirty="0"/>
              <a:t>, </a:t>
            </a:r>
            <a:r>
              <a:rPr lang="en-GB" sz="1400" i="1" dirty="0"/>
              <a:t>21</a:t>
            </a:r>
            <a:r>
              <a:rPr lang="en-GB" sz="1400" dirty="0"/>
              <a:t>(9), 873-885</a:t>
            </a:r>
            <a:r>
              <a:rPr lang="en-GB" sz="1400" dirty="0" smtClean="0"/>
              <a:t>.</a:t>
            </a:r>
          </a:p>
          <a:p>
            <a:r>
              <a:rPr lang="en-GB" sz="1400" dirty="0"/>
              <a:t>Jennings, S., &amp; </a:t>
            </a:r>
            <a:r>
              <a:rPr lang="en-GB" sz="1400" dirty="0" err="1"/>
              <a:t>Mackinson</a:t>
            </a:r>
            <a:r>
              <a:rPr lang="en-GB" sz="1400" dirty="0"/>
              <a:t>, S. (2003). Abundance–body mass relationships in size‐structured food webs. </a:t>
            </a:r>
            <a:r>
              <a:rPr lang="en-GB" sz="1400" i="1" dirty="0"/>
              <a:t>Ecology Letters</a:t>
            </a:r>
            <a:r>
              <a:rPr lang="en-GB" sz="1400" dirty="0"/>
              <a:t>, </a:t>
            </a:r>
            <a:r>
              <a:rPr lang="en-GB" sz="1400" i="1" dirty="0"/>
              <a:t>6</a:t>
            </a:r>
            <a:r>
              <a:rPr lang="en-GB" sz="1400" dirty="0"/>
              <a:t>(11), 971-974</a:t>
            </a:r>
            <a:r>
              <a:rPr lang="en-GB" sz="1400" dirty="0" smtClean="0"/>
              <a:t>.</a:t>
            </a:r>
          </a:p>
          <a:p>
            <a:r>
              <a:rPr lang="en-GB" sz="1400" dirty="0" err="1"/>
              <a:t>Zeh</a:t>
            </a:r>
            <a:r>
              <a:rPr lang="en-GB" sz="1400" dirty="0"/>
              <a:t>, J. A., Bonilla, M. M., Su, E. J., Padua, M. V., Anderson, R. V., Kaur, D., ... &amp; </a:t>
            </a:r>
            <a:r>
              <a:rPr lang="en-GB" sz="1400" dirty="0" err="1"/>
              <a:t>Zeh</a:t>
            </a:r>
            <a:r>
              <a:rPr lang="en-GB" sz="1400" dirty="0"/>
              <a:t>, D. W. (2012). Degrees of disruption: projected temperature increase has catastrophic consequences for reproduction in a tropical ectotherm. </a:t>
            </a:r>
            <a:r>
              <a:rPr lang="en-GB" sz="1400" i="1" dirty="0"/>
              <a:t>Global Change Biology</a:t>
            </a:r>
            <a:r>
              <a:rPr lang="en-GB" sz="1400" dirty="0"/>
              <a:t>, </a:t>
            </a:r>
            <a:r>
              <a:rPr lang="en-GB" sz="1400" i="1" dirty="0"/>
              <a:t>18</a:t>
            </a:r>
            <a:r>
              <a:rPr lang="en-GB" sz="1400" dirty="0"/>
              <a:t>(6), 1833-1842</a:t>
            </a:r>
            <a:r>
              <a:rPr lang="en-GB" sz="1400" dirty="0" smtClean="0"/>
              <a:t>.</a:t>
            </a:r>
          </a:p>
          <a:p>
            <a:r>
              <a:rPr lang="en-GB" sz="1400" dirty="0"/>
              <a:t>Finke, D. L., &amp; </a:t>
            </a:r>
            <a:r>
              <a:rPr lang="en-GB" sz="1400" dirty="0" err="1"/>
              <a:t>Denno</a:t>
            </a:r>
            <a:r>
              <a:rPr lang="en-GB" sz="1400" dirty="0"/>
              <a:t>, R. F. (2004). Predator diversity dampens trophic cascades. </a:t>
            </a:r>
            <a:r>
              <a:rPr lang="en-GB" sz="1400" i="1" dirty="0"/>
              <a:t>Nature</a:t>
            </a:r>
            <a:r>
              <a:rPr lang="en-GB" sz="1400" dirty="0"/>
              <a:t>, </a:t>
            </a:r>
            <a:r>
              <a:rPr lang="en-GB" sz="1400" i="1" dirty="0"/>
              <a:t>429</a:t>
            </a:r>
            <a:r>
              <a:rPr lang="en-GB" sz="1400" dirty="0"/>
              <a:t>(6990), 407-410</a:t>
            </a:r>
            <a:r>
              <a:rPr lang="en-GB" sz="1400" dirty="0" smtClean="0"/>
              <a:t>.</a:t>
            </a:r>
          </a:p>
          <a:p>
            <a:r>
              <a:rPr lang="en-GB" sz="1400" dirty="0" err="1"/>
              <a:t>Harfoot</a:t>
            </a:r>
            <a:r>
              <a:rPr lang="en-GB" sz="1400" dirty="0"/>
              <a:t>, M. B., Newbold, T., </a:t>
            </a:r>
            <a:r>
              <a:rPr lang="en-GB" sz="1400" dirty="0" err="1"/>
              <a:t>Tittensor</a:t>
            </a:r>
            <a:r>
              <a:rPr lang="en-GB" sz="1400" dirty="0"/>
              <a:t>, D. P., Emmott, S., Hutton, J., </a:t>
            </a:r>
            <a:r>
              <a:rPr lang="en-GB" sz="1400" dirty="0" err="1"/>
              <a:t>Lyutsarev</a:t>
            </a:r>
            <a:r>
              <a:rPr lang="en-GB" sz="1400" dirty="0"/>
              <a:t>, V., ... &amp; Purves, D. W. (2014). Emergent global patterns of ecosystem structure and function from a mechanistic general ecosystem model. </a:t>
            </a:r>
            <a:r>
              <a:rPr lang="en-GB" sz="1400" i="1" dirty="0" err="1"/>
              <a:t>PLoS</a:t>
            </a:r>
            <a:r>
              <a:rPr lang="en-GB" sz="1400" i="1" dirty="0"/>
              <a:t> </a:t>
            </a:r>
            <a:r>
              <a:rPr lang="en-GB" sz="1400" i="1" dirty="0" err="1"/>
              <a:t>Biol</a:t>
            </a:r>
            <a:r>
              <a:rPr lang="en-GB" sz="1400" dirty="0"/>
              <a:t>, </a:t>
            </a:r>
            <a:r>
              <a:rPr lang="en-GB" sz="1400" i="1" dirty="0"/>
              <a:t>12</a:t>
            </a:r>
            <a:r>
              <a:rPr lang="en-GB" sz="1400" dirty="0"/>
              <a:t>(4), e1001841</a:t>
            </a:r>
            <a:r>
              <a:rPr lang="en-GB" sz="1400" dirty="0" smtClean="0"/>
              <a:t>.</a:t>
            </a:r>
          </a:p>
          <a:p>
            <a:r>
              <a:rPr lang="en-GB" sz="1400" dirty="0" smtClean="0"/>
              <a:t>Estes</a:t>
            </a:r>
            <a:r>
              <a:rPr lang="en-GB" sz="1400" dirty="0"/>
              <a:t>, J. A., </a:t>
            </a:r>
            <a:r>
              <a:rPr lang="en-GB" sz="1400" dirty="0" err="1"/>
              <a:t>Terborgh</a:t>
            </a:r>
            <a:r>
              <a:rPr lang="en-GB" sz="1400" dirty="0"/>
              <a:t>, J., </a:t>
            </a:r>
            <a:r>
              <a:rPr lang="en-GB" sz="1400" dirty="0" err="1"/>
              <a:t>Brashares</a:t>
            </a:r>
            <a:r>
              <a:rPr lang="en-GB" sz="1400" dirty="0"/>
              <a:t>, J. S., Power, M. E., Berger, J., Bond, W. J., ... &amp; Wardle, D. A. (2011). Trophic downgrading of planet Earth. </a:t>
            </a:r>
            <a:r>
              <a:rPr lang="en-GB" sz="1400" i="1" dirty="0"/>
              <a:t>science</a:t>
            </a:r>
            <a:r>
              <a:rPr lang="en-GB" sz="1400" dirty="0"/>
              <a:t>, </a:t>
            </a:r>
            <a:r>
              <a:rPr lang="en-GB" sz="1400" i="1" dirty="0"/>
              <a:t>333</a:t>
            </a:r>
            <a:r>
              <a:rPr lang="en-GB" sz="1400" dirty="0"/>
              <a:t>(6040), 301-306</a:t>
            </a:r>
            <a:r>
              <a:rPr lang="en-GB" sz="1400" dirty="0" smtClean="0"/>
              <a:t>.</a:t>
            </a:r>
          </a:p>
          <a:p>
            <a:r>
              <a:rPr lang="en-GB" sz="1400" dirty="0"/>
              <a:t>Ripple, W. J., Estes, J. A., </a:t>
            </a:r>
            <a:r>
              <a:rPr lang="en-GB" sz="1400" dirty="0" err="1"/>
              <a:t>Beschta</a:t>
            </a:r>
            <a:r>
              <a:rPr lang="en-GB" sz="1400" dirty="0"/>
              <a:t>, R. L., </a:t>
            </a:r>
            <a:r>
              <a:rPr lang="en-GB" sz="1400" dirty="0" err="1"/>
              <a:t>Wilmers</a:t>
            </a:r>
            <a:r>
              <a:rPr lang="en-GB" sz="1400" dirty="0"/>
              <a:t>, C. C., Ritchie, E. G., </a:t>
            </a:r>
            <a:r>
              <a:rPr lang="en-GB" sz="1400" dirty="0" err="1"/>
              <a:t>Hebblewhite</a:t>
            </a:r>
            <a:r>
              <a:rPr lang="en-GB" sz="1400" dirty="0"/>
              <a:t>, M., ... &amp; </a:t>
            </a:r>
            <a:r>
              <a:rPr lang="en-GB" sz="1400" dirty="0" err="1"/>
              <a:t>Wirsing</a:t>
            </a:r>
            <a:r>
              <a:rPr lang="en-GB" sz="1400" dirty="0"/>
              <a:t>, A. J. (2014). Status and ecological effects of the world’s largest carnivores. </a:t>
            </a:r>
            <a:r>
              <a:rPr lang="en-GB" sz="1400" i="1" dirty="0"/>
              <a:t>Science</a:t>
            </a:r>
            <a:r>
              <a:rPr lang="en-GB" sz="1400" dirty="0"/>
              <a:t>, </a:t>
            </a:r>
            <a:r>
              <a:rPr lang="en-GB" sz="1400" i="1" dirty="0"/>
              <a:t>343</a:t>
            </a:r>
            <a:r>
              <a:rPr lang="en-GB" sz="1400" dirty="0"/>
              <a:t>(6167), 1241484.</a:t>
            </a:r>
          </a:p>
          <a:p>
            <a:r>
              <a:rPr lang="en-GB" sz="1400" dirty="0"/>
              <a:t>Duffy, J. E., </a:t>
            </a:r>
            <a:r>
              <a:rPr lang="en-GB" sz="1400" dirty="0" err="1"/>
              <a:t>Cardinale</a:t>
            </a:r>
            <a:r>
              <a:rPr lang="en-GB" sz="1400" dirty="0"/>
              <a:t>, B. J., France, K. E., McIntyre, P. B., </a:t>
            </a:r>
            <a:r>
              <a:rPr lang="en-GB" sz="1400" dirty="0" err="1"/>
              <a:t>Thébault</a:t>
            </a:r>
            <a:r>
              <a:rPr lang="en-GB" sz="1400" dirty="0"/>
              <a:t>, E., &amp; </a:t>
            </a:r>
            <a:r>
              <a:rPr lang="en-GB" sz="1400" dirty="0" err="1"/>
              <a:t>Loreau</a:t>
            </a:r>
            <a:r>
              <a:rPr lang="en-GB" sz="1400" dirty="0"/>
              <a:t>, M. (2007). The functional role of biodiversity in ecosystems: incorporating trophic complexity. </a:t>
            </a:r>
            <a:r>
              <a:rPr lang="en-GB" sz="1400" i="1" dirty="0"/>
              <a:t>Ecology letters</a:t>
            </a:r>
            <a:r>
              <a:rPr lang="en-GB" sz="1400" dirty="0"/>
              <a:t>, </a:t>
            </a:r>
            <a:r>
              <a:rPr lang="en-GB" sz="1400" i="1" dirty="0"/>
              <a:t>10</a:t>
            </a:r>
            <a:r>
              <a:rPr lang="en-GB" sz="1400" dirty="0"/>
              <a:t>(6), 522-538</a:t>
            </a:r>
            <a:r>
              <a:rPr lang="en-GB" sz="1400" dirty="0" smtClean="0"/>
              <a:t>.</a:t>
            </a:r>
            <a:endParaRPr lang="en-GB" sz="1400" dirty="0"/>
          </a:p>
        </p:txBody>
      </p:sp>
    </p:spTree>
    <p:extLst>
      <p:ext uri="{BB962C8B-B14F-4D97-AF65-F5344CB8AC3E}">
        <p14:creationId xmlns:p14="http://schemas.microsoft.com/office/powerpoint/2010/main" val="3674585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Literature</a:t>
            </a:r>
            <a:endParaRPr lang="en-GB" dirty="0"/>
          </a:p>
        </p:txBody>
      </p:sp>
      <p:sp>
        <p:nvSpPr>
          <p:cNvPr id="3" name="Content Placeholder 2"/>
          <p:cNvSpPr>
            <a:spLocks noGrp="1"/>
          </p:cNvSpPr>
          <p:nvPr>
            <p:ph idx="1"/>
          </p:nvPr>
        </p:nvSpPr>
        <p:spPr>
          <a:xfrm>
            <a:off x="2182724" y="1111024"/>
            <a:ext cx="10451570" cy="5037138"/>
          </a:xfrm>
        </p:spPr>
        <p:txBody>
          <a:bodyPr>
            <a:normAutofit/>
          </a:bodyPr>
          <a:lstStyle/>
          <a:p>
            <a:r>
              <a:rPr lang="en-GB" sz="1400" dirty="0"/>
              <a:t>Chapman, A. D. (2009). Numbers of living species in Australia and the world</a:t>
            </a:r>
            <a:r>
              <a:rPr lang="en-GB" sz="1400" dirty="0" smtClean="0"/>
              <a:t>. 2</a:t>
            </a:r>
            <a:r>
              <a:rPr lang="en-GB" sz="1400" baseline="30000" dirty="0" smtClean="0"/>
              <a:t>nd</a:t>
            </a:r>
            <a:r>
              <a:rPr lang="en-GB" sz="1400" dirty="0" smtClean="0"/>
              <a:t> edition</a:t>
            </a:r>
            <a:r>
              <a:rPr lang="en-GB" sz="1400" dirty="0"/>
              <a:t>. Australian Biodiversity Information Services: Toowoomba, Australia</a:t>
            </a:r>
            <a:r>
              <a:rPr lang="en-GB" sz="1400" dirty="0" smtClean="0"/>
              <a:t>.</a:t>
            </a:r>
          </a:p>
          <a:p>
            <a:r>
              <a:rPr lang="en-GB" sz="1400" dirty="0" err="1"/>
              <a:t>Gitav</a:t>
            </a:r>
            <a:r>
              <a:rPr lang="en-GB" sz="1400" dirty="0"/>
              <a:t>, H., &amp; Noble, I. R. (1997). O What are functional types and how should we seek them. </a:t>
            </a:r>
            <a:r>
              <a:rPr lang="en-GB" sz="1400" i="1" dirty="0"/>
              <a:t>Plant functional types: their relevance to ecosystem properties and global change</a:t>
            </a:r>
            <a:r>
              <a:rPr lang="en-GB" sz="1400" dirty="0"/>
              <a:t>, </a:t>
            </a:r>
            <a:r>
              <a:rPr lang="en-GB" sz="1400" i="1" dirty="0"/>
              <a:t>1</a:t>
            </a:r>
            <a:r>
              <a:rPr lang="en-GB" sz="1400" dirty="0"/>
              <a:t>(3</a:t>
            </a:r>
            <a:r>
              <a:rPr lang="en-GB" sz="1400" dirty="0" smtClean="0"/>
              <a:t>).</a:t>
            </a:r>
          </a:p>
          <a:p>
            <a:r>
              <a:rPr lang="en-GB" sz="1400" dirty="0"/>
              <a:t>Schmitz, O. J., </a:t>
            </a:r>
            <a:r>
              <a:rPr lang="en-GB" sz="1400" dirty="0" err="1"/>
              <a:t>Buchkowski</a:t>
            </a:r>
            <a:r>
              <a:rPr lang="en-GB" sz="1400" dirty="0"/>
              <a:t>, R. W., </a:t>
            </a:r>
            <a:r>
              <a:rPr lang="en-GB" sz="1400" dirty="0" err="1"/>
              <a:t>Burghardt</a:t>
            </a:r>
            <a:r>
              <a:rPr lang="en-GB" sz="1400" dirty="0"/>
              <a:t>, K. T., &amp; </a:t>
            </a:r>
            <a:r>
              <a:rPr lang="en-GB" sz="1400" dirty="0" err="1"/>
              <a:t>Donihue</a:t>
            </a:r>
            <a:r>
              <a:rPr lang="en-GB" sz="1400" dirty="0"/>
              <a:t>, C. M. (2015). Functional traits and trait-mediated interactions: connecting community-level interactions with ecosystem functioning. </a:t>
            </a:r>
            <a:r>
              <a:rPr lang="en-GB" sz="1400" i="1" dirty="0"/>
              <a:t>Advances in Ecological </a:t>
            </a:r>
            <a:r>
              <a:rPr lang="en-GB" sz="1400" i="1" dirty="0" smtClean="0"/>
              <a:t>Research</a:t>
            </a:r>
          </a:p>
          <a:p>
            <a:r>
              <a:rPr lang="en-GB" sz="1400" dirty="0" err="1" smtClean="0"/>
              <a:t>Kleiber</a:t>
            </a:r>
            <a:r>
              <a:rPr lang="en-GB" sz="1400" dirty="0" smtClean="0"/>
              <a:t>, </a:t>
            </a:r>
            <a:r>
              <a:rPr lang="en-GB" sz="1400" dirty="0"/>
              <a:t>M (1947). "Body size and metabolic rate". </a:t>
            </a:r>
            <a:r>
              <a:rPr lang="en-GB" sz="1400" i="1" dirty="0"/>
              <a:t>Physiological Reviews</a:t>
            </a:r>
            <a:r>
              <a:rPr lang="en-GB" sz="1400" dirty="0"/>
              <a:t> </a:t>
            </a:r>
            <a:r>
              <a:rPr lang="en-GB" sz="1400" b="1" dirty="0"/>
              <a:t>27</a:t>
            </a:r>
            <a:r>
              <a:rPr lang="en-GB" sz="1400" dirty="0"/>
              <a:t> (4): 511–541</a:t>
            </a:r>
            <a:r>
              <a:rPr lang="en-GB" sz="1400" dirty="0" smtClean="0"/>
              <a:t>.</a:t>
            </a:r>
          </a:p>
          <a:p>
            <a:r>
              <a:rPr lang="en-GB" sz="1400" dirty="0"/>
              <a:t>Buckley, L. B., </a:t>
            </a:r>
            <a:r>
              <a:rPr lang="en-GB" sz="1400" dirty="0" err="1"/>
              <a:t>Hurlbert</a:t>
            </a:r>
            <a:r>
              <a:rPr lang="en-GB" sz="1400" dirty="0"/>
              <a:t>, A. H., &amp; </a:t>
            </a:r>
            <a:r>
              <a:rPr lang="en-GB" sz="1400" dirty="0" err="1"/>
              <a:t>Jetz</a:t>
            </a:r>
            <a:r>
              <a:rPr lang="en-GB" sz="1400" dirty="0"/>
              <a:t>, W. (2012). Broad‐scale ecological implications of </a:t>
            </a:r>
            <a:r>
              <a:rPr lang="en-GB" sz="1400" dirty="0" err="1"/>
              <a:t>ectothermy</a:t>
            </a:r>
            <a:r>
              <a:rPr lang="en-GB" sz="1400" dirty="0"/>
              <a:t> and </a:t>
            </a:r>
            <a:r>
              <a:rPr lang="en-GB" sz="1400" dirty="0" err="1"/>
              <a:t>endothermy</a:t>
            </a:r>
            <a:r>
              <a:rPr lang="en-GB" sz="1400" dirty="0"/>
              <a:t> in changing environments. </a:t>
            </a:r>
            <a:r>
              <a:rPr lang="en-GB" sz="1400" i="1" dirty="0"/>
              <a:t>Global Ecology and Biogeography</a:t>
            </a:r>
            <a:r>
              <a:rPr lang="en-GB" sz="1400" dirty="0"/>
              <a:t>, </a:t>
            </a:r>
            <a:r>
              <a:rPr lang="en-GB" sz="1400" i="1" dirty="0"/>
              <a:t>21</a:t>
            </a:r>
            <a:r>
              <a:rPr lang="en-GB" sz="1400" dirty="0"/>
              <a:t>(9), 873-885</a:t>
            </a:r>
            <a:r>
              <a:rPr lang="en-GB" sz="1400" dirty="0" smtClean="0"/>
              <a:t>.</a:t>
            </a:r>
          </a:p>
          <a:p>
            <a:r>
              <a:rPr lang="en-GB" sz="1400" dirty="0"/>
              <a:t>Jennings, S., &amp; </a:t>
            </a:r>
            <a:r>
              <a:rPr lang="en-GB" sz="1400" dirty="0" err="1"/>
              <a:t>Mackinson</a:t>
            </a:r>
            <a:r>
              <a:rPr lang="en-GB" sz="1400" dirty="0"/>
              <a:t>, S. (2003). Abundance–body mass relationships in size‐structured food webs. </a:t>
            </a:r>
            <a:r>
              <a:rPr lang="en-GB" sz="1400" i="1" dirty="0"/>
              <a:t>Ecology Letters</a:t>
            </a:r>
            <a:r>
              <a:rPr lang="en-GB" sz="1400" dirty="0"/>
              <a:t>, </a:t>
            </a:r>
            <a:r>
              <a:rPr lang="en-GB" sz="1400" i="1" dirty="0"/>
              <a:t>6</a:t>
            </a:r>
            <a:r>
              <a:rPr lang="en-GB" sz="1400" dirty="0"/>
              <a:t>(11), 971-974</a:t>
            </a:r>
            <a:r>
              <a:rPr lang="en-GB" sz="1400" dirty="0" smtClean="0"/>
              <a:t>.</a:t>
            </a:r>
          </a:p>
          <a:p>
            <a:r>
              <a:rPr lang="en-GB" sz="1400" dirty="0" err="1"/>
              <a:t>Zeh</a:t>
            </a:r>
            <a:r>
              <a:rPr lang="en-GB" sz="1400" dirty="0"/>
              <a:t>, J. A., Bonilla, M. M., Su, E. J., Padua, M. V., Anderson, R. V., Kaur, D., ... &amp; </a:t>
            </a:r>
            <a:r>
              <a:rPr lang="en-GB" sz="1400" dirty="0" err="1"/>
              <a:t>Zeh</a:t>
            </a:r>
            <a:r>
              <a:rPr lang="en-GB" sz="1400" dirty="0"/>
              <a:t>, D. W. (2012). Degrees of disruption: projected temperature increase has catastrophic consequences for reproduction in a tropical ectotherm. </a:t>
            </a:r>
            <a:r>
              <a:rPr lang="en-GB" sz="1400" i="1" dirty="0"/>
              <a:t>Global Change Biology</a:t>
            </a:r>
            <a:r>
              <a:rPr lang="en-GB" sz="1400" dirty="0"/>
              <a:t>, </a:t>
            </a:r>
            <a:r>
              <a:rPr lang="en-GB" sz="1400" i="1" dirty="0"/>
              <a:t>18</a:t>
            </a:r>
            <a:r>
              <a:rPr lang="en-GB" sz="1400" dirty="0"/>
              <a:t>(6), 1833-1842</a:t>
            </a:r>
            <a:r>
              <a:rPr lang="en-GB" sz="1400" dirty="0" smtClean="0"/>
              <a:t>.</a:t>
            </a:r>
          </a:p>
          <a:p>
            <a:r>
              <a:rPr lang="en-GB" sz="1400" dirty="0"/>
              <a:t>Finke, D. L., &amp; </a:t>
            </a:r>
            <a:r>
              <a:rPr lang="en-GB" sz="1400" dirty="0" err="1"/>
              <a:t>Denno</a:t>
            </a:r>
            <a:r>
              <a:rPr lang="en-GB" sz="1400" dirty="0"/>
              <a:t>, R. F. (2004). Predator diversity dampens trophic cascades. </a:t>
            </a:r>
            <a:r>
              <a:rPr lang="en-GB" sz="1400" i="1" dirty="0"/>
              <a:t>Nature</a:t>
            </a:r>
            <a:r>
              <a:rPr lang="en-GB" sz="1400" dirty="0"/>
              <a:t>, </a:t>
            </a:r>
            <a:r>
              <a:rPr lang="en-GB" sz="1400" i="1" dirty="0"/>
              <a:t>429</a:t>
            </a:r>
            <a:r>
              <a:rPr lang="en-GB" sz="1400" dirty="0"/>
              <a:t>(6990), 407-410</a:t>
            </a:r>
            <a:r>
              <a:rPr lang="en-GB" sz="1400" dirty="0" smtClean="0"/>
              <a:t>.</a:t>
            </a:r>
          </a:p>
          <a:p>
            <a:r>
              <a:rPr lang="en-GB" sz="1400" dirty="0" err="1"/>
              <a:t>Harfoot</a:t>
            </a:r>
            <a:r>
              <a:rPr lang="en-GB" sz="1400" dirty="0"/>
              <a:t>, M. B., Newbold, T., </a:t>
            </a:r>
            <a:r>
              <a:rPr lang="en-GB" sz="1400" dirty="0" err="1"/>
              <a:t>Tittensor</a:t>
            </a:r>
            <a:r>
              <a:rPr lang="en-GB" sz="1400" dirty="0"/>
              <a:t>, D. P., Emmott, S., Hutton, J., </a:t>
            </a:r>
            <a:r>
              <a:rPr lang="en-GB" sz="1400" dirty="0" err="1"/>
              <a:t>Lyutsarev</a:t>
            </a:r>
            <a:r>
              <a:rPr lang="en-GB" sz="1400" dirty="0"/>
              <a:t>, V., ... &amp; Purves, D. W. (2014). Emergent global patterns of ecosystem structure and function from a mechanistic general ecosystem model. </a:t>
            </a:r>
            <a:r>
              <a:rPr lang="en-GB" sz="1400" i="1" dirty="0" err="1"/>
              <a:t>PLoS</a:t>
            </a:r>
            <a:r>
              <a:rPr lang="en-GB" sz="1400" i="1" dirty="0"/>
              <a:t> </a:t>
            </a:r>
            <a:r>
              <a:rPr lang="en-GB" sz="1400" i="1" dirty="0" err="1"/>
              <a:t>Biol</a:t>
            </a:r>
            <a:r>
              <a:rPr lang="en-GB" sz="1400" dirty="0"/>
              <a:t>, </a:t>
            </a:r>
            <a:r>
              <a:rPr lang="en-GB" sz="1400" i="1" dirty="0"/>
              <a:t>12</a:t>
            </a:r>
            <a:r>
              <a:rPr lang="en-GB" sz="1400" dirty="0"/>
              <a:t>(4), e1001841.</a:t>
            </a:r>
          </a:p>
          <a:p>
            <a:endParaRPr lang="en-GB" sz="1400" dirty="0"/>
          </a:p>
          <a:p>
            <a:endParaRPr lang="en-GB" sz="1400" dirty="0"/>
          </a:p>
          <a:p>
            <a:endParaRPr lang="en-GB" sz="1400" dirty="0" smtClean="0"/>
          </a:p>
          <a:p>
            <a:endParaRPr lang="en-GB" sz="1400" dirty="0" smtClean="0">
              <a:solidFill>
                <a:srgbClr val="D7D7D7"/>
              </a:solidFill>
            </a:endParaRPr>
          </a:p>
        </p:txBody>
      </p:sp>
      <p:sp>
        <p:nvSpPr>
          <p:cNvPr id="4" name="Rectangle 3"/>
          <p:cNvSpPr/>
          <p:nvPr/>
        </p:nvSpPr>
        <p:spPr>
          <a:xfrm>
            <a:off x="-938463" y="-1491916"/>
            <a:ext cx="15713242" cy="10058400"/>
          </a:xfrm>
          <a:prstGeom prst="rect">
            <a:avLst/>
          </a:prstGeom>
          <a:solidFill>
            <a:srgbClr val="263B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148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General Ecosystem Model</a:t>
            </a:r>
            <a:endParaRPr lang="en-GB" dirty="0"/>
          </a:p>
        </p:txBody>
      </p:sp>
      <p:pic>
        <p:nvPicPr>
          <p:cNvPr id="3" name="Picture 2"/>
          <p:cNvPicPr>
            <a:picLocks noChangeAspect="1"/>
          </p:cNvPicPr>
          <p:nvPr/>
        </p:nvPicPr>
        <p:blipFill>
          <a:blip r:embed="rId2"/>
          <a:stretch>
            <a:fillRect/>
          </a:stretch>
        </p:blipFill>
        <p:spPr>
          <a:xfrm>
            <a:off x="5265768" y="1737090"/>
            <a:ext cx="3586131" cy="3271444"/>
          </a:xfrm>
          <a:prstGeom prst="rect">
            <a:avLst/>
          </a:prstGeom>
        </p:spPr>
      </p:pic>
      <p:sp>
        <p:nvSpPr>
          <p:cNvPr id="4" name="TextBox 3"/>
          <p:cNvSpPr txBox="1"/>
          <p:nvPr/>
        </p:nvSpPr>
        <p:spPr>
          <a:xfrm>
            <a:off x="5265768" y="5168900"/>
            <a:ext cx="4017932" cy="369332"/>
          </a:xfrm>
          <a:prstGeom prst="rect">
            <a:avLst/>
          </a:prstGeom>
          <a:noFill/>
        </p:spPr>
        <p:txBody>
          <a:bodyPr wrap="square" rtlCol="0">
            <a:spAutoFit/>
          </a:bodyPr>
          <a:lstStyle/>
          <a:p>
            <a:pPr algn="ctr"/>
            <a:r>
              <a:rPr lang="en-GB" dirty="0" smtClean="0">
                <a:solidFill>
                  <a:srgbClr val="D7D7D7"/>
                </a:solidFill>
              </a:rPr>
              <a:t>(Schmitz </a:t>
            </a:r>
            <a:r>
              <a:rPr lang="en-GB" i="1" dirty="0" smtClean="0">
                <a:solidFill>
                  <a:srgbClr val="D7D7D7"/>
                </a:solidFill>
              </a:rPr>
              <a:t>et al., </a:t>
            </a:r>
            <a:r>
              <a:rPr lang="en-GB" dirty="0" smtClean="0">
                <a:solidFill>
                  <a:srgbClr val="D7D7D7"/>
                </a:solidFill>
              </a:rPr>
              <a:t>2015)</a:t>
            </a:r>
            <a:endParaRPr lang="en-GB" dirty="0">
              <a:solidFill>
                <a:srgbClr val="D7D7D7"/>
              </a:solidFill>
            </a:endParaRPr>
          </a:p>
        </p:txBody>
      </p:sp>
    </p:spTree>
    <p:extLst>
      <p:ext uri="{BB962C8B-B14F-4D97-AF65-F5344CB8AC3E}">
        <p14:creationId xmlns:p14="http://schemas.microsoft.com/office/powerpoint/2010/main" val="366599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General Ecosystem Model</a:t>
            </a:r>
            <a:endParaRPr lang="en-GB" dirty="0"/>
          </a:p>
        </p:txBody>
      </p:sp>
      <p:grpSp>
        <p:nvGrpSpPr>
          <p:cNvPr id="10" name="Group 9"/>
          <p:cNvGrpSpPr/>
          <p:nvPr/>
        </p:nvGrpSpPr>
        <p:grpSpPr>
          <a:xfrm>
            <a:off x="10051643" y="1329160"/>
            <a:ext cx="1350963" cy="1275901"/>
            <a:chOff x="5479731" y="3634740"/>
            <a:chExt cx="2466975" cy="2329906"/>
          </a:xfrm>
        </p:grpSpPr>
        <p:pic>
          <p:nvPicPr>
            <p:cNvPr id="11" name="Picture 10"/>
            <p:cNvPicPr>
              <a:picLocks noChangeAspect="1"/>
            </p:cNvPicPr>
            <p:nvPr/>
          </p:nvPicPr>
          <p:blipFill rotWithShape="1">
            <a:blip r:embed="rId3"/>
            <a:srcRect l="18294" t="7043" r="19830" b="9266"/>
            <a:stretch/>
          </p:blipFill>
          <p:spPr>
            <a:xfrm>
              <a:off x="5836919" y="3634740"/>
              <a:ext cx="1752601" cy="1720306"/>
            </a:xfrm>
            <a:prstGeom prst="ellipse">
              <a:avLst/>
            </a:prstGeom>
          </p:spPr>
        </p:pic>
        <p:pic>
          <p:nvPicPr>
            <p:cNvPr id="12" name="Picture 11"/>
            <p:cNvPicPr>
              <a:picLocks noChangeAspect="1"/>
            </p:cNvPicPr>
            <p:nvPr/>
          </p:nvPicPr>
          <p:blipFill>
            <a:blip r:embed="rId4"/>
            <a:stretch>
              <a:fillRect/>
            </a:stretch>
          </p:blipFill>
          <p:spPr>
            <a:xfrm>
              <a:off x="5479731" y="5507446"/>
              <a:ext cx="2466975" cy="457200"/>
            </a:xfrm>
            <a:prstGeom prst="rect">
              <a:avLst/>
            </a:prstGeom>
          </p:spPr>
        </p:pic>
      </p:grpSp>
      <p:pic>
        <p:nvPicPr>
          <p:cNvPr id="8" name="Picture 7"/>
          <p:cNvPicPr>
            <a:picLocks noChangeAspect="1"/>
          </p:cNvPicPr>
          <p:nvPr/>
        </p:nvPicPr>
        <p:blipFill rotWithShape="1">
          <a:blip r:embed="rId5"/>
          <a:srcRect l="1416" t="2624" r="3181" b="1726"/>
          <a:stretch/>
        </p:blipFill>
        <p:spPr>
          <a:xfrm>
            <a:off x="2336800" y="1021848"/>
            <a:ext cx="7264400" cy="5300525"/>
          </a:xfrm>
          <a:prstGeom prst="rect">
            <a:avLst/>
          </a:prstGeom>
        </p:spPr>
      </p:pic>
      <p:sp>
        <p:nvSpPr>
          <p:cNvPr id="3" name="TextBox 2"/>
          <p:cNvSpPr txBox="1"/>
          <p:nvPr/>
        </p:nvSpPr>
        <p:spPr>
          <a:xfrm>
            <a:off x="9763533" y="5791199"/>
            <a:ext cx="2628993" cy="369332"/>
          </a:xfrm>
          <a:prstGeom prst="rect">
            <a:avLst/>
          </a:prstGeom>
          <a:noFill/>
        </p:spPr>
        <p:txBody>
          <a:bodyPr wrap="square" rtlCol="0">
            <a:spAutoFit/>
          </a:bodyPr>
          <a:lstStyle/>
          <a:p>
            <a:r>
              <a:rPr lang="en-US" dirty="0" smtClean="0">
                <a:solidFill>
                  <a:srgbClr val="D7D7D7"/>
                </a:solidFill>
              </a:rPr>
              <a:t>(</a:t>
            </a:r>
            <a:r>
              <a:rPr lang="en-US" dirty="0" err="1" smtClean="0">
                <a:solidFill>
                  <a:srgbClr val="D7D7D7"/>
                </a:solidFill>
              </a:rPr>
              <a:t>Harfoot</a:t>
            </a:r>
            <a:r>
              <a:rPr lang="en-US" dirty="0" smtClean="0">
                <a:solidFill>
                  <a:srgbClr val="D7D7D7"/>
                </a:solidFill>
              </a:rPr>
              <a:t>, </a:t>
            </a:r>
            <a:r>
              <a:rPr lang="en-US" i="1" dirty="0" smtClean="0">
                <a:solidFill>
                  <a:srgbClr val="D7D7D7"/>
                </a:solidFill>
              </a:rPr>
              <a:t>et al.</a:t>
            </a:r>
            <a:r>
              <a:rPr lang="en-US" dirty="0" smtClean="0">
                <a:solidFill>
                  <a:srgbClr val="D7D7D7"/>
                </a:solidFill>
              </a:rPr>
              <a:t>, 2014)</a:t>
            </a:r>
            <a:endParaRPr lang="en-GB" dirty="0">
              <a:solidFill>
                <a:srgbClr val="D7D7D7"/>
              </a:solidFill>
            </a:endParaRPr>
          </a:p>
        </p:txBody>
      </p:sp>
    </p:spTree>
    <p:extLst>
      <p:ext uri="{BB962C8B-B14F-4D97-AF65-F5344CB8AC3E}">
        <p14:creationId xmlns:p14="http://schemas.microsoft.com/office/powerpoint/2010/main" val="3928570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Results</a:t>
            </a:r>
            <a:endParaRPr lang="en-GB" dirty="0"/>
          </a:p>
        </p:txBody>
      </p:sp>
      <p:sp>
        <p:nvSpPr>
          <p:cNvPr id="5" name="Rectangle 4"/>
          <p:cNvSpPr/>
          <p:nvPr/>
        </p:nvSpPr>
        <p:spPr>
          <a:xfrm>
            <a:off x="1697037" y="1286622"/>
            <a:ext cx="9120188" cy="461665"/>
          </a:xfrm>
          <a:prstGeom prst="rect">
            <a:avLst/>
          </a:prstGeom>
        </p:spPr>
        <p:txBody>
          <a:bodyPr wrap="square">
            <a:spAutoFit/>
          </a:bodyPr>
          <a:lstStyle/>
          <a:p>
            <a:pPr algn="ctr"/>
            <a:r>
              <a:rPr lang="en-GB" sz="2400" b="1" dirty="0" err="1" smtClean="0">
                <a:solidFill>
                  <a:srgbClr val="263B42"/>
                </a:solidFill>
                <a:latin typeface="AdvP49811"/>
              </a:rPr>
              <a:t>Aseasonal</a:t>
            </a:r>
            <a:r>
              <a:rPr lang="en-GB" sz="2400" b="1" dirty="0" smtClean="0">
                <a:solidFill>
                  <a:srgbClr val="263B42"/>
                </a:solidFill>
                <a:latin typeface="AdvP49811"/>
              </a:rPr>
              <a:t> System – Control (</a:t>
            </a:r>
            <a:r>
              <a:rPr lang="en-GB" sz="2400" b="1" dirty="0" err="1" smtClean="0">
                <a:solidFill>
                  <a:srgbClr val="263B42"/>
                </a:solidFill>
                <a:latin typeface="AdvP49811"/>
              </a:rPr>
              <a:t>AaB</a:t>
            </a:r>
            <a:r>
              <a:rPr lang="en-GB" sz="2400" b="1" dirty="0" smtClean="0">
                <a:solidFill>
                  <a:srgbClr val="263B42"/>
                </a:solidFill>
                <a:latin typeface="AdvP49811"/>
              </a:rPr>
              <a:t>)</a:t>
            </a:r>
          </a:p>
        </p:txBody>
      </p:sp>
      <p:pic>
        <p:nvPicPr>
          <p:cNvPr id="3" name="Picture 2"/>
          <p:cNvPicPr>
            <a:picLocks noChangeAspect="1"/>
          </p:cNvPicPr>
          <p:nvPr/>
        </p:nvPicPr>
        <p:blipFill>
          <a:blip r:embed="rId3"/>
          <a:stretch>
            <a:fillRect/>
          </a:stretch>
        </p:blipFill>
        <p:spPr>
          <a:xfrm>
            <a:off x="1859670" y="1870687"/>
            <a:ext cx="8337722" cy="4258651"/>
          </a:xfrm>
          <a:prstGeom prst="rect">
            <a:avLst/>
          </a:prstGeom>
        </p:spPr>
      </p:pic>
      <p:sp>
        <p:nvSpPr>
          <p:cNvPr id="4" name="TextBox 3"/>
          <p:cNvSpPr txBox="1"/>
          <p:nvPr/>
        </p:nvSpPr>
        <p:spPr>
          <a:xfrm>
            <a:off x="10367963" y="2292350"/>
            <a:ext cx="1657350" cy="369332"/>
          </a:xfrm>
          <a:prstGeom prst="rect">
            <a:avLst/>
          </a:prstGeom>
          <a:noFill/>
        </p:spPr>
        <p:txBody>
          <a:bodyPr wrap="square" rtlCol="0">
            <a:spAutoFit/>
          </a:bodyPr>
          <a:lstStyle/>
          <a:p>
            <a:r>
              <a:rPr lang="en-GB" dirty="0" smtClean="0">
                <a:solidFill>
                  <a:srgbClr val="5B8C9D"/>
                </a:solidFill>
              </a:rPr>
              <a:t>autotrophs</a:t>
            </a:r>
            <a:endParaRPr lang="en-GB" dirty="0">
              <a:solidFill>
                <a:srgbClr val="5B8C9D"/>
              </a:solidFill>
            </a:endParaRPr>
          </a:p>
        </p:txBody>
      </p:sp>
      <p:sp>
        <p:nvSpPr>
          <p:cNvPr id="6" name="Oval 5"/>
          <p:cNvSpPr/>
          <p:nvPr/>
        </p:nvSpPr>
        <p:spPr>
          <a:xfrm>
            <a:off x="10197392" y="2405937"/>
            <a:ext cx="167557" cy="167557"/>
          </a:xfrm>
          <a:prstGeom prst="ellipse">
            <a:avLst/>
          </a:prstGeom>
          <a:solidFill>
            <a:srgbClr val="69CE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0367963" y="3702168"/>
            <a:ext cx="1657350" cy="369332"/>
          </a:xfrm>
          <a:prstGeom prst="rect">
            <a:avLst/>
          </a:prstGeom>
          <a:noFill/>
        </p:spPr>
        <p:txBody>
          <a:bodyPr wrap="square" rtlCol="0">
            <a:spAutoFit/>
          </a:bodyPr>
          <a:lstStyle/>
          <a:p>
            <a:r>
              <a:rPr lang="en-GB" dirty="0" smtClean="0">
                <a:solidFill>
                  <a:srgbClr val="5B8C9D"/>
                </a:solidFill>
              </a:rPr>
              <a:t>herbivores</a:t>
            </a:r>
            <a:endParaRPr lang="en-GB" dirty="0">
              <a:solidFill>
                <a:srgbClr val="5B8C9D"/>
              </a:solidFill>
            </a:endParaRPr>
          </a:p>
        </p:txBody>
      </p:sp>
      <p:sp>
        <p:nvSpPr>
          <p:cNvPr id="22" name="Oval 21"/>
          <p:cNvSpPr/>
          <p:nvPr/>
        </p:nvSpPr>
        <p:spPr>
          <a:xfrm>
            <a:off x="10197392" y="3815755"/>
            <a:ext cx="167557" cy="167557"/>
          </a:xfrm>
          <a:prstGeom prst="ellipse">
            <a:avLst/>
          </a:prstGeom>
          <a:solidFill>
            <a:srgbClr val="44C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10364949" y="4000421"/>
            <a:ext cx="1657350" cy="369332"/>
          </a:xfrm>
          <a:prstGeom prst="rect">
            <a:avLst/>
          </a:prstGeom>
          <a:noFill/>
        </p:spPr>
        <p:txBody>
          <a:bodyPr wrap="square" rtlCol="0">
            <a:spAutoFit/>
          </a:bodyPr>
          <a:lstStyle/>
          <a:p>
            <a:r>
              <a:rPr lang="en-GB" dirty="0" smtClean="0">
                <a:solidFill>
                  <a:srgbClr val="5B8C9D"/>
                </a:solidFill>
              </a:rPr>
              <a:t>carnivores</a:t>
            </a:r>
            <a:endParaRPr lang="en-GB" dirty="0">
              <a:solidFill>
                <a:srgbClr val="5B8C9D"/>
              </a:solidFill>
            </a:endParaRPr>
          </a:p>
        </p:txBody>
      </p:sp>
      <p:sp>
        <p:nvSpPr>
          <p:cNvPr id="24" name="Oval 23"/>
          <p:cNvSpPr/>
          <p:nvPr/>
        </p:nvSpPr>
        <p:spPr>
          <a:xfrm>
            <a:off x="10197392" y="4120555"/>
            <a:ext cx="167557" cy="167557"/>
          </a:xfrm>
          <a:prstGeom prst="ellipse">
            <a:avLst/>
          </a:prstGeom>
          <a:solidFill>
            <a:srgbClr val="CD2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10364949" y="4793302"/>
            <a:ext cx="1657350" cy="369332"/>
          </a:xfrm>
          <a:prstGeom prst="rect">
            <a:avLst/>
          </a:prstGeom>
          <a:noFill/>
        </p:spPr>
        <p:txBody>
          <a:bodyPr wrap="square" rtlCol="0">
            <a:spAutoFit/>
          </a:bodyPr>
          <a:lstStyle/>
          <a:p>
            <a:r>
              <a:rPr lang="en-GB" dirty="0" smtClean="0">
                <a:solidFill>
                  <a:srgbClr val="5B8C9D"/>
                </a:solidFill>
              </a:rPr>
              <a:t>omnivores</a:t>
            </a:r>
            <a:endParaRPr lang="en-GB" dirty="0">
              <a:solidFill>
                <a:srgbClr val="5B8C9D"/>
              </a:solidFill>
            </a:endParaRPr>
          </a:p>
        </p:txBody>
      </p:sp>
      <p:sp>
        <p:nvSpPr>
          <p:cNvPr id="26" name="Oval 25"/>
          <p:cNvSpPr/>
          <p:nvPr/>
        </p:nvSpPr>
        <p:spPr>
          <a:xfrm>
            <a:off x="10197392" y="4913436"/>
            <a:ext cx="167557" cy="167557"/>
          </a:xfrm>
          <a:prstGeom prst="ellipse">
            <a:avLst/>
          </a:prstGeom>
          <a:solidFill>
            <a:srgbClr val="FFA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044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Results</a:t>
            </a:r>
            <a:endParaRPr lang="en-GB" dirty="0"/>
          </a:p>
        </p:txBody>
      </p:sp>
      <p:sp>
        <p:nvSpPr>
          <p:cNvPr id="5" name="Rectangle 4"/>
          <p:cNvSpPr/>
          <p:nvPr/>
        </p:nvSpPr>
        <p:spPr>
          <a:xfrm>
            <a:off x="1697037" y="1286622"/>
            <a:ext cx="9120188" cy="461665"/>
          </a:xfrm>
          <a:prstGeom prst="rect">
            <a:avLst/>
          </a:prstGeom>
        </p:spPr>
        <p:txBody>
          <a:bodyPr wrap="square">
            <a:spAutoFit/>
          </a:bodyPr>
          <a:lstStyle/>
          <a:p>
            <a:pPr algn="ctr"/>
            <a:r>
              <a:rPr lang="en-GB" sz="2400" b="1" dirty="0" err="1" smtClean="0">
                <a:solidFill>
                  <a:srgbClr val="263B42"/>
                </a:solidFill>
                <a:latin typeface="AdvP49811"/>
              </a:rPr>
              <a:t>Aseasonal</a:t>
            </a:r>
            <a:r>
              <a:rPr lang="en-GB" sz="2400" b="1" dirty="0" smtClean="0">
                <a:solidFill>
                  <a:srgbClr val="263B42"/>
                </a:solidFill>
                <a:latin typeface="AdvP49811"/>
              </a:rPr>
              <a:t> System – Control </a:t>
            </a:r>
            <a:r>
              <a:rPr lang="en-GB" sz="2400" b="1" dirty="0">
                <a:solidFill>
                  <a:srgbClr val="263B42"/>
                </a:solidFill>
                <a:latin typeface="AdvP49811"/>
              </a:rPr>
              <a:t>(</a:t>
            </a:r>
            <a:r>
              <a:rPr lang="en-GB" sz="2400" b="1" dirty="0" err="1">
                <a:solidFill>
                  <a:srgbClr val="263B42"/>
                </a:solidFill>
                <a:latin typeface="AdvP49811"/>
              </a:rPr>
              <a:t>AaB</a:t>
            </a:r>
            <a:r>
              <a:rPr lang="en-GB" sz="2400" b="1" dirty="0" smtClean="0">
                <a:solidFill>
                  <a:srgbClr val="263B42"/>
                </a:solidFill>
                <a:latin typeface="AdvP49811"/>
              </a:rPr>
              <a:t>)</a:t>
            </a:r>
            <a:endParaRPr lang="en-GB" sz="2400" b="1" dirty="0">
              <a:solidFill>
                <a:srgbClr val="263B42"/>
              </a:solidFill>
              <a:latin typeface="AdvP49811"/>
            </a:endParaRPr>
          </a:p>
        </p:txBody>
      </p:sp>
      <p:pic>
        <p:nvPicPr>
          <p:cNvPr id="3" name="Picture 2"/>
          <p:cNvPicPr>
            <a:picLocks noChangeAspect="1"/>
          </p:cNvPicPr>
          <p:nvPr/>
        </p:nvPicPr>
        <p:blipFill>
          <a:blip r:embed="rId3"/>
          <a:stretch>
            <a:fillRect/>
          </a:stretch>
        </p:blipFill>
        <p:spPr>
          <a:xfrm>
            <a:off x="1859670" y="1870687"/>
            <a:ext cx="8337722" cy="4258651"/>
          </a:xfrm>
          <a:prstGeom prst="rect">
            <a:avLst/>
          </a:prstGeom>
        </p:spPr>
      </p:pic>
      <p:sp>
        <p:nvSpPr>
          <p:cNvPr id="4" name="TextBox 3"/>
          <p:cNvSpPr txBox="1"/>
          <p:nvPr/>
        </p:nvSpPr>
        <p:spPr>
          <a:xfrm>
            <a:off x="10367963" y="2292350"/>
            <a:ext cx="1657350" cy="369332"/>
          </a:xfrm>
          <a:prstGeom prst="rect">
            <a:avLst/>
          </a:prstGeom>
          <a:noFill/>
        </p:spPr>
        <p:txBody>
          <a:bodyPr wrap="square" rtlCol="0">
            <a:spAutoFit/>
          </a:bodyPr>
          <a:lstStyle/>
          <a:p>
            <a:r>
              <a:rPr lang="en-GB" dirty="0" smtClean="0">
                <a:solidFill>
                  <a:srgbClr val="5B8C9D"/>
                </a:solidFill>
              </a:rPr>
              <a:t>autotrophs</a:t>
            </a:r>
            <a:endParaRPr lang="en-GB" dirty="0">
              <a:solidFill>
                <a:srgbClr val="5B8C9D"/>
              </a:solidFill>
            </a:endParaRPr>
          </a:p>
        </p:txBody>
      </p:sp>
      <p:sp>
        <p:nvSpPr>
          <p:cNvPr id="6" name="Oval 5"/>
          <p:cNvSpPr/>
          <p:nvPr/>
        </p:nvSpPr>
        <p:spPr>
          <a:xfrm>
            <a:off x="10197392" y="2405937"/>
            <a:ext cx="167557" cy="167557"/>
          </a:xfrm>
          <a:prstGeom prst="ellipse">
            <a:avLst/>
          </a:prstGeom>
          <a:solidFill>
            <a:srgbClr val="69CE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0367963" y="3702168"/>
            <a:ext cx="1657350" cy="369332"/>
          </a:xfrm>
          <a:prstGeom prst="rect">
            <a:avLst/>
          </a:prstGeom>
          <a:noFill/>
        </p:spPr>
        <p:txBody>
          <a:bodyPr wrap="square" rtlCol="0">
            <a:spAutoFit/>
          </a:bodyPr>
          <a:lstStyle/>
          <a:p>
            <a:r>
              <a:rPr lang="en-GB" dirty="0" smtClean="0">
                <a:solidFill>
                  <a:srgbClr val="5B8C9D"/>
                </a:solidFill>
              </a:rPr>
              <a:t>herbivores</a:t>
            </a:r>
            <a:endParaRPr lang="en-GB" dirty="0">
              <a:solidFill>
                <a:srgbClr val="5B8C9D"/>
              </a:solidFill>
            </a:endParaRPr>
          </a:p>
        </p:txBody>
      </p:sp>
      <p:sp>
        <p:nvSpPr>
          <p:cNvPr id="22" name="Oval 21"/>
          <p:cNvSpPr/>
          <p:nvPr/>
        </p:nvSpPr>
        <p:spPr>
          <a:xfrm>
            <a:off x="10197392" y="3815755"/>
            <a:ext cx="167557" cy="167557"/>
          </a:xfrm>
          <a:prstGeom prst="ellipse">
            <a:avLst/>
          </a:prstGeom>
          <a:solidFill>
            <a:srgbClr val="44C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10364949" y="4000421"/>
            <a:ext cx="1657350" cy="369332"/>
          </a:xfrm>
          <a:prstGeom prst="rect">
            <a:avLst/>
          </a:prstGeom>
          <a:noFill/>
        </p:spPr>
        <p:txBody>
          <a:bodyPr wrap="square" rtlCol="0">
            <a:spAutoFit/>
          </a:bodyPr>
          <a:lstStyle/>
          <a:p>
            <a:r>
              <a:rPr lang="en-GB" dirty="0" smtClean="0">
                <a:solidFill>
                  <a:srgbClr val="5B8C9D"/>
                </a:solidFill>
              </a:rPr>
              <a:t>carnivores</a:t>
            </a:r>
            <a:endParaRPr lang="en-GB" dirty="0">
              <a:solidFill>
                <a:srgbClr val="5B8C9D"/>
              </a:solidFill>
            </a:endParaRPr>
          </a:p>
        </p:txBody>
      </p:sp>
      <p:sp>
        <p:nvSpPr>
          <p:cNvPr id="24" name="Oval 23"/>
          <p:cNvSpPr/>
          <p:nvPr/>
        </p:nvSpPr>
        <p:spPr>
          <a:xfrm>
            <a:off x="10197392" y="4120555"/>
            <a:ext cx="167557" cy="167557"/>
          </a:xfrm>
          <a:prstGeom prst="ellipse">
            <a:avLst/>
          </a:prstGeom>
          <a:solidFill>
            <a:srgbClr val="CD2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10364949" y="4793302"/>
            <a:ext cx="1657350" cy="369332"/>
          </a:xfrm>
          <a:prstGeom prst="rect">
            <a:avLst/>
          </a:prstGeom>
          <a:noFill/>
        </p:spPr>
        <p:txBody>
          <a:bodyPr wrap="square" rtlCol="0">
            <a:spAutoFit/>
          </a:bodyPr>
          <a:lstStyle/>
          <a:p>
            <a:r>
              <a:rPr lang="en-GB" dirty="0" smtClean="0">
                <a:solidFill>
                  <a:srgbClr val="5B8C9D"/>
                </a:solidFill>
              </a:rPr>
              <a:t>omnivores</a:t>
            </a:r>
            <a:endParaRPr lang="en-GB" dirty="0">
              <a:solidFill>
                <a:srgbClr val="5B8C9D"/>
              </a:solidFill>
            </a:endParaRPr>
          </a:p>
        </p:txBody>
      </p:sp>
      <p:sp>
        <p:nvSpPr>
          <p:cNvPr id="26" name="Oval 25"/>
          <p:cNvSpPr/>
          <p:nvPr/>
        </p:nvSpPr>
        <p:spPr>
          <a:xfrm>
            <a:off x="10197392" y="4913436"/>
            <a:ext cx="167557" cy="167557"/>
          </a:xfrm>
          <a:prstGeom prst="ellipse">
            <a:avLst/>
          </a:prstGeom>
          <a:solidFill>
            <a:srgbClr val="FFA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flipV="1">
            <a:off x="6362700" y="2133600"/>
            <a:ext cx="0" cy="3190875"/>
          </a:xfrm>
          <a:prstGeom prst="line">
            <a:avLst/>
          </a:prstGeom>
          <a:ln w="31750">
            <a:solidFill>
              <a:srgbClr val="5B8C9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4169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Results</a:t>
            </a:r>
            <a:endParaRPr lang="en-GB" dirty="0"/>
          </a:p>
        </p:txBody>
      </p:sp>
      <p:sp>
        <p:nvSpPr>
          <p:cNvPr id="5" name="Rectangle 4"/>
          <p:cNvSpPr/>
          <p:nvPr/>
        </p:nvSpPr>
        <p:spPr>
          <a:xfrm>
            <a:off x="1697037" y="1286622"/>
            <a:ext cx="9120188" cy="461665"/>
          </a:xfrm>
          <a:prstGeom prst="rect">
            <a:avLst/>
          </a:prstGeom>
        </p:spPr>
        <p:txBody>
          <a:bodyPr wrap="square">
            <a:spAutoFit/>
          </a:bodyPr>
          <a:lstStyle/>
          <a:p>
            <a:pPr algn="ctr"/>
            <a:r>
              <a:rPr lang="en-GB" sz="2400" b="1" dirty="0" err="1" smtClean="0">
                <a:solidFill>
                  <a:srgbClr val="263B42"/>
                </a:solidFill>
                <a:latin typeface="AdvP49811"/>
              </a:rPr>
              <a:t>Aseasonal</a:t>
            </a:r>
            <a:r>
              <a:rPr lang="en-GB" sz="2400" b="1" dirty="0" smtClean="0">
                <a:solidFill>
                  <a:srgbClr val="263B42"/>
                </a:solidFill>
                <a:latin typeface="AdvP49811"/>
              </a:rPr>
              <a:t> System – Control </a:t>
            </a:r>
            <a:r>
              <a:rPr lang="en-GB" sz="2400" b="1" dirty="0">
                <a:solidFill>
                  <a:srgbClr val="263B42"/>
                </a:solidFill>
                <a:latin typeface="AdvP49811"/>
              </a:rPr>
              <a:t>(</a:t>
            </a:r>
            <a:r>
              <a:rPr lang="en-GB" sz="2400" b="1" dirty="0" err="1">
                <a:solidFill>
                  <a:srgbClr val="263B42"/>
                </a:solidFill>
                <a:latin typeface="AdvP49811"/>
              </a:rPr>
              <a:t>AaB</a:t>
            </a:r>
            <a:r>
              <a:rPr lang="en-GB" sz="2400" b="1" dirty="0" smtClean="0">
                <a:solidFill>
                  <a:srgbClr val="263B42"/>
                </a:solidFill>
                <a:latin typeface="AdvP49811"/>
              </a:rPr>
              <a:t>)</a:t>
            </a:r>
            <a:endParaRPr lang="en-GB" sz="2400" b="1" dirty="0">
              <a:solidFill>
                <a:srgbClr val="263B42"/>
              </a:solidFill>
              <a:latin typeface="AdvP49811"/>
            </a:endParaRPr>
          </a:p>
        </p:txBody>
      </p:sp>
      <p:pic>
        <p:nvPicPr>
          <p:cNvPr id="3" name="Picture 2"/>
          <p:cNvPicPr>
            <a:picLocks noChangeAspect="1"/>
          </p:cNvPicPr>
          <p:nvPr/>
        </p:nvPicPr>
        <p:blipFill>
          <a:blip r:embed="rId3"/>
          <a:stretch>
            <a:fillRect/>
          </a:stretch>
        </p:blipFill>
        <p:spPr>
          <a:xfrm>
            <a:off x="1859670" y="1870687"/>
            <a:ext cx="8337722" cy="4258651"/>
          </a:xfrm>
          <a:prstGeom prst="rect">
            <a:avLst/>
          </a:prstGeom>
        </p:spPr>
      </p:pic>
      <p:sp>
        <p:nvSpPr>
          <p:cNvPr id="4" name="TextBox 3"/>
          <p:cNvSpPr txBox="1"/>
          <p:nvPr/>
        </p:nvSpPr>
        <p:spPr>
          <a:xfrm>
            <a:off x="10367963" y="2292350"/>
            <a:ext cx="1657350" cy="369332"/>
          </a:xfrm>
          <a:prstGeom prst="rect">
            <a:avLst/>
          </a:prstGeom>
          <a:noFill/>
        </p:spPr>
        <p:txBody>
          <a:bodyPr wrap="square" rtlCol="0">
            <a:spAutoFit/>
          </a:bodyPr>
          <a:lstStyle/>
          <a:p>
            <a:r>
              <a:rPr lang="en-GB" dirty="0" smtClean="0">
                <a:solidFill>
                  <a:srgbClr val="5B8C9D"/>
                </a:solidFill>
              </a:rPr>
              <a:t>autotrophs</a:t>
            </a:r>
            <a:endParaRPr lang="en-GB" dirty="0">
              <a:solidFill>
                <a:srgbClr val="5B8C9D"/>
              </a:solidFill>
            </a:endParaRPr>
          </a:p>
        </p:txBody>
      </p:sp>
      <p:sp>
        <p:nvSpPr>
          <p:cNvPr id="6" name="Oval 5"/>
          <p:cNvSpPr/>
          <p:nvPr/>
        </p:nvSpPr>
        <p:spPr>
          <a:xfrm>
            <a:off x="10197392" y="2405937"/>
            <a:ext cx="167557" cy="167557"/>
          </a:xfrm>
          <a:prstGeom prst="ellipse">
            <a:avLst/>
          </a:prstGeom>
          <a:solidFill>
            <a:srgbClr val="69CE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0367963" y="3702168"/>
            <a:ext cx="1657350" cy="369332"/>
          </a:xfrm>
          <a:prstGeom prst="rect">
            <a:avLst/>
          </a:prstGeom>
          <a:noFill/>
        </p:spPr>
        <p:txBody>
          <a:bodyPr wrap="square" rtlCol="0">
            <a:spAutoFit/>
          </a:bodyPr>
          <a:lstStyle/>
          <a:p>
            <a:r>
              <a:rPr lang="en-GB" dirty="0" smtClean="0">
                <a:solidFill>
                  <a:srgbClr val="5B8C9D"/>
                </a:solidFill>
              </a:rPr>
              <a:t>herbivores</a:t>
            </a:r>
            <a:endParaRPr lang="en-GB" dirty="0">
              <a:solidFill>
                <a:srgbClr val="5B8C9D"/>
              </a:solidFill>
            </a:endParaRPr>
          </a:p>
        </p:txBody>
      </p:sp>
      <p:sp>
        <p:nvSpPr>
          <p:cNvPr id="22" name="Oval 21"/>
          <p:cNvSpPr/>
          <p:nvPr/>
        </p:nvSpPr>
        <p:spPr>
          <a:xfrm>
            <a:off x="10197392" y="3815755"/>
            <a:ext cx="167557" cy="167557"/>
          </a:xfrm>
          <a:prstGeom prst="ellipse">
            <a:avLst/>
          </a:prstGeom>
          <a:solidFill>
            <a:srgbClr val="44C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10364949" y="4000421"/>
            <a:ext cx="1657350" cy="369332"/>
          </a:xfrm>
          <a:prstGeom prst="rect">
            <a:avLst/>
          </a:prstGeom>
          <a:noFill/>
        </p:spPr>
        <p:txBody>
          <a:bodyPr wrap="square" rtlCol="0">
            <a:spAutoFit/>
          </a:bodyPr>
          <a:lstStyle/>
          <a:p>
            <a:r>
              <a:rPr lang="en-GB" dirty="0" smtClean="0">
                <a:solidFill>
                  <a:srgbClr val="5B8C9D"/>
                </a:solidFill>
              </a:rPr>
              <a:t>carnivores</a:t>
            </a:r>
            <a:endParaRPr lang="en-GB" dirty="0">
              <a:solidFill>
                <a:srgbClr val="5B8C9D"/>
              </a:solidFill>
            </a:endParaRPr>
          </a:p>
        </p:txBody>
      </p:sp>
      <p:sp>
        <p:nvSpPr>
          <p:cNvPr id="24" name="Oval 23"/>
          <p:cNvSpPr/>
          <p:nvPr/>
        </p:nvSpPr>
        <p:spPr>
          <a:xfrm>
            <a:off x="10197392" y="4120555"/>
            <a:ext cx="167557" cy="167557"/>
          </a:xfrm>
          <a:prstGeom prst="ellipse">
            <a:avLst/>
          </a:prstGeom>
          <a:solidFill>
            <a:srgbClr val="CD2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10364949" y="4793302"/>
            <a:ext cx="1657350" cy="369332"/>
          </a:xfrm>
          <a:prstGeom prst="rect">
            <a:avLst/>
          </a:prstGeom>
          <a:noFill/>
        </p:spPr>
        <p:txBody>
          <a:bodyPr wrap="square" rtlCol="0">
            <a:spAutoFit/>
          </a:bodyPr>
          <a:lstStyle/>
          <a:p>
            <a:r>
              <a:rPr lang="en-GB" dirty="0" smtClean="0">
                <a:solidFill>
                  <a:srgbClr val="5B8C9D"/>
                </a:solidFill>
              </a:rPr>
              <a:t>omnivores</a:t>
            </a:r>
            <a:endParaRPr lang="en-GB" dirty="0">
              <a:solidFill>
                <a:srgbClr val="5B8C9D"/>
              </a:solidFill>
            </a:endParaRPr>
          </a:p>
        </p:txBody>
      </p:sp>
      <p:sp>
        <p:nvSpPr>
          <p:cNvPr id="26" name="Oval 25"/>
          <p:cNvSpPr/>
          <p:nvPr/>
        </p:nvSpPr>
        <p:spPr>
          <a:xfrm>
            <a:off x="10197392" y="4913436"/>
            <a:ext cx="167557" cy="167557"/>
          </a:xfrm>
          <a:prstGeom prst="ellipse">
            <a:avLst/>
          </a:prstGeom>
          <a:solidFill>
            <a:srgbClr val="FFA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p:nvCxnSpPr>
        <p:spPr>
          <a:xfrm flipV="1">
            <a:off x="6362700" y="2133600"/>
            <a:ext cx="0" cy="3190875"/>
          </a:xfrm>
          <a:prstGeom prst="line">
            <a:avLst/>
          </a:prstGeom>
          <a:ln w="31750">
            <a:solidFill>
              <a:srgbClr val="5B8C9D"/>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8067675" y="2405937"/>
            <a:ext cx="1857375" cy="346789"/>
          </a:xfrm>
          <a:prstGeom prst="line">
            <a:avLst/>
          </a:prstGeom>
          <a:ln w="19050">
            <a:solidFill>
              <a:srgbClr val="5B8C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7021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Results</a:t>
            </a:r>
            <a:endParaRPr lang="en-GB" dirty="0"/>
          </a:p>
        </p:txBody>
      </p:sp>
      <p:sp>
        <p:nvSpPr>
          <p:cNvPr id="5" name="Rectangle 4"/>
          <p:cNvSpPr/>
          <p:nvPr/>
        </p:nvSpPr>
        <p:spPr>
          <a:xfrm>
            <a:off x="1697037" y="1286622"/>
            <a:ext cx="9120188" cy="461665"/>
          </a:xfrm>
          <a:prstGeom prst="rect">
            <a:avLst/>
          </a:prstGeom>
        </p:spPr>
        <p:txBody>
          <a:bodyPr wrap="square">
            <a:spAutoFit/>
          </a:bodyPr>
          <a:lstStyle/>
          <a:p>
            <a:pPr algn="ctr"/>
            <a:r>
              <a:rPr lang="en-GB" sz="2400" b="1" dirty="0" err="1" smtClean="0">
                <a:solidFill>
                  <a:srgbClr val="263B42"/>
                </a:solidFill>
                <a:latin typeface="AdvP49811"/>
              </a:rPr>
              <a:t>Aseasonal</a:t>
            </a:r>
            <a:r>
              <a:rPr lang="en-GB" sz="2400" b="1" dirty="0" smtClean="0">
                <a:solidFill>
                  <a:srgbClr val="263B42"/>
                </a:solidFill>
                <a:latin typeface="AdvP49811"/>
              </a:rPr>
              <a:t> System – Control</a:t>
            </a:r>
            <a:r>
              <a:rPr lang="en-GB" sz="2400" b="1" dirty="0">
                <a:solidFill>
                  <a:srgbClr val="263B42"/>
                </a:solidFill>
                <a:latin typeface="AdvP49811"/>
              </a:rPr>
              <a:t> (</a:t>
            </a:r>
            <a:r>
              <a:rPr lang="en-GB" sz="2400" b="1" dirty="0" err="1">
                <a:solidFill>
                  <a:srgbClr val="263B42"/>
                </a:solidFill>
                <a:latin typeface="AdvP49811"/>
              </a:rPr>
              <a:t>AaB</a:t>
            </a:r>
            <a:r>
              <a:rPr lang="en-GB" sz="2400" b="1" dirty="0">
                <a:solidFill>
                  <a:srgbClr val="263B42"/>
                </a:solidFill>
                <a:latin typeface="AdvP49811"/>
              </a:rPr>
              <a:t>)</a:t>
            </a:r>
            <a:endParaRPr lang="en-GB" sz="2400" b="1" dirty="0" smtClean="0">
              <a:solidFill>
                <a:srgbClr val="263B42"/>
              </a:solidFill>
              <a:latin typeface="AdvP49811"/>
            </a:endParaRPr>
          </a:p>
        </p:txBody>
      </p:sp>
      <p:pic>
        <p:nvPicPr>
          <p:cNvPr id="3" name="Picture 2"/>
          <p:cNvPicPr>
            <a:picLocks noChangeAspect="1"/>
          </p:cNvPicPr>
          <p:nvPr/>
        </p:nvPicPr>
        <p:blipFill>
          <a:blip r:embed="rId3"/>
          <a:stretch>
            <a:fillRect/>
          </a:stretch>
        </p:blipFill>
        <p:spPr>
          <a:xfrm>
            <a:off x="1855860" y="1870687"/>
            <a:ext cx="8337722" cy="4258651"/>
          </a:xfrm>
          <a:prstGeom prst="rect">
            <a:avLst/>
          </a:prstGeom>
        </p:spPr>
      </p:pic>
      <p:sp>
        <p:nvSpPr>
          <p:cNvPr id="4" name="TextBox 3"/>
          <p:cNvSpPr txBox="1"/>
          <p:nvPr/>
        </p:nvSpPr>
        <p:spPr>
          <a:xfrm>
            <a:off x="10367963" y="2292350"/>
            <a:ext cx="1657350" cy="369332"/>
          </a:xfrm>
          <a:prstGeom prst="rect">
            <a:avLst/>
          </a:prstGeom>
          <a:noFill/>
        </p:spPr>
        <p:txBody>
          <a:bodyPr wrap="square" rtlCol="0">
            <a:spAutoFit/>
          </a:bodyPr>
          <a:lstStyle/>
          <a:p>
            <a:r>
              <a:rPr lang="en-GB" dirty="0" smtClean="0">
                <a:solidFill>
                  <a:srgbClr val="5B8C9D"/>
                </a:solidFill>
              </a:rPr>
              <a:t>autotrophs</a:t>
            </a:r>
            <a:endParaRPr lang="en-GB" dirty="0">
              <a:solidFill>
                <a:srgbClr val="5B8C9D"/>
              </a:solidFill>
            </a:endParaRPr>
          </a:p>
        </p:txBody>
      </p:sp>
      <p:sp>
        <p:nvSpPr>
          <p:cNvPr id="6" name="Oval 5"/>
          <p:cNvSpPr/>
          <p:nvPr/>
        </p:nvSpPr>
        <p:spPr>
          <a:xfrm>
            <a:off x="10197392" y="2405937"/>
            <a:ext cx="167557" cy="167557"/>
          </a:xfrm>
          <a:prstGeom prst="ellipse">
            <a:avLst/>
          </a:prstGeom>
          <a:solidFill>
            <a:srgbClr val="69CE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0367963" y="3702168"/>
            <a:ext cx="1657350" cy="369332"/>
          </a:xfrm>
          <a:prstGeom prst="rect">
            <a:avLst/>
          </a:prstGeom>
          <a:noFill/>
        </p:spPr>
        <p:txBody>
          <a:bodyPr wrap="square" rtlCol="0">
            <a:spAutoFit/>
          </a:bodyPr>
          <a:lstStyle/>
          <a:p>
            <a:r>
              <a:rPr lang="en-GB" dirty="0" smtClean="0">
                <a:solidFill>
                  <a:srgbClr val="5B8C9D"/>
                </a:solidFill>
              </a:rPr>
              <a:t>herbivores</a:t>
            </a:r>
            <a:endParaRPr lang="en-GB" dirty="0">
              <a:solidFill>
                <a:srgbClr val="5B8C9D"/>
              </a:solidFill>
            </a:endParaRPr>
          </a:p>
        </p:txBody>
      </p:sp>
      <p:sp>
        <p:nvSpPr>
          <p:cNvPr id="22" name="Oval 21"/>
          <p:cNvSpPr/>
          <p:nvPr/>
        </p:nvSpPr>
        <p:spPr>
          <a:xfrm>
            <a:off x="10197392" y="3815755"/>
            <a:ext cx="167557" cy="167557"/>
          </a:xfrm>
          <a:prstGeom prst="ellipse">
            <a:avLst/>
          </a:prstGeom>
          <a:solidFill>
            <a:srgbClr val="44C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10364949" y="4000421"/>
            <a:ext cx="1657350" cy="369332"/>
          </a:xfrm>
          <a:prstGeom prst="rect">
            <a:avLst/>
          </a:prstGeom>
          <a:noFill/>
        </p:spPr>
        <p:txBody>
          <a:bodyPr wrap="square" rtlCol="0">
            <a:spAutoFit/>
          </a:bodyPr>
          <a:lstStyle/>
          <a:p>
            <a:r>
              <a:rPr lang="en-GB" dirty="0" smtClean="0">
                <a:solidFill>
                  <a:srgbClr val="5B8C9D"/>
                </a:solidFill>
              </a:rPr>
              <a:t>carnivores</a:t>
            </a:r>
            <a:endParaRPr lang="en-GB" dirty="0">
              <a:solidFill>
                <a:srgbClr val="5B8C9D"/>
              </a:solidFill>
            </a:endParaRPr>
          </a:p>
        </p:txBody>
      </p:sp>
      <p:sp>
        <p:nvSpPr>
          <p:cNvPr id="24" name="Oval 23"/>
          <p:cNvSpPr/>
          <p:nvPr/>
        </p:nvSpPr>
        <p:spPr>
          <a:xfrm>
            <a:off x="10197392" y="4120555"/>
            <a:ext cx="167557" cy="167557"/>
          </a:xfrm>
          <a:prstGeom prst="ellipse">
            <a:avLst/>
          </a:prstGeom>
          <a:solidFill>
            <a:srgbClr val="CD2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10364949" y="4793302"/>
            <a:ext cx="1657350" cy="369332"/>
          </a:xfrm>
          <a:prstGeom prst="rect">
            <a:avLst/>
          </a:prstGeom>
          <a:noFill/>
        </p:spPr>
        <p:txBody>
          <a:bodyPr wrap="square" rtlCol="0">
            <a:spAutoFit/>
          </a:bodyPr>
          <a:lstStyle/>
          <a:p>
            <a:r>
              <a:rPr lang="en-GB" dirty="0" smtClean="0">
                <a:solidFill>
                  <a:srgbClr val="5B8C9D"/>
                </a:solidFill>
              </a:rPr>
              <a:t>omnivores</a:t>
            </a:r>
            <a:endParaRPr lang="en-GB" dirty="0">
              <a:solidFill>
                <a:srgbClr val="5B8C9D"/>
              </a:solidFill>
            </a:endParaRPr>
          </a:p>
        </p:txBody>
      </p:sp>
      <p:sp>
        <p:nvSpPr>
          <p:cNvPr id="26" name="Oval 25"/>
          <p:cNvSpPr/>
          <p:nvPr/>
        </p:nvSpPr>
        <p:spPr>
          <a:xfrm>
            <a:off x="10197392" y="4913436"/>
            <a:ext cx="167557" cy="167557"/>
          </a:xfrm>
          <a:prstGeom prst="ellipse">
            <a:avLst/>
          </a:prstGeom>
          <a:solidFill>
            <a:srgbClr val="FFA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8829675" y="2085975"/>
            <a:ext cx="1047750" cy="3228975"/>
          </a:xfrm>
          <a:prstGeom prst="rect">
            <a:avLst/>
          </a:prstGeom>
          <a:noFill/>
          <a:ln w="25400">
            <a:solidFill>
              <a:srgbClr val="486E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flipV="1">
            <a:off x="6362700" y="2133600"/>
            <a:ext cx="0" cy="3190875"/>
          </a:xfrm>
          <a:prstGeom prst="line">
            <a:avLst/>
          </a:prstGeom>
          <a:ln w="31750">
            <a:solidFill>
              <a:srgbClr val="5B8C9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239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Results</a:t>
            </a:r>
            <a:endParaRPr lang="en-GB" dirty="0"/>
          </a:p>
        </p:txBody>
      </p:sp>
      <p:pic>
        <p:nvPicPr>
          <p:cNvPr id="9" name="Picture 8"/>
          <p:cNvPicPr>
            <a:picLocks noChangeAspect="1"/>
          </p:cNvPicPr>
          <p:nvPr/>
        </p:nvPicPr>
        <p:blipFill>
          <a:blip r:embed="rId3"/>
          <a:stretch>
            <a:fillRect/>
          </a:stretch>
        </p:blipFill>
        <p:spPr>
          <a:xfrm>
            <a:off x="4476986" y="1441281"/>
            <a:ext cx="5098814" cy="2359129"/>
          </a:xfrm>
          <a:prstGeom prst="rect">
            <a:avLst/>
          </a:prstGeom>
        </p:spPr>
      </p:pic>
      <p:sp>
        <p:nvSpPr>
          <p:cNvPr id="5" name="Rectangle 4"/>
          <p:cNvSpPr/>
          <p:nvPr/>
        </p:nvSpPr>
        <p:spPr>
          <a:xfrm>
            <a:off x="2252209" y="995943"/>
            <a:ext cx="9120188" cy="461665"/>
          </a:xfrm>
          <a:prstGeom prst="rect">
            <a:avLst/>
          </a:prstGeom>
        </p:spPr>
        <p:txBody>
          <a:bodyPr wrap="square">
            <a:spAutoFit/>
          </a:bodyPr>
          <a:lstStyle/>
          <a:p>
            <a:pPr algn="ctr"/>
            <a:r>
              <a:rPr lang="en-GB" sz="2400" b="1" dirty="0">
                <a:solidFill>
                  <a:srgbClr val="263B42"/>
                </a:solidFill>
                <a:latin typeface="AdvP49811"/>
              </a:rPr>
              <a:t>Abundance and Average Body Mass</a:t>
            </a:r>
          </a:p>
        </p:txBody>
      </p:sp>
      <p:pic>
        <p:nvPicPr>
          <p:cNvPr id="12" name="Picture 11"/>
          <p:cNvPicPr>
            <a:picLocks noChangeAspect="1"/>
          </p:cNvPicPr>
          <p:nvPr/>
        </p:nvPicPr>
        <p:blipFill rotWithShape="1">
          <a:blip r:embed="rId4"/>
          <a:srcRect b="10515"/>
          <a:stretch/>
        </p:blipFill>
        <p:spPr>
          <a:xfrm>
            <a:off x="4408944" y="3899618"/>
            <a:ext cx="5414730" cy="2423899"/>
          </a:xfrm>
          <a:prstGeom prst="rect">
            <a:avLst/>
          </a:prstGeom>
        </p:spPr>
      </p:pic>
      <p:sp>
        <p:nvSpPr>
          <p:cNvPr id="33" name="Left Bracket 32"/>
          <p:cNvSpPr/>
          <p:nvPr/>
        </p:nvSpPr>
        <p:spPr>
          <a:xfrm rot="16200000">
            <a:off x="5325603" y="5936498"/>
            <a:ext cx="219075" cy="550137"/>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sp>
        <p:nvSpPr>
          <p:cNvPr id="34" name="Left Bracket 33"/>
          <p:cNvSpPr/>
          <p:nvPr/>
        </p:nvSpPr>
        <p:spPr>
          <a:xfrm rot="16200000">
            <a:off x="6489383" y="5403845"/>
            <a:ext cx="219075" cy="1615440"/>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sp>
        <p:nvSpPr>
          <p:cNvPr id="35" name="Left Bracket 34"/>
          <p:cNvSpPr/>
          <p:nvPr/>
        </p:nvSpPr>
        <p:spPr>
          <a:xfrm rot="16200000">
            <a:off x="8188642" y="5402597"/>
            <a:ext cx="219075" cy="1615439"/>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sp>
        <p:nvSpPr>
          <p:cNvPr id="36" name="Left Bracket 35"/>
          <p:cNvSpPr/>
          <p:nvPr/>
        </p:nvSpPr>
        <p:spPr>
          <a:xfrm rot="16200000">
            <a:off x="9282569" y="6009109"/>
            <a:ext cx="219075" cy="402414"/>
          </a:xfrm>
          <a:prstGeom prst="leftBracket">
            <a:avLst/>
          </a:prstGeom>
          <a:ln w="19050">
            <a:solidFill>
              <a:srgbClr val="5B8C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sp>
        <p:nvSpPr>
          <p:cNvPr id="37" name="Rectangle 36"/>
          <p:cNvSpPr/>
          <p:nvPr/>
        </p:nvSpPr>
        <p:spPr>
          <a:xfrm>
            <a:off x="5207854" y="6065099"/>
            <a:ext cx="469870"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rgbClr val="263B42"/>
                </a:solidFill>
              </a:rPr>
              <a:t>AaB</a:t>
            </a:r>
            <a:endParaRPr lang="en-GB" sz="1200" dirty="0">
              <a:solidFill>
                <a:srgbClr val="263B42"/>
              </a:solidFill>
            </a:endParaRPr>
          </a:p>
        </p:txBody>
      </p:sp>
      <p:sp>
        <p:nvSpPr>
          <p:cNvPr id="38" name="Rectangle 37"/>
          <p:cNvSpPr/>
          <p:nvPr/>
        </p:nvSpPr>
        <p:spPr>
          <a:xfrm>
            <a:off x="5885681" y="6072659"/>
            <a:ext cx="364781"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rgbClr val="263B42"/>
                </a:solidFill>
              </a:rPr>
              <a:t>Aa</a:t>
            </a:r>
            <a:endParaRPr lang="en-GB" sz="1200" dirty="0">
              <a:solidFill>
                <a:srgbClr val="263B42"/>
              </a:solidFill>
            </a:endParaRPr>
          </a:p>
        </p:txBody>
      </p:sp>
      <p:sp>
        <p:nvSpPr>
          <p:cNvPr id="39" name="Rectangle 38"/>
          <p:cNvSpPr/>
          <p:nvPr/>
        </p:nvSpPr>
        <p:spPr>
          <a:xfrm>
            <a:off x="6400952" y="6088532"/>
            <a:ext cx="373618" cy="174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rgbClr val="263B42"/>
                </a:solidFill>
              </a:rPr>
              <a:t>AB</a:t>
            </a:r>
            <a:endParaRPr lang="en-GB" sz="1200" dirty="0">
              <a:solidFill>
                <a:srgbClr val="263B42"/>
              </a:solidFill>
            </a:endParaRPr>
          </a:p>
        </p:txBody>
      </p:sp>
      <p:sp>
        <p:nvSpPr>
          <p:cNvPr id="40" name="Rectangle 39"/>
          <p:cNvSpPr/>
          <p:nvPr/>
        </p:nvSpPr>
        <p:spPr>
          <a:xfrm>
            <a:off x="6937978" y="6072659"/>
            <a:ext cx="343842"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err="1" smtClean="0">
                <a:solidFill>
                  <a:srgbClr val="FF0000"/>
                </a:solidFill>
              </a:rPr>
              <a:t>aB</a:t>
            </a:r>
            <a:endParaRPr lang="en-GB" sz="1200" b="1" dirty="0">
              <a:solidFill>
                <a:srgbClr val="FF0000"/>
              </a:solidFill>
            </a:endParaRPr>
          </a:p>
        </p:txBody>
      </p:sp>
      <p:sp>
        <p:nvSpPr>
          <p:cNvPr id="41" name="Rectangle 40"/>
          <p:cNvSpPr/>
          <p:nvPr/>
        </p:nvSpPr>
        <p:spPr>
          <a:xfrm>
            <a:off x="7556167" y="6093475"/>
            <a:ext cx="278753" cy="168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rgbClr val="263B42"/>
                </a:solidFill>
              </a:rPr>
              <a:t>A</a:t>
            </a:r>
            <a:endParaRPr lang="en-GB" sz="1200" dirty="0">
              <a:solidFill>
                <a:srgbClr val="263B42"/>
              </a:solidFill>
            </a:endParaRPr>
          </a:p>
        </p:txBody>
      </p:sp>
      <p:sp>
        <p:nvSpPr>
          <p:cNvPr id="42" name="Rectangle 41"/>
          <p:cNvSpPr/>
          <p:nvPr/>
        </p:nvSpPr>
        <p:spPr>
          <a:xfrm>
            <a:off x="8015415" y="6064939"/>
            <a:ext cx="343842"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rgbClr val="FF0000"/>
                </a:solidFill>
              </a:rPr>
              <a:t>a</a:t>
            </a:r>
          </a:p>
        </p:txBody>
      </p:sp>
      <p:sp>
        <p:nvSpPr>
          <p:cNvPr id="43" name="Rectangle 42"/>
          <p:cNvSpPr/>
          <p:nvPr/>
        </p:nvSpPr>
        <p:spPr>
          <a:xfrm>
            <a:off x="8615615" y="6075814"/>
            <a:ext cx="343842" cy="208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rgbClr val="FF0000"/>
                </a:solidFill>
              </a:rPr>
              <a:t>B</a:t>
            </a:r>
            <a:endParaRPr lang="en-GB" sz="1200" b="1" dirty="0">
              <a:solidFill>
                <a:srgbClr val="FF0000"/>
              </a:solidFill>
            </a:endParaRPr>
          </a:p>
        </p:txBody>
      </p:sp>
      <p:sp>
        <p:nvSpPr>
          <p:cNvPr id="44" name="Rectangle 43"/>
          <p:cNvSpPr/>
          <p:nvPr/>
        </p:nvSpPr>
        <p:spPr>
          <a:xfrm>
            <a:off x="9226424" y="6072659"/>
            <a:ext cx="331363" cy="200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rgbClr val="FF0000"/>
                </a:solidFill>
              </a:rPr>
              <a:t>-</a:t>
            </a:r>
            <a:endParaRPr lang="en-GB" sz="1200" dirty="0">
              <a:solidFill>
                <a:srgbClr val="FF0000"/>
              </a:solidFill>
            </a:endParaRPr>
          </a:p>
        </p:txBody>
      </p:sp>
      <p:sp>
        <p:nvSpPr>
          <p:cNvPr id="3" name="Rectangle 2"/>
          <p:cNvSpPr/>
          <p:nvPr/>
        </p:nvSpPr>
        <p:spPr>
          <a:xfrm>
            <a:off x="7927862" y="1556816"/>
            <a:ext cx="569120" cy="4440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9101692" y="1556816"/>
            <a:ext cx="569120" cy="4440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825201" y="2232403"/>
            <a:ext cx="2190699" cy="923330"/>
          </a:xfrm>
          <a:prstGeom prst="rect">
            <a:avLst/>
          </a:prstGeom>
          <a:noFill/>
        </p:spPr>
        <p:txBody>
          <a:bodyPr wrap="square" rtlCol="0">
            <a:spAutoFit/>
          </a:bodyPr>
          <a:lstStyle/>
          <a:p>
            <a:r>
              <a:rPr lang="en-GB" dirty="0" smtClean="0">
                <a:solidFill>
                  <a:srgbClr val="263B42"/>
                </a:solidFill>
              </a:rPr>
              <a:t>Higher herbivore abundances than in control</a:t>
            </a:r>
            <a:endParaRPr lang="en-GB" dirty="0">
              <a:solidFill>
                <a:srgbClr val="263B42"/>
              </a:solidFill>
            </a:endParaRPr>
          </a:p>
        </p:txBody>
      </p:sp>
      <p:sp>
        <p:nvSpPr>
          <p:cNvPr id="22" name="TextBox 21"/>
          <p:cNvSpPr txBox="1"/>
          <p:nvPr/>
        </p:nvSpPr>
        <p:spPr>
          <a:xfrm>
            <a:off x="9823674" y="4575205"/>
            <a:ext cx="2190699" cy="923330"/>
          </a:xfrm>
          <a:prstGeom prst="rect">
            <a:avLst/>
          </a:prstGeom>
          <a:noFill/>
        </p:spPr>
        <p:txBody>
          <a:bodyPr wrap="square" rtlCol="0">
            <a:spAutoFit/>
          </a:bodyPr>
          <a:lstStyle/>
          <a:p>
            <a:r>
              <a:rPr lang="en-GB" dirty="0" smtClean="0">
                <a:solidFill>
                  <a:srgbClr val="263B42"/>
                </a:solidFill>
              </a:rPr>
              <a:t>Herbivore body mass remains on lower levels</a:t>
            </a:r>
            <a:endParaRPr lang="en-GB" dirty="0">
              <a:solidFill>
                <a:srgbClr val="263B42"/>
              </a:solidFill>
            </a:endParaRPr>
          </a:p>
        </p:txBody>
      </p:sp>
      <p:sp>
        <p:nvSpPr>
          <p:cNvPr id="23" name="TextBox 22"/>
          <p:cNvSpPr txBox="1"/>
          <p:nvPr/>
        </p:nvSpPr>
        <p:spPr>
          <a:xfrm>
            <a:off x="2039260" y="3484119"/>
            <a:ext cx="2069432" cy="830997"/>
          </a:xfrm>
          <a:prstGeom prst="rect">
            <a:avLst/>
          </a:prstGeom>
          <a:noFill/>
        </p:spPr>
        <p:txBody>
          <a:bodyPr wrap="square" rtlCol="0">
            <a:spAutoFit/>
          </a:bodyPr>
          <a:lstStyle/>
          <a:p>
            <a:r>
              <a:rPr lang="en-US" sz="1600" dirty="0" smtClean="0">
                <a:solidFill>
                  <a:srgbClr val="5B8C9D"/>
                </a:solidFill>
              </a:rPr>
              <a:t>A: Ectotherm </a:t>
            </a:r>
            <a:r>
              <a:rPr lang="en-US" sz="1600" dirty="0" err="1" smtClean="0">
                <a:solidFill>
                  <a:srgbClr val="5B8C9D"/>
                </a:solidFill>
              </a:rPr>
              <a:t>iter</a:t>
            </a:r>
            <a:r>
              <a:rPr lang="en-US" sz="1600" dirty="0" smtClean="0">
                <a:solidFill>
                  <a:srgbClr val="5B8C9D"/>
                </a:solidFill>
              </a:rPr>
              <a:t>.</a:t>
            </a:r>
          </a:p>
          <a:p>
            <a:r>
              <a:rPr lang="en-US" sz="1600" dirty="0" smtClean="0">
                <a:solidFill>
                  <a:srgbClr val="5B8C9D"/>
                </a:solidFill>
              </a:rPr>
              <a:t>a: Ectotherm </a:t>
            </a:r>
            <a:r>
              <a:rPr lang="en-US" sz="1600" dirty="0" err="1" smtClean="0">
                <a:solidFill>
                  <a:srgbClr val="5B8C9D"/>
                </a:solidFill>
              </a:rPr>
              <a:t>seml</a:t>
            </a:r>
            <a:r>
              <a:rPr lang="en-US" sz="1600" dirty="0" smtClean="0">
                <a:solidFill>
                  <a:srgbClr val="5B8C9D"/>
                </a:solidFill>
              </a:rPr>
              <a:t>.</a:t>
            </a:r>
          </a:p>
          <a:p>
            <a:r>
              <a:rPr lang="en-US" sz="1600" dirty="0" smtClean="0">
                <a:solidFill>
                  <a:srgbClr val="5B8C9D"/>
                </a:solidFill>
              </a:rPr>
              <a:t>B: Endotherm</a:t>
            </a:r>
            <a:endParaRPr lang="en-GB" sz="1600" dirty="0">
              <a:solidFill>
                <a:srgbClr val="5B8C9D"/>
              </a:solidFill>
            </a:endParaRPr>
          </a:p>
        </p:txBody>
      </p:sp>
    </p:spTree>
    <p:extLst>
      <p:ext uri="{BB962C8B-B14F-4D97-AF65-F5344CB8AC3E}">
        <p14:creationId xmlns:p14="http://schemas.microsoft.com/office/powerpoint/2010/main" val="8335257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Results</a:t>
            </a:r>
            <a:endParaRPr lang="en-GB" dirty="0"/>
          </a:p>
        </p:txBody>
      </p:sp>
      <p:sp>
        <p:nvSpPr>
          <p:cNvPr id="4" name="Rectangle 3"/>
          <p:cNvSpPr/>
          <p:nvPr/>
        </p:nvSpPr>
        <p:spPr>
          <a:xfrm>
            <a:off x="2484437" y="1343772"/>
            <a:ext cx="9120188" cy="4247317"/>
          </a:xfrm>
          <a:prstGeom prst="rect">
            <a:avLst/>
          </a:prstGeom>
        </p:spPr>
        <p:txBody>
          <a:bodyPr wrap="square">
            <a:spAutoFit/>
          </a:bodyPr>
          <a:lstStyle/>
          <a:p>
            <a:r>
              <a:rPr lang="en-GB" sz="2400" b="1" dirty="0" smtClean="0">
                <a:solidFill>
                  <a:srgbClr val="263B42"/>
                </a:solidFill>
              </a:rPr>
              <a:t>In Context:</a:t>
            </a:r>
          </a:p>
          <a:p>
            <a:endParaRPr lang="en-GB" sz="2400" dirty="0" smtClean="0">
              <a:solidFill>
                <a:srgbClr val="263B42"/>
              </a:solidFill>
              <a:latin typeface="AdvP49811"/>
            </a:endParaRPr>
          </a:p>
          <a:p>
            <a:pPr marL="342900" indent="-342900">
              <a:buFont typeface="Arial" panose="020B0604020202020204" pitchFamily="34" charset="0"/>
              <a:buChar char="•"/>
            </a:pPr>
            <a:r>
              <a:rPr lang="en-US" sz="2400" dirty="0" smtClean="0">
                <a:solidFill>
                  <a:srgbClr val="263B42"/>
                </a:solidFill>
                <a:cs typeface="Times New Roman" panose="02020603050405020304" pitchFamily="18" charset="0"/>
              </a:rPr>
              <a:t>Resulting patterns in agreement with empirical studies</a:t>
            </a:r>
            <a:br>
              <a:rPr lang="en-US" sz="2400" dirty="0" smtClean="0">
                <a:solidFill>
                  <a:srgbClr val="263B42"/>
                </a:solidFill>
                <a:cs typeface="Times New Roman" panose="02020603050405020304" pitchFamily="18" charset="0"/>
              </a:rPr>
            </a:br>
            <a:r>
              <a:rPr lang="en-US" sz="2000" dirty="0" smtClean="0">
                <a:solidFill>
                  <a:srgbClr val="263B42"/>
                </a:solidFill>
                <a:cs typeface="Times New Roman" panose="02020603050405020304" pitchFamily="18" charset="0"/>
              </a:rPr>
              <a:t>	</a:t>
            </a:r>
            <a:br>
              <a:rPr lang="en-US" sz="2000" dirty="0" smtClean="0">
                <a:solidFill>
                  <a:srgbClr val="263B42"/>
                </a:solidFill>
                <a:cs typeface="Times New Roman" panose="02020603050405020304" pitchFamily="18" charset="0"/>
              </a:rPr>
            </a:br>
            <a:r>
              <a:rPr lang="en-US" sz="2000" dirty="0" smtClean="0">
                <a:solidFill>
                  <a:srgbClr val="263B42"/>
                </a:solidFill>
                <a:cs typeface="Times New Roman" panose="02020603050405020304" pitchFamily="18" charset="0"/>
              </a:rPr>
              <a:t>	</a:t>
            </a:r>
            <a:r>
              <a:rPr lang="en-US" sz="2000" dirty="0" smtClean="0">
                <a:solidFill>
                  <a:srgbClr val="486E7C"/>
                </a:solidFill>
                <a:cs typeface="Times New Roman" panose="02020603050405020304" pitchFamily="18" charset="0"/>
              </a:rPr>
              <a:t>Endotherms: resource availability governs body mass range,</a:t>
            </a:r>
            <a:br>
              <a:rPr lang="en-US" sz="2000" dirty="0" smtClean="0">
                <a:solidFill>
                  <a:srgbClr val="486E7C"/>
                </a:solidFill>
                <a:cs typeface="Times New Roman" panose="02020603050405020304" pitchFamily="18" charset="0"/>
              </a:rPr>
            </a:br>
            <a:r>
              <a:rPr lang="en-US" sz="2000" dirty="0" smtClean="0">
                <a:solidFill>
                  <a:srgbClr val="486E7C"/>
                </a:solidFill>
                <a:cs typeface="Times New Roman" panose="02020603050405020304" pitchFamily="18" charset="0"/>
              </a:rPr>
              <a:t>		        higher metabolic costs, lower densities for larger organisms</a:t>
            </a:r>
            <a:r>
              <a:rPr lang="en-US" sz="2000" dirty="0" smtClean="0">
                <a:solidFill>
                  <a:srgbClr val="D7D7D7"/>
                </a:solidFill>
                <a:cs typeface="Times New Roman" panose="02020603050405020304" pitchFamily="18" charset="0"/>
              </a:rPr>
              <a:t>			(Buckley </a:t>
            </a:r>
            <a:r>
              <a:rPr lang="en-US" sz="2000" i="1" dirty="0" smtClean="0">
                <a:solidFill>
                  <a:srgbClr val="D7D7D7"/>
                </a:solidFill>
                <a:cs typeface="Times New Roman" panose="02020603050405020304" pitchFamily="18" charset="0"/>
              </a:rPr>
              <a:t>et al.</a:t>
            </a:r>
            <a:r>
              <a:rPr lang="en-US" sz="2000" dirty="0" smtClean="0">
                <a:solidFill>
                  <a:srgbClr val="D7D7D7"/>
                </a:solidFill>
                <a:cs typeface="Times New Roman" panose="02020603050405020304" pitchFamily="18" charset="0"/>
              </a:rPr>
              <a:t>, 2012; Jennings &amp; </a:t>
            </a:r>
            <a:r>
              <a:rPr lang="en-US" sz="2000" dirty="0" err="1" smtClean="0">
                <a:solidFill>
                  <a:srgbClr val="D7D7D7"/>
                </a:solidFill>
                <a:cs typeface="Times New Roman" panose="02020603050405020304" pitchFamily="18" charset="0"/>
              </a:rPr>
              <a:t>Mackinson</a:t>
            </a:r>
            <a:r>
              <a:rPr lang="en-US" sz="2000" dirty="0" smtClean="0">
                <a:solidFill>
                  <a:srgbClr val="D7D7D7"/>
                </a:solidFill>
                <a:cs typeface="Times New Roman" panose="02020603050405020304" pitchFamily="18" charset="0"/>
              </a:rPr>
              <a:t>, 2003)</a:t>
            </a:r>
            <a:r>
              <a:rPr lang="en-GB" b="1" dirty="0"/>
              <a:t/>
            </a:r>
            <a:br>
              <a:rPr lang="en-GB" b="1" dirty="0"/>
            </a:br>
            <a:r>
              <a:rPr lang="en-GB" b="1" dirty="0" smtClean="0"/>
              <a:t>	</a:t>
            </a:r>
            <a:br>
              <a:rPr lang="en-GB" b="1" dirty="0" smtClean="0"/>
            </a:br>
            <a:r>
              <a:rPr lang="en-GB" b="1" dirty="0" smtClean="0"/>
              <a:t>	</a:t>
            </a:r>
            <a:r>
              <a:rPr lang="en-GB" sz="2000" dirty="0" smtClean="0">
                <a:solidFill>
                  <a:srgbClr val="486E7C"/>
                </a:solidFill>
              </a:rPr>
              <a:t>Ectotherms</a:t>
            </a:r>
            <a:r>
              <a:rPr lang="en-GB" dirty="0" smtClean="0"/>
              <a:t>: </a:t>
            </a:r>
            <a:r>
              <a:rPr lang="en-GB" sz="2000" dirty="0" smtClean="0">
                <a:solidFill>
                  <a:srgbClr val="486E7C"/>
                </a:solidFill>
              </a:rPr>
              <a:t>increased assimilation efficiency with lower metabolic costs</a:t>
            </a:r>
            <a:br>
              <a:rPr lang="en-GB" sz="2000" dirty="0" smtClean="0">
                <a:solidFill>
                  <a:srgbClr val="486E7C"/>
                </a:solidFill>
              </a:rPr>
            </a:br>
            <a:r>
              <a:rPr lang="en-GB" dirty="0" smtClean="0"/>
              <a:t>			</a:t>
            </a:r>
            <a:r>
              <a:rPr lang="en-US" sz="2000" dirty="0">
                <a:solidFill>
                  <a:srgbClr val="D7D7D7"/>
                </a:solidFill>
                <a:cs typeface="Times New Roman" panose="02020603050405020304" pitchFamily="18" charset="0"/>
              </a:rPr>
              <a:t> (Buckley </a:t>
            </a:r>
            <a:r>
              <a:rPr lang="en-US" sz="2000" i="1" dirty="0">
                <a:solidFill>
                  <a:srgbClr val="D7D7D7"/>
                </a:solidFill>
                <a:cs typeface="Times New Roman" panose="02020603050405020304" pitchFamily="18" charset="0"/>
              </a:rPr>
              <a:t>et al.</a:t>
            </a:r>
            <a:r>
              <a:rPr lang="en-US" sz="2000" dirty="0">
                <a:solidFill>
                  <a:srgbClr val="D7D7D7"/>
                </a:solidFill>
                <a:cs typeface="Times New Roman" panose="02020603050405020304" pitchFamily="18" charset="0"/>
              </a:rPr>
              <a:t>, </a:t>
            </a:r>
            <a:r>
              <a:rPr lang="en-US" sz="2000" dirty="0" smtClean="0">
                <a:solidFill>
                  <a:srgbClr val="D7D7D7"/>
                </a:solidFill>
                <a:cs typeface="Times New Roman" panose="02020603050405020304" pitchFamily="18" charset="0"/>
              </a:rPr>
              <a:t>2012)</a:t>
            </a:r>
            <a:br>
              <a:rPr lang="en-US" sz="2000" dirty="0" smtClean="0">
                <a:solidFill>
                  <a:srgbClr val="D7D7D7"/>
                </a:solidFill>
                <a:cs typeface="Times New Roman" panose="02020603050405020304" pitchFamily="18" charset="0"/>
              </a:rPr>
            </a:br>
            <a:r>
              <a:rPr lang="en-US" sz="2000" dirty="0" smtClean="0">
                <a:solidFill>
                  <a:srgbClr val="D7D7D7"/>
                </a:solidFill>
                <a:cs typeface="Times New Roman" panose="02020603050405020304" pitchFamily="18" charset="0"/>
              </a:rPr>
              <a:t/>
            </a:r>
            <a:br>
              <a:rPr lang="en-US" sz="2000" dirty="0" smtClean="0">
                <a:solidFill>
                  <a:srgbClr val="D7D7D7"/>
                </a:solidFill>
                <a:cs typeface="Times New Roman" panose="02020603050405020304" pitchFamily="18" charset="0"/>
              </a:rPr>
            </a:br>
            <a:r>
              <a:rPr lang="en-US" sz="2000" dirty="0" smtClean="0">
                <a:solidFill>
                  <a:srgbClr val="D7D7D7"/>
                </a:solidFill>
                <a:cs typeface="Times New Roman" panose="02020603050405020304" pitchFamily="18" charset="0"/>
              </a:rPr>
              <a:t>	</a:t>
            </a:r>
            <a:r>
              <a:rPr lang="en-US" sz="2000" dirty="0" smtClean="0">
                <a:solidFill>
                  <a:srgbClr val="486E7C"/>
                </a:solidFill>
                <a:cs typeface="Times New Roman" panose="02020603050405020304" pitchFamily="18" charset="0"/>
              </a:rPr>
              <a:t>Decreasing predator richness compensated by predator identity </a:t>
            </a:r>
            <a:br>
              <a:rPr lang="en-US" sz="2000" dirty="0" smtClean="0">
                <a:solidFill>
                  <a:srgbClr val="486E7C"/>
                </a:solidFill>
                <a:cs typeface="Times New Roman" panose="02020603050405020304" pitchFamily="18" charset="0"/>
              </a:rPr>
            </a:br>
            <a:r>
              <a:rPr lang="en-US" sz="2000" dirty="0" smtClean="0">
                <a:solidFill>
                  <a:srgbClr val="486E7C"/>
                </a:solidFill>
                <a:cs typeface="Times New Roman" panose="02020603050405020304" pitchFamily="18" charset="0"/>
              </a:rPr>
              <a:t>			</a:t>
            </a:r>
            <a:r>
              <a:rPr lang="en-US" sz="2000" dirty="0" smtClean="0">
                <a:solidFill>
                  <a:srgbClr val="D7D7D7"/>
                </a:solidFill>
                <a:cs typeface="Times New Roman" panose="02020603050405020304" pitchFamily="18" charset="0"/>
              </a:rPr>
              <a:t>(Finke &amp; </a:t>
            </a:r>
            <a:r>
              <a:rPr lang="en-US" sz="2000" dirty="0" err="1" smtClean="0">
                <a:solidFill>
                  <a:srgbClr val="D7D7D7"/>
                </a:solidFill>
                <a:cs typeface="Times New Roman" panose="02020603050405020304" pitchFamily="18" charset="0"/>
              </a:rPr>
              <a:t>Denno</a:t>
            </a:r>
            <a:r>
              <a:rPr lang="en-US" sz="2000" dirty="0" smtClean="0">
                <a:solidFill>
                  <a:srgbClr val="D7D7D7"/>
                </a:solidFill>
                <a:cs typeface="Times New Roman" panose="02020603050405020304" pitchFamily="18" charset="0"/>
              </a:rPr>
              <a:t>, 2005)</a:t>
            </a:r>
          </a:p>
        </p:txBody>
      </p:sp>
    </p:spTree>
    <p:extLst>
      <p:ext uri="{BB962C8B-B14F-4D97-AF65-F5344CB8AC3E}">
        <p14:creationId xmlns:p14="http://schemas.microsoft.com/office/powerpoint/2010/main" val="1244308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General Ecosystem Model</a:t>
            </a:r>
            <a:endParaRPr lang="en-GB" dirty="0"/>
          </a:p>
        </p:txBody>
      </p:sp>
      <p:pic>
        <p:nvPicPr>
          <p:cNvPr id="7" name="Picture 6"/>
          <p:cNvPicPr>
            <a:picLocks noChangeAspect="1"/>
          </p:cNvPicPr>
          <p:nvPr/>
        </p:nvPicPr>
        <p:blipFill>
          <a:blip r:embed="rId2"/>
          <a:stretch>
            <a:fillRect/>
          </a:stretch>
        </p:blipFill>
        <p:spPr>
          <a:xfrm>
            <a:off x="3910012" y="1485263"/>
            <a:ext cx="6219825" cy="1562100"/>
          </a:xfrm>
          <a:prstGeom prst="rect">
            <a:avLst/>
          </a:prstGeom>
          <a:ln w="9525">
            <a:solidFill>
              <a:srgbClr val="D7D7D7"/>
            </a:solidFill>
          </a:ln>
        </p:spPr>
      </p:pic>
    </p:spTree>
    <p:extLst>
      <p:ext uri="{BB962C8B-B14F-4D97-AF65-F5344CB8AC3E}">
        <p14:creationId xmlns:p14="http://schemas.microsoft.com/office/powerpoint/2010/main" val="1442998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General Ecosystem Model</a:t>
            </a:r>
            <a:endParaRPr lang="en-GB" dirty="0"/>
          </a:p>
        </p:txBody>
      </p:sp>
      <p:pic>
        <p:nvPicPr>
          <p:cNvPr id="7" name="Picture 6"/>
          <p:cNvPicPr>
            <a:picLocks noChangeAspect="1"/>
          </p:cNvPicPr>
          <p:nvPr/>
        </p:nvPicPr>
        <p:blipFill>
          <a:blip r:embed="rId2"/>
          <a:stretch>
            <a:fillRect/>
          </a:stretch>
        </p:blipFill>
        <p:spPr>
          <a:xfrm>
            <a:off x="3910012" y="1485263"/>
            <a:ext cx="6219825" cy="1562100"/>
          </a:xfrm>
          <a:prstGeom prst="rect">
            <a:avLst/>
          </a:prstGeom>
          <a:ln w="9525">
            <a:solidFill>
              <a:srgbClr val="D7D7D7"/>
            </a:solidFill>
          </a:ln>
        </p:spPr>
      </p:pic>
      <p:sp>
        <p:nvSpPr>
          <p:cNvPr id="3" name="Oval 2"/>
          <p:cNvSpPr/>
          <p:nvPr/>
        </p:nvSpPr>
        <p:spPr>
          <a:xfrm>
            <a:off x="6543675" y="2456591"/>
            <a:ext cx="966786" cy="300037"/>
          </a:xfrm>
          <a:prstGeom prst="ellipse">
            <a:avLst/>
          </a:prstGeom>
          <a:noFill/>
          <a:ln>
            <a:solidFill>
              <a:srgbClr val="263B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3962400" y="2456590"/>
            <a:ext cx="966786" cy="300037"/>
          </a:xfrm>
          <a:prstGeom prst="ellipse">
            <a:avLst/>
          </a:prstGeom>
          <a:noFill/>
          <a:ln>
            <a:solidFill>
              <a:srgbClr val="263B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urved Right Arrow 7"/>
          <p:cNvSpPr/>
          <p:nvPr/>
        </p:nvSpPr>
        <p:spPr>
          <a:xfrm>
            <a:off x="2781300" y="2273300"/>
            <a:ext cx="909053" cy="2540000"/>
          </a:xfrm>
          <a:prstGeom prst="curvedRightArrow">
            <a:avLst>
              <a:gd name="adj1" fmla="val 50000"/>
              <a:gd name="adj2" fmla="val 71124"/>
              <a:gd name="adj3" fmla="val 26397"/>
            </a:avLst>
          </a:prstGeom>
          <a:solidFill>
            <a:srgbClr val="26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4" name="Group 3"/>
          <p:cNvGrpSpPr/>
          <p:nvPr/>
        </p:nvGrpSpPr>
        <p:grpSpPr>
          <a:xfrm>
            <a:off x="5479731" y="3567628"/>
            <a:ext cx="2466975" cy="2329906"/>
            <a:chOff x="5479731" y="3634740"/>
            <a:chExt cx="2466975" cy="2329906"/>
          </a:xfrm>
        </p:grpSpPr>
        <p:pic>
          <p:nvPicPr>
            <p:cNvPr id="5" name="Picture 4"/>
            <p:cNvPicPr>
              <a:picLocks noChangeAspect="1"/>
            </p:cNvPicPr>
            <p:nvPr/>
          </p:nvPicPr>
          <p:blipFill rotWithShape="1">
            <a:blip r:embed="rId3"/>
            <a:srcRect l="18294" t="7043" r="19830" b="9266"/>
            <a:stretch/>
          </p:blipFill>
          <p:spPr>
            <a:xfrm>
              <a:off x="5836919" y="3634740"/>
              <a:ext cx="1752601" cy="1720306"/>
            </a:xfrm>
            <a:prstGeom prst="ellipse">
              <a:avLst/>
            </a:prstGeom>
          </p:spPr>
        </p:pic>
        <p:pic>
          <p:nvPicPr>
            <p:cNvPr id="9" name="Picture 8"/>
            <p:cNvPicPr>
              <a:picLocks noChangeAspect="1"/>
            </p:cNvPicPr>
            <p:nvPr/>
          </p:nvPicPr>
          <p:blipFill>
            <a:blip r:embed="rId4"/>
            <a:stretch>
              <a:fillRect/>
            </a:stretch>
          </p:blipFill>
          <p:spPr>
            <a:xfrm>
              <a:off x="5479731" y="5507446"/>
              <a:ext cx="2466975" cy="457200"/>
            </a:xfrm>
            <a:prstGeom prst="rect">
              <a:avLst/>
            </a:prstGeom>
          </p:spPr>
        </p:pic>
      </p:grpSp>
    </p:spTree>
    <p:extLst>
      <p:ext uri="{BB962C8B-B14F-4D97-AF65-F5344CB8AC3E}">
        <p14:creationId xmlns:p14="http://schemas.microsoft.com/office/powerpoint/2010/main" val="2646652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General Ecosystem Model</a:t>
            </a:r>
            <a:endParaRPr lang="en-GB" dirty="0"/>
          </a:p>
        </p:txBody>
      </p:sp>
      <p:grpSp>
        <p:nvGrpSpPr>
          <p:cNvPr id="10" name="Group 9"/>
          <p:cNvGrpSpPr/>
          <p:nvPr/>
        </p:nvGrpSpPr>
        <p:grpSpPr>
          <a:xfrm>
            <a:off x="10051643" y="1329160"/>
            <a:ext cx="1350963" cy="1275901"/>
            <a:chOff x="5479731" y="3634740"/>
            <a:chExt cx="2466975" cy="2329906"/>
          </a:xfrm>
        </p:grpSpPr>
        <p:pic>
          <p:nvPicPr>
            <p:cNvPr id="11" name="Picture 10"/>
            <p:cNvPicPr>
              <a:picLocks noChangeAspect="1"/>
            </p:cNvPicPr>
            <p:nvPr/>
          </p:nvPicPr>
          <p:blipFill rotWithShape="1">
            <a:blip r:embed="rId3"/>
            <a:srcRect l="18294" t="7043" r="19830" b="9266"/>
            <a:stretch/>
          </p:blipFill>
          <p:spPr>
            <a:xfrm>
              <a:off x="5836919" y="3634740"/>
              <a:ext cx="1752601" cy="1720306"/>
            </a:xfrm>
            <a:prstGeom prst="ellipse">
              <a:avLst/>
            </a:prstGeom>
          </p:spPr>
        </p:pic>
        <p:pic>
          <p:nvPicPr>
            <p:cNvPr id="12" name="Picture 11"/>
            <p:cNvPicPr>
              <a:picLocks noChangeAspect="1"/>
            </p:cNvPicPr>
            <p:nvPr/>
          </p:nvPicPr>
          <p:blipFill>
            <a:blip r:embed="rId4"/>
            <a:stretch>
              <a:fillRect/>
            </a:stretch>
          </p:blipFill>
          <p:spPr>
            <a:xfrm>
              <a:off x="5479731" y="5507446"/>
              <a:ext cx="2466975" cy="457200"/>
            </a:xfrm>
            <a:prstGeom prst="rect">
              <a:avLst/>
            </a:prstGeom>
          </p:spPr>
        </p:pic>
      </p:grpSp>
      <p:sp>
        <p:nvSpPr>
          <p:cNvPr id="13" name="Rectangle 12"/>
          <p:cNvSpPr/>
          <p:nvPr/>
        </p:nvSpPr>
        <p:spPr>
          <a:xfrm>
            <a:off x="2484437" y="1584341"/>
            <a:ext cx="6787153" cy="3785652"/>
          </a:xfrm>
          <a:prstGeom prst="rect">
            <a:avLst/>
          </a:prstGeom>
        </p:spPr>
        <p:txBody>
          <a:bodyPr wrap="square">
            <a:spAutoFit/>
          </a:bodyPr>
          <a:lstStyle/>
          <a:p>
            <a:r>
              <a:rPr lang="en-GB" sz="2400" b="1" dirty="0">
                <a:solidFill>
                  <a:srgbClr val="263B42"/>
                </a:solidFill>
                <a:latin typeface="AdvP49811"/>
              </a:rPr>
              <a:t>the first process-based, </a:t>
            </a:r>
            <a:r>
              <a:rPr lang="en-GB" sz="2400" b="1" dirty="0" smtClean="0">
                <a:solidFill>
                  <a:srgbClr val="263B42"/>
                </a:solidFill>
                <a:latin typeface="AdvP49811"/>
              </a:rPr>
              <a:t>mechanistic GEM</a:t>
            </a:r>
          </a:p>
          <a:p>
            <a:r>
              <a:rPr lang="en-GB" dirty="0" smtClean="0"/>
              <a:t/>
            </a:r>
            <a:br>
              <a:rPr lang="en-GB" dirty="0" smtClean="0"/>
            </a:br>
            <a:endParaRPr lang="en-GB" dirty="0" smtClean="0"/>
          </a:p>
          <a:p>
            <a:pPr marL="285750" indent="-285750">
              <a:buFontTx/>
              <a:buChar char="-"/>
            </a:pPr>
            <a:r>
              <a:rPr lang="en-GB" sz="2000" dirty="0">
                <a:solidFill>
                  <a:srgbClr val="486E7C"/>
                </a:solidFill>
              </a:rPr>
              <a:t>F</a:t>
            </a:r>
            <a:r>
              <a:rPr lang="en-GB" sz="2000" dirty="0" smtClean="0">
                <a:solidFill>
                  <a:srgbClr val="486E7C"/>
                </a:solidFill>
              </a:rPr>
              <a:t>undamental </a:t>
            </a:r>
            <a:r>
              <a:rPr lang="en-GB" sz="2000" dirty="0">
                <a:solidFill>
                  <a:srgbClr val="486E7C"/>
                </a:solidFill>
              </a:rPr>
              <a:t>ecological </a:t>
            </a:r>
            <a:r>
              <a:rPr lang="en-GB" sz="2000" dirty="0" smtClean="0">
                <a:solidFill>
                  <a:srgbClr val="486E7C"/>
                </a:solidFill>
              </a:rPr>
              <a:t>principles and concepts</a:t>
            </a:r>
          </a:p>
          <a:p>
            <a:pPr marL="285750" indent="-285750">
              <a:buFontTx/>
              <a:buChar char="-"/>
            </a:pPr>
            <a:endParaRPr lang="en-GB" sz="2000" dirty="0" smtClean="0">
              <a:solidFill>
                <a:srgbClr val="486E7C"/>
              </a:solidFill>
            </a:endParaRPr>
          </a:p>
          <a:p>
            <a:pPr marL="285750" indent="-285750">
              <a:buFontTx/>
              <a:buChar char="-"/>
            </a:pPr>
            <a:r>
              <a:rPr lang="en-GB" sz="2000" dirty="0" smtClean="0">
                <a:solidFill>
                  <a:srgbClr val="486E7C"/>
                </a:solidFill>
              </a:rPr>
              <a:t>Universal (terrestrial and marine environments)</a:t>
            </a:r>
          </a:p>
          <a:p>
            <a:pPr marL="285750" indent="-285750">
              <a:buFontTx/>
              <a:buChar char="-"/>
            </a:pPr>
            <a:endParaRPr lang="en-GB" sz="2000" dirty="0" smtClean="0">
              <a:solidFill>
                <a:srgbClr val="486E7C"/>
              </a:solidFill>
            </a:endParaRPr>
          </a:p>
          <a:p>
            <a:pPr marL="285750" indent="-285750">
              <a:buFontTx/>
              <a:buChar char="-"/>
            </a:pPr>
            <a:r>
              <a:rPr lang="en-GB" sz="2000" dirty="0" smtClean="0">
                <a:solidFill>
                  <a:srgbClr val="486E7C"/>
                </a:solidFill>
              </a:rPr>
              <a:t>Spatially explicit (local climate)</a:t>
            </a:r>
          </a:p>
          <a:p>
            <a:pPr marL="285750" indent="-285750">
              <a:buFontTx/>
              <a:buChar char="-"/>
            </a:pPr>
            <a:endParaRPr lang="en-GB" sz="2000" dirty="0">
              <a:solidFill>
                <a:srgbClr val="486E7C"/>
              </a:solidFill>
            </a:endParaRPr>
          </a:p>
          <a:p>
            <a:pPr marL="285750" indent="-285750">
              <a:buFontTx/>
              <a:buChar char="-"/>
            </a:pPr>
            <a:r>
              <a:rPr lang="en-GB" sz="2000" dirty="0" smtClean="0">
                <a:solidFill>
                  <a:srgbClr val="486E7C"/>
                </a:solidFill>
              </a:rPr>
              <a:t>Individual based</a:t>
            </a:r>
          </a:p>
          <a:p>
            <a:pPr marL="285750" indent="-285750">
              <a:buFontTx/>
              <a:buChar char="-"/>
            </a:pPr>
            <a:endParaRPr lang="en-GB" sz="2000" dirty="0">
              <a:solidFill>
                <a:srgbClr val="486E7C"/>
              </a:solidFill>
            </a:endParaRPr>
          </a:p>
          <a:p>
            <a:pPr marL="285750" indent="-285750">
              <a:buFontTx/>
              <a:buChar char="-"/>
            </a:pPr>
            <a:r>
              <a:rPr lang="en-GB" sz="2000" dirty="0" smtClean="0">
                <a:solidFill>
                  <a:srgbClr val="486E7C"/>
                </a:solidFill>
              </a:rPr>
              <a:t>Functional groups (basic organismal and functional traits)</a:t>
            </a:r>
          </a:p>
        </p:txBody>
      </p:sp>
    </p:spTree>
    <p:extLst>
      <p:ext uri="{BB962C8B-B14F-4D97-AF65-F5344CB8AC3E}">
        <p14:creationId xmlns:p14="http://schemas.microsoft.com/office/powerpoint/2010/main" val="1497462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General Ecosystem Model</a:t>
            </a:r>
            <a:endParaRPr lang="en-GB" dirty="0"/>
          </a:p>
        </p:txBody>
      </p:sp>
      <p:grpSp>
        <p:nvGrpSpPr>
          <p:cNvPr id="10" name="Group 9"/>
          <p:cNvGrpSpPr/>
          <p:nvPr/>
        </p:nvGrpSpPr>
        <p:grpSpPr>
          <a:xfrm>
            <a:off x="10051643" y="1329160"/>
            <a:ext cx="1350963" cy="1275901"/>
            <a:chOff x="5479731" y="3634740"/>
            <a:chExt cx="2466975" cy="2329906"/>
          </a:xfrm>
        </p:grpSpPr>
        <p:pic>
          <p:nvPicPr>
            <p:cNvPr id="11" name="Picture 10"/>
            <p:cNvPicPr>
              <a:picLocks noChangeAspect="1"/>
            </p:cNvPicPr>
            <p:nvPr/>
          </p:nvPicPr>
          <p:blipFill rotWithShape="1">
            <a:blip r:embed="rId3"/>
            <a:srcRect l="18294" t="7043" r="19830" b="9266"/>
            <a:stretch/>
          </p:blipFill>
          <p:spPr>
            <a:xfrm>
              <a:off x="5836919" y="3634740"/>
              <a:ext cx="1752601" cy="1720306"/>
            </a:xfrm>
            <a:prstGeom prst="ellipse">
              <a:avLst/>
            </a:prstGeom>
          </p:spPr>
        </p:pic>
        <p:pic>
          <p:nvPicPr>
            <p:cNvPr id="12" name="Picture 11"/>
            <p:cNvPicPr>
              <a:picLocks noChangeAspect="1"/>
            </p:cNvPicPr>
            <p:nvPr/>
          </p:nvPicPr>
          <p:blipFill>
            <a:blip r:embed="rId4"/>
            <a:stretch>
              <a:fillRect/>
            </a:stretch>
          </p:blipFill>
          <p:spPr>
            <a:xfrm>
              <a:off x="5479731" y="5507446"/>
              <a:ext cx="2466975" cy="457200"/>
            </a:xfrm>
            <a:prstGeom prst="rect">
              <a:avLst/>
            </a:prstGeom>
          </p:spPr>
        </p:pic>
      </p:grpSp>
      <p:sp>
        <p:nvSpPr>
          <p:cNvPr id="13" name="Rectangle 12"/>
          <p:cNvSpPr/>
          <p:nvPr/>
        </p:nvSpPr>
        <p:spPr>
          <a:xfrm>
            <a:off x="2484437" y="1584341"/>
            <a:ext cx="6787153" cy="4093428"/>
          </a:xfrm>
          <a:prstGeom prst="rect">
            <a:avLst/>
          </a:prstGeom>
        </p:spPr>
        <p:txBody>
          <a:bodyPr wrap="square">
            <a:spAutoFit/>
          </a:bodyPr>
          <a:lstStyle/>
          <a:p>
            <a:r>
              <a:rPr lang="en-GB" sz="2400" b="1" dirty="0">
                <a:solidFill>
                  <a:srgbClr val="263B42"/>
                </a:solidFill>
                <a:latin typeface="AdvP49811"/>
              </a:rPr>
              <a:t>the first process-based, </a:t>
            </a:r>
            <a:r>
              <a:rPr lang="en-GB" sz="2400" b="1" dirty="0" smtClean="0">
                <a:solidFill>
                  <a:srgbClr val="263B42"/>
                </a:solidFill>
                <a:latin typeface="AdvP49811"/>
              </a:rPr>
              <a:t>mechanistic GEM</a:t>
            </a:r>
          </a:p>
          <a:p>
            <a:r>
              <a:rPr lang="en-GB" dirty="0" smtClean="0"/>
              <a:t/>
            </a:r>
            <a:br>
              <a:rPr lang="en-GB" dirty="0" smtClean="0"/>
            </a:br>
            <a:endParaRPr lang="en-GB" dirty="0" smtClean="0"/>
          </a:p>
          <a:p>
            <a:pPr marL="285750" indent="-285750">
              <a:buFontTx/>
              <a:buChar char="-"/>
            </a:pPr>
            <a:r>
              <a:rPr lang="en-GB" sz="2000" dirty="0">
                <a:solidFill>
                  <a:srgbClr val="486E7C"/>
                </a:solidFill>
              </a:rPr>
              <a:t>F</a:t>
            </a:r>
            <a:r>
              <a:rPr lang="en-GB" sz="2000" dirty="0" smtClean="0">
                <a:solidFill>
                  <a:srgbClr val="486E7C"/>
                </a:solidFill>
              </a:rPr>
              <a:t>undamental </a:t>
            </a:r>
            <a:r>
              <a:rPr lang="en-GB" sz="2000" dirty="0">
                <a:solidFill>
                  <a:srgbClr val="486E7C"/>
                </a:solidFill>
              </a:rPr>
              <a:t>ecological </a:t>
            </a:r>
            <a:r>
              <a:rPr lang="en-GB" sz="2000" dirty="0" smtClean="0">
                <a:solidFill>
                  <a:srgbClr val="486E7C"/>
                </a:solidFill>
              </a:rPr>
              <a:t>principles and concepts</a:t>
            </a:r>
          </a:p>
          <a:p>
            <a:pPr marL="285750" indent="-285750">
              <a:buFontTx/>
              <a:buChar char="-"/>
            </a:pPr>
            <a:endParaRPr lang="en-GB" sz="2000" dirty="0" smtClean="0">
              <a:solidFill>
                <a:srgbClr val="486E7C"/>
              </a:solidFill>
            </a:endParaRPr>
          </a:p>
          <a:p>
            <a:pPr marL="285750" indent="-285750">
              <a:buFontTx/>
              <a:buChar char="-"/>
            </a:pPr>
            <a:r>
              <a:rPr lang="en-GB" sz="2000" dirty="0" smtClean="0">
                <a:solidFill>
                  <a:srgbClr val="486E7C"/>
                </a:solidFill>
              </a:rPr>
              <a:t>Universal (terrestrial and marine environments)</a:t>
            </a:r>
          </a:p>
          <a:p>
            <a:pPr marL="285750" indent="-285750">
              <a:buFontTx/>
              <a:buChar char="-"/>
            </a:pPr>
            <a:endParaRPr lang="en-GB" sz="2000" dirty="0" smtClean="0">
              <a:solidFill>
                <a:srgbClr val="486E7C"/>
              </a:solidFill>
            </a:endParaRPr>
          </a:p>
          <a:p>
            <a:pPr marL="285750" indent="-285750">
              <a:buFontTx/>
              <a:buChar char="-"/>
            </a:pPr>
            <a:r>
              <a:rPr lang="en-GB" sz="2000" dirty="0" smtClean="0">
                <a:solidFill>
                  <a:srgbClr val="486E7C"/>
                </a:solidFill>
              </a:rPr>
              <a:t>Spatially explicit (local climate)</a:t>
            </a:r>
          </a:p>
          <a:p>
            <a:pPr marL="285750" indent="-285750">
              <a:buFontTx/>
              <a:buChar char="-"/>
            </a:pPr>
            <a:endParaRPr lang="en-GB" sz="2000" dirty="0">
              <a:solidFill>
                <a:srgbClr val="486E7C"/>
              </a:solidFill>
            </a:endParaRPr>
          </a:p>
          <a:p>
            <a:pPr marL="285750" indent="-285750">
              <a:buFontTx/>
              <a:buChar char="-"/>
            </a:pPr>
            <a:r>
              <a:rPr lang="en-GB" sz="2000" dirty="0" smtClean="0">
                <a:solidFill>
                  <a:srgbClr val="486E7C"/>
                </a:solidFill>
              </a:rPr>
              <a:t>Individual based</a:t>
            </a:r>
          </a:p>
          <a:p>
            <a:pPr marL="285750" indent="-285750">
              <a:buFontTx/>
              <a:buChar char="-"/>
            </a:pPr>
            <a:endParaRPr lang="en-GB" sz="2000" dirty="0">
              <a:solidFill>
                <a:srgbClr val="486E7C"/>
              </a:solidFill>
            </a:endParaRPr>
          </a:p>
          <a:p>
            <a:pPr marL="285750" indent="-285750">
              <a:buFontTx/>
              <a:buChar char="-"/>
            </a:pPr>
            <a:r>
              <a:rPr lang="en-GB" sz="2000" dirty="0" smtClean="0">
                <a:solidFill>
                  <a:srgbClr val="486E7C"/>
                </a:solidFill>
              </a:rPr>
              <a:t>Functional groups (basic organismal and functional traits)</a:t>
            </a:r>
          </a:p>
          <a:p>
            <a:endParaRPr lang="en-US" sz="2000" dirty="0">
              <a:solidFill>
                <a:srgbClr val="486E7C"/>
              </a:solidFill>
            </a:endParaRPr>
          </a:p>
        </p:txBody>
      </p:sp>
      <p:sp>
        <p:nvSpPr>
          <p:cNvPr id="7" name="TextBox 6"/>
          <p:cNvSpPr txBox="1"/>
          <p:nvPr/>
        </p:nvSpPr>
        <p:spPr>
          <a:xfrm>
            <a:off x="6641965" y="3590272"/>
            <a:ext cx="8273732" cy="830997"/>
          </a:xfrm>
          <a:prstGeom prst="rect">
            <a:avLst/>
          </a:prstGeom>
          <a:noFill/>
        </p:spPr>
        <p:txBody>
          <a:bodyPr wrap="square" rtlCol="0">
            <a:spAutoFit/>
          </a:bodyPr>
          <a:lstStyle/>
          <a:p>
            <a:pPr algn="ctr"/>
            <a:r>
              <a:rPr lang="en-GB" sz="2400" b="1" dirty="0" smtClean="0">
                <a:solidFill>
                  <a:srgbClr val="263B42"/>
                </a:solidFill>
              </a:rPr>
              <a:t>Test and generate </a:t>
            </a:r>
          </a:p>
          <a:p>
            <a:pPr algn="ctr"/>
            <a:r>
              <a:rPr lang="en-GB" sz="2400" b="1" dirty="0" smtClean="0">
                <a:solidFill>
                  <a:srgbClr val="263B42"/>
                </a:solidFill>
              </a:rPr>
              <a:t>hypotheses</a:t>
            </a:r>
            <a:endParaRPr lang="en-GB" sz="2400" b="1" dirty="0">
              <a:solidFill>
                <a:srgbClr val="263B42"/>
              </a:solidFill>
            </a:endParaRPr>
          </a:p>
        </p:txBody>
      </p:sp>
      <p:sp>
        <p:nvSpPr>
          <p:cNvPr id="8" name="Right Brace 7"/>
          <p:cNvSpPr/>
          <p:nvPr/>
        </p:nvSpPr>
        <p:spPr>
          <a:xfrm>
            <a:off x="9062450" y="2314498"/>
            <a:ext cx="466561" cy="3363271"/>
          </a:xfrm>
          <a:prstGeom prst="rightBrace">
            <a:avLst/>
          </a:prstGeom>
          <a:ln w="28575">
            <a:solidFill>
              <a:srgbClr val="486E7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aseline="30000" dirty="0"/>
          </a:p>
        </p:txBody>
      </p:sp>
    </p:spTree>
    <p:extLst>
      <p:ext uri="{BB962C8B-B14F-4D97-AF65-F5344CB8AC3E}">
        <p14:creationId xmlns:p14="http://schemas.microsoft.com/office/powerpoint/2010/main" val="1441726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General Ecosystem Model</a:t>
            </a:r>
            <a:endParaRPr lang="en-GB" dirty="0"/>
          </a:p>
        </p:txBody>
      </p:sp>
      <p:grpSp>
        <p:nvGrpSpPr>
          <p:cNvPr id="10" name="Group 9"/>
          <p:cNvGrpSpPr/>
          <p:nvPr/>
        </p:nvGrpSpPr>
        <p:grpSpPr>
          <a:xfrm>
            <a:off x="10051643" y="1329160"/>
            <a:ext cx="1350963" cy="1275901"/>
            <a:chOff x="5479731" y="3634740"/>
            <a:chExt cx="2466975" cy="2329906"/>
          </a:xfrm>
        </p:grpSpPr>
        <p:pic>
          <p:nvPicPr>
            <p:cNvPr id="11" name="Picture 10"/>
            <p:cNvPicPr>
              <a:picLocks noChangeAspect="1"/>
            </p:cNvPicPr>
            <p:nvPr/>
          </p:nvPicPr>
          <p:blipFill rotWithShape="1">
            <a:blip r:embed="rId3"/>
            <a:srcRect l="18294" t="7043" r="19830" b="9266"/>
            <a:stretch/>
          </p:blipFill>
          <p:spPr>
            <a:xfrm>
              <a:off x="5836919" y="3634740"/>
              <a:ext cx="1752601" cy="1720306"/>
            </a:xfrm>
            <a:prstGeom prst="ellipse">
              <a:avLst/>
            </a:prstGeom>
          </p:spPr>
        </p:pic>
        <p:pic>
          <p:nvPicPr>
            <p:cNvPr id="12" name="Picture 11"/>
            <p:cNvPicPr>
              <a:picLocks noChangeAspect="1"/>
            </p:cNvPicPr>
            <p:nvPr/>
          </p:nvPicPr>
          <p:blipFill>
            <a:blip r:embed="rId4"/>
            <a:stretch>
              <a:fillRect/>
            </a:stretch>
          </p:blipFill>
          <p:spPr>
            <a:xfrm>
              <a:off x="5479731" y="5507446"/>
              <a:ext cx="2466975" cy="457200"/>
            </a:xfrm>
            <a:prstGeom prst="rect">
              <a:avLst/>
            </a:prstGeom>
          </p:spPr>
        </p:pic>
      </p:grpSp>
      <p:sp>
        <p:nvSpPr>
          <p:cNvPr id="13" name="Rectangle 12"/>
          <p:cNvSpPr/>
          <p:nvPr/>
        </p:nvSpPr>
        <p:spPr>
          <a:xfrm>
            <a:off x="2484437" y="1584341"/>
            <a:ext cx="6787153" cy="738664"/>
          </a:xfrm>
          <a:prstGeom prst="rect">
            <a:avLst/>
          </a:prstGeom>
        </p:spPr>
        <p:txBody>
          <a:bodyPr wrap="square">
            <a:spAutoFit/>
          </a:bodyPr>
          <a:lstStyle/>
          <a:p>
            <a:r>
              <a:rPr lang="en-GB" sz="2400" b="1" dirty="0">
                <a:solidFill>
                  <a:srgbClr val="263B42"/>
                </a:solidFill>
                <a:latin typeface="AdvP49811"/>
              </a:rPr>
              <a:t>the first process-based, </a:t>
            </a:r>
            <a:r>
              <a:rPr lang="en-GB" sz="2400" b="1" dirty="0" smtClean="0">
                <a:solidFill>
                  <a:srgbClr val="263B42"/>
                </a:solidFill>
                <a:latin typeface="AdvP49811"/>
              </a:rPr>
              <a:t>mechanistic GEM</a:t>
            </a:r>
          </a:p>
          <a:p>
            <a:endParaRPr lang="en-GB" b="1" dirty="0" smtClean="0"/>
          </a:p>
        </p:txBody>
      </p:sp>
      <p:grpSp>
        <p:nvGrpSpPr>
          <p:cNvPr id="26" name="Group 25"/>
          <p:cNvGrpSpPr/>
          <p:nvPr/>
        </p:nvGrpSpPr>
        <p:grpSpPr>
          <a:xfrm>
            <a:off x="1674812" y="2362200"/>
            <a:ext cx="9451569" cy="2890308"/>
            <a:chOff x="1951037" y="3276600"/>
            <a:chExt cx="9451569" cy="2890308"/>
          </a:xfrm>
        </p:grpSpPr>
        <p:grpSp>
          <p:nvGrpSpPr>
            <p:cNvPr id="22" name="Group 21"/>
            <p:cNvGrpSpPr/>
            <p:nvPr/>
          </p:nvGrpSpPr>
          <p:grpSpPr>
            <a:xfrm>
              <a:off x="1951037" y="3276600"/>
              <a:ext cx="6920503" cy="2890308"/>
              <a:chOff x="2484437" y="3533775"/>
              <a:chExt cx="6920503" cy="2890308"/>
            </a:xfrm>
          </p:grpSpPr>
          <p:graphicFrame>
            <p:nvGraphicFramePr>
              <p:cNvPr id="17" name="Diagram 16"/>
              <p:cNvGraphicFramePr/>
              <p:nvPr/>
            </p:nvGraphicFramePr>
            <p:xfrm>
              <a:off x="3251200" y="3533775"/>
              <a:ext cx="5314950" cy="28903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4" name="Straight Connector 3"/>
              <p:cNvCxnSpPr/>
              <p:nvPr/>
            </p:nvCxnSpPr>
            <p:spPr>
              <a:xfrm>
                <a:off x="4829175" y="3600450"/>
                <a:ext cx="0" cy="219075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62775" y="3600450"/>
                <a:ext cx="0" cy="219075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484437" y="5867400"/>
                <a:ext cx="2628900" cy="369332"/>
              </a:xfrm>
              <a:prstGeom prst="rect">
                <a:avLst/>
              </a:prstGeom>
              <a:noFill/>
            </p:spPr>
            <p:txBody>
              <a:bodyPr wrap="square" rtlCol="0">
                <a:spAutoFit/>
              </a:bodyPr>
              <a:lstStyle/>
              <a:p>
                <a:pPr algn="ctr"/>
                <a:r>
                  <a:rPr lang="en-GB" b="1" dirty="0" smtClean="0">
                    <a:solidFill>
                      <a:srgbClr val="263B42"/>
                    </a:solidFill>
                  </a:rPr>
                  <a:t>Trophic Type</a:t>
                </a:r>
                <a:endParaRPr lang="en-GB" b="1" dirty="0">
                  <a:solidFill>
                    <a:srgbClr val="263B42"/>
                  </a:solidFill>
                </a:endParaRPr>
              </a:p>
            </p:txBody>
          </p:sp>
          <p:sp>
            <p:nvSpPr>
              <p:cNvPr id="20" name="TextBox 19"/>
              <p:cNvSpPr txBox="1"/>
              <p:nvPr/>
            </p:nvSpPr>
            <p:spPr>
              <a:xfrm>
                <a:off x="4668160" y="5867400"/>
                <a:ext cx="2628900" cy="369332"/>
              </a:xfrm>
              <a:prstGeom prst="rect">
                <a:avLst/>
              </a:prstGeom>
              <a:noFill/>
            </p:spPr>
            <p:txBody>
              <a:bodyPr wrap="square" rtlCol="0">
                <a:spAutoFit/>
              </a:bodyPr>
              <a:lstStyle/>
              <a:p>
                <a:pPr algn="ctr"/>
                <a:r>
                  <a:rPr lang="en-GB" b="1" dirty="0" smtClean="0">
                    <a:solidFill>
                      <a:srgbClr val="263B42"/>
                    </a:solidFill>
                  </a:rPr>
                  <a:t>Metabolism</a:t>
                </a:r>
                <a:endParaRPr lang="en-GB" b="1" dirty="0">
                  <a:solidFill>
                    <a:srgbClr val="263B42"/>
                  </a:solidFill>
                </a:endParaRPr>
              </a:p>
            </p:txBody>
          </p:sp>
          <p:sp>
            <p:nvSpPr>
              <p:cNvPr id="21" name="TextBox 20"/>
              <p:cNvSpPr txBox="1"/>
              <p:nvPr/>
            </p:nvSpPr>
            <p:spPr>
              <a:xfrm>
                <a:off x="6776040" y="5867400"/>
                <a:ext cx="2628900" cy="369332"/>
              </a:xfrm>
              <a:prstGeom prst="rect">
                <a:avLst/>
              </a:prstGeom>
              <a:noFill/>
            </p:spPr>
            <p:txBody>
              <a:bodyPr wrap="square" rtlCol="0">
                <a:spAutoFit/>
              </a:bodyPr>
              <a:lstStyle/>
              <a:p>
                <a:pPr algn="ctr"/>
                <a:r>
                  <a:rPr lang="en-GB" b="1" dirty="0" smtClean="0">
                    <a:solidFill>
                      <a:srgbClr val="263B42"/>
                    </a:solidFill>
                  </a:rPr>
                  <a:t>Reproduction</a:t>
                </a:r>
                <a:endParaRPr lang="en-GB" b="1" dirty="0">
                  <a:solidFill>
                    <a:srgbClr val="263B42"/>
                  </a:solidFill>
                </a:endParaRPr>
              </a:p>
            </p:txBody>
          </p:sp>
        </p:grpSp>
        <p:sp>
          <p:nvSpPr>
            <p:cNvPr id="23" name="Plus 22"/>
            <p:cNvSpPr/>
            <p:nvPr/>
          </p:nvSpPr>
          <p:spPr>
            <a:xfrm>
              <a:off x="8448675" y="3962400"/>
              <a:ext cx="647700" cy="647700"/>
            </a:xfrm>
            <a:prstGeom prst="mathPlus">
              <a:avLst>
                <a:gd name="adj1" fmla="val 12156"/>
              </a:avLst>
            </a:prstGeom>
            <a:solidFill>
              <a:srgbClr val="486E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8773706" y="4101584"/>
              <a:ext cx="2628900" cy="369332"/>
            </a:xfrm>
            <a:prstGeom prst="rect">
              <a:avLst/>
            </a:prstGeom>
            <a:noFill/>
          </p:spPr>
          <p:txBody>
            <a:bodyPr wrap="square" rtlCol="0">
              <a:spAutoFit/>
            </a:bodyPr>
            <a:lstStyle/>
            <a:p>
              <a:pPr algn="ctr"/>
              <a:r>
                <a:rPr lang="en-GB" b="1" dirty="0" smtClean="0">
                  <a:solidFill>
                    <a:srgbClr val="263B42"/>
                  </a:solidFill>
                </a:rPr>
                <a:t>Body Mass</a:t>
              </a:r>
              <a:endParaRPr lang="en-GB" b="1" dirty="0">
                <a:solidFill>
                  <a:srgbClr val="263B42"/>
                </a:solidFill>
              </a:endParaRPr>
            </a:p>
          </p:txBody>
        </p:sp>
      </p:grpSp>
      <p:sp>
        <p:nvSpPr>
          <p:cNvPr id="25" name="TextBox 24"/>
          <p:cNvSpPr txBox="1"/>
          <p:nvPr/>
        </p:nvSpPr>
        <p:spPr>
          <a:xfrm>
            <a:off x="1674812" y="5619750"/>
            <a:ext cx="5796799" cy="369332"/>
          </a:xfrm>
          <a:prstGeom prst="rect">
            <a:avLst/>
          </a:prstGeom>
          <a:noFill/>
        </p:spPr>
        <p:txBody>
          <a:bodyPr wrap="square" rtlCol="0">
            <a:spAutoFit/>
          </a:bodyPr>
          <a:lstStyle/>
          <a:p>
            <a:pPr algn="ctr"/>
            <a:r>
              <a:rPr lang="en-US" b="1" dirty="0" smtClean="0">
                <a:solidFill>
                  <a:srgbClr val="5B8C9D"/>
                </a:solidFill>
              </a:rPr>
              <a:t>Autotrophs / Plants: standing stocks</a:t>
            </a:r>
            <a:endParaRPr lang="en-GB" b="1" dirty="0">
              <a:solidFill>
                <a:srgbClr val="5B8C9D"/>
              </a:solidFill>
            </a:endParaRPr>
          </a:p>
        </p:txBody>
      </p:sp>
    </p:spTree>
    <p:extLst>
      <p:ext uri="{BB962C8B-B14F-4D97-AF65-F5344CB8AC3E}">
        <p14:creationId xmlns:p14="http://schemas.microsoft.com/office/powerpoint/2010/main" val="3378838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General Ecosystem Model</a:t>
            </a:r>
            <a:endParaRPr lang="en-GB" dirty="0"/>
          </a:p>
        </p:txBody>
      </p:sp>
      <p:grpSp>
        <p:nvGrpSpPr>
          <p:cNvPr id="10" name="Group 9"/>
          <p:cNvGrpSpPr/>
          <p:nvPr/>
        </p:nvGrpSpPr>
        <p:grpSpPr>
          <a:xfrm>
            <a:off x="10051643" y="1329160"/>
            <a:ext cx="1350963" cy="1275901"/>
            <a:chOff x="5479731" y="3634740"/>
            <a:chExt cx="2466975" cy="2329906"/>
          </a:xfrm>
        </p:grpSpPr>
        <p:pic>
          <p:nvPicPr>
            <p:cNvPr id="11" name="Picture 10"/>
            <p:cNvPicPr>
              <a:picLocks noChangeAspect="1"/>
            </p:cNvPicPr>
            <p:nvPr/>
          </p:nvPicPr>
          <p:blipFill rotWithShape="1">
            <a:blip r:embed="rId3"/>
            <a:srcRect l="18294" t="7043" r="19830" b="9266"/>
            <a:stretch/>
          </p:blipFill>
          <p:spPr>
            <a:xfrm>
              <a:off x="5836919" y="3634740"/>
              <a:ext cx="1752601" cy="1720306"/>
            </a:xfrm>
            <a:prstGeom prst="ellipse">
              <a:avLst/>
            </a:prstGeom>
          </p:spPr>
        </p:pic>
        <p:pic>
          <p:nvPicPr>
            <p:cNvPr id="12" name="Picture 11"/>
            <p:cNvPicPr>
              <a:picLocks noChangeAspect="1"/>
            </p:cNvPicPr>
            <p:nvPr/>
          </p:nvPicPr>
          <p:blipFill>
            <a:blip r:embed="rId4"/>
            <a:stretch>
              <a:fillRect/>
            </a:stretch>
          </p:blipFill>
          <p:spPr>
            <a:xfrm>
              <a:off x="5479731" y="5507446"/>
              <a:ext cx="2466975" cy="457200"/>
            </a:xfrm>
            <a:prstGeom prst="rect">
              <a:avLst/>
            </a:prstGeom>
          </p:spPr>
        </p:pic>
      </p:grpSp>
      <p:sp>
        <p:nvSpPr>
          <p:cNvPr id="13" name="Rectangle 12"/>
          <p:cNvSpPr/>
          <p:nvPr/>
        </p:nvSpPr>
        <p:spPr>
          <a:xfrm>
            <a:off x="2484437" y="1584341"/>
            <a:ext cx="6787153" cy="738664"/>
          </a:xfrm>
          <a:prstGeom prst="rect">
            <a:avLst/>
          </a:prstGeom>
        </p:spPr>
        <p:txBody>
          <a:bodyPr wrap="square">
            <a:spAutoFit/>
          </a:bodyPr>
          <a:lstStyle/>
          <a:p>
            <a:r>
              <a:rPr lang="en-GB" sz="2400" b="1" dirty="0">
                <a:solidFill>
                  <a:srgbClr val="263B42"/>
                </a:solidFill>
                <a:latin typeface="AdvP49811"/>
              </a:rPr>
              <a:t>the first process-based, </a:t>
            </a:r>
            <a:r>
              <a:rPr lang="en-GB" sz="2400" b="1" dirty="0" smtClean="0">
                <a:solidFill>
                  <a:srgbClr val="263B42"/>
                </a:solidFill>
                <a:latin typeface="AdvP49811"/>
              </a:rPr>
              <a:t>mechanistic GEM</a:t>
            </a:r>
          </a:p>
          <a:p>
            <a:endParaRPr lang="en-GB" b="1" dirty="0" smtClean="0"/>
          </a:p>
        </p:txBody>
      </p:sp>
      <p:grpSp>
        <p:nvGrpSpPr>
          <p:cNvPr id="26" name="Group 25"/>
          <p:cNvGrpSpPr/>
          <p:nvPr/>
        </p:nvGrpSpPr>
        <p:grpSpPr>
          <a:xfrm>
            <a:off x="1674812" y="2362200"/>
            <a:ext cx="9451569" cy="2890308"/>
            <a:chOff x="1951037" y="3276600"/>
            <a:chExt cx="9451569" cy="2890308"/>
          </a:xfrm>
        </p:grpSpPr>
        <p:grpSp>
          <p:nvGrpSpPr>
            <p:cNvPr id="22" name="Group 21"/>
            <p:cNvGrpSpPr/>
            <p:nvPr/>
          </p:nvGrpSpPr>
          <p:grpSpPr>
            <a:xfrm>
              <a:off x="1951037" y="3276600"/>
              <a:ext cx="6920503" cy="2890308"/>
              <a:chOff x="2484437" y="3533775"/>
              <a:chExt cx="6920503" cy="2890308"/>
            </a:xfrm>
          </p:grpSpPr>
          <p:graphicFrame>
            <p:nvGraphicFramePr>
              <p:cNvPr id="17" name="Diagram 16"/>
              <p:cNvGraphicFramePr/>
              <p:nvPr/>
            </p:nvGraphicFramePr>
            <p:xfrm>
              <a:off x="3251200" y="3533775"/>
              <a:ext cx="5314950" cy="28903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4" name="Straight Connector 3"/>
              <p:cNvCxnSpPr/>
              <p:nvPr/>
            </p:nvCxnSpPr>
            <p:spPr>
              <a:xfrm>
                <a:off x="4829175" y="3600450"/>
                <a:ext cx="0" cy="219075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62775" y="3600450"/>
                <a:ext cx="0" cy="219075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484437" y="5867400"/>
                <a:ext cx="2628900" cy="369332"/>
              </a:xfrm>
              <a:prstGeom prst="rect">
                <a:avLst/>
              </a:prstGeom>
              <a:noFill/>
            </p:spPr>
            <p:txBody>
              <a:bodyPr wrap="square" rtlCol="0">
                <a:spAutoFit/>
              </a:bodyPr>
              <a:lstStyle/>
              <a:p>
                <a:pPr algn="ctr"/>
                <a:r>
                  <a:rPr lang="en-GB" b="1" dirty="0" smtClean="0">
                    <a:solidFill>
                      <a:srgbClr val="263B42"/>
                    </a:solidFill>
                  </a:rPr>
                  <a:t>Trophic Type</a:t>
                </a:r>
                <a:endParaRPr lang="en-GB" b="1" dirty="0">
                  <a:solidFill>
                    <a:srgbClr val="263B42"/>
                  </a:solidFill>
                </a:endParaRPr>
              </a:p>
            </p:txBody>
          </p:sp>
          <p:sp>
            <p:nvSpPr>
              <p:cNvPr id="20" name="TextBox 19"/>
              <p:cNvSpPr txBox="1"/>
              <p:nvPr/>
            </p:nvSpPr>
            <p:spPr>
              <a:xfrm>
                <a:off x="4668160" y="5867400"/>
                <a:ext cx="2628900" cy="369332"/>
              </a:xfrm>
              <a:prstGeom prst="rect">
                <a:avLst/>
              </a:prstGeom>
              <a:noFill/>
            </p:spPr>
            <p:txBody>
              <a:bodyPr wrap="square" rtlCol="0">
                <a:spAutoFit/>
              </a:bodyPr>
              <a:lstStyle/>
              <a:p>
                <a:pPr algn="ctr"/>
                <a:r>
                  <a:rPr lang="en-GB" b="1" dirty="0" smtClean="0">
                    <a:solidFill>
                      <a:srgbClr val="263B42"/>
                    </a:solidFill>
                  </a:rPr>
                  <a:t>Metabolism</a:t>
                </a:r>
                <a:endParaRPr lang="en-GB" b="1" dirty="0">
                  <a:solidFill>
                    <a:srgbClr val="263B42"/>
                  </a:solidFill>
                </a:endParaRPr>
              </a:p>
            </p:txBody>
          </p:sp>
          <p:sp>
            <p:nvSpPr>
              <p:cNvPr id="21" name="TextBox 20"/>
              <p:cNvSpPr txBox="1"/>
              <p:nvPr/>
            </p:nvSpPr>
            <p:spPr>
              <a:xfrm>
                <a:off x="6776040" y="5867400"/>
                <a:ext cx="2628900" cy="369332"/>
              </a:xfrm>
              <a:prstGeom prst="rect">
                <a:avLst/>
              </a:prstGeom>
              <a:noFill/>
            </p:spPr>
            <p:txBody>
              <a:bodyPr wrap="square" rtlCol="0">
                <a:spAutoFit/>
              </a:bodyPr>
              <a:lstStyle/>
              <a:p>
                <a:pPr algn="ctr"/>
                <a:r>
                  <a:rPr lang="en-GB" b="1" dirty="0" smtClean="0">
                    <a:solidFill>
                      <a:srgbClr val="263B42"/>
                    </a:solidFill>
                  </a:rPr>
                  <a:t>Reproduction</a:t>
                </a:r>
                <a:endParaRPr lang="en-GB" b="1" dirty="0">
                  <a:solidFill>
                    <a:srgbClr val="263B42"/>
                  </a:solidFill>
                </a:endParaRPr>
              </a:p>
            </p:txBody>
          </p:sp>
        </p:grpSp>
        <p:sp>
          <p:nvSpPr>
            <p:cNvPr id="23" name="Plus 22"/>
            <p:cNvSpPr/>
            <p:nvPr/>
          </p:nvSpPr>
          <p:spPr>
            <a:xfrm>
              <a:off x="8448675" y="3962400"/>
              <a:ext cx="647700" cy="647700"/>
            </a:xfrm>
            <a:prstGeom prst="mathPlus">
              <a:avLst>
                <a:gd name="adj1" fmla="val 12156"/>
              </a:avLst>
            </a:prstGeom>
            <a:solidFill>
              <a:srgbClr val="486E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8773706" y="4101584"/>
              <a:ext cx="2628900" cy="369332"/>
            </a:xfrm>
            <a:prstGeom prst="rect">
              <a:avLst/>
            </a:prstGeom>
            <a:noFill/>
          </p:spPr>
          <p:txBody>
            <a:bodyPr wrap="square" rtlCol="0">
              <a:spAutoFit/>
            </a:bodyPr>
            <a:lstStyle/>
            <a:p>
              <a:pPr algn="ctr"/>
              <a:r>
                <a:rPr lang="en-GB" b="1" dirty="0" smtClean="0">
                  <a:solidFill>
                    <a:srgbClr val="263B42"/>
                  </a:solidFill>
                </a:rPr>
                <a:t>Body Mass</a:t>
              </a:r>
              <a:endParaRPr lang="en-GB" b="1" dirty="0">
                <a:solidFill>
                  <a:srgbClr val="263B42"/>
                </a:solidFill>
              </a:endParaRPr>
            </a:p>
          </p:txBody>
        </p:sp>
      </p:grpSp>
      <p:sp>
        <p:nvSpPr>
          <p:cNvPr id="5" name="Oval 4"/>
          <p:cNvSpPr/>
          <p:nvPr/>
        </p:nvSpPr>
        <p:spPr>
          <a:xfrm>
            <a:off x="2165668" y="3187184"/>
            <a:ext cx="1598612" cy="714256"/>
          </a:xfrm>
          <a:prstGeom prst="ellipse">
            <a:avLst/>
          </a:prstGeom>
          <a:noFill/>
          <a:ln w="28575">
            <a:solidFill>
              <a:srgbClr val="263B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1674812" y="5619750"/>
            <a:ext cx="5796799" cy="369332"/>
          </a:xfrm>
          <a:prstGeom prst="rect">
            <a:avLst/>
          </a:prstGeom>
          <a:noFill/>
        </p:spPr>
        <p:txBody>
          <a:bodyPr wrap="square" rtlCol="0">
            <a:spAutoFit/>
          </a:bodyPr>
          <a:lstStyle/>
          <a:p>
            <a:pPr algn="ctr"/>
            <a:r>
              <a:rPr lang="en-US" b="1" dirty="0" smtClean="0">
                <a:solidFill>
                  <a:srgbClr val="5B8C9D"/>
                </a:solidFill>
              </a:rPr>
              <a:t>Autotrophs / Plants: standing stocks</a:t>
            </a:r>
            <a:endParaRPr lang="en-GB" b="1" dirty="0">
              <a:solidFill>
                <a:srgbClr val="5B8C9D"/>
              </a:solidFill>
            </a:endParaRPr>
          </a:p>
        </p:txBody>
      </p:sp>
    </p:spTree>
    <p:extLst>
      <p:ext uri="{BB962C8B-B14F-4D97-AF65-F5344CB8AC3E}">
        <p14:creationId xmlns:p14="http://schemas.microsoft.com/office/powerpoint/2010/main" val="3832625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3402</TotalTime>
  <Words>891</Words>
  <Application>Microsoft Office PowerPoint</Application>
  <PresentationFormat>Widescreen</PresentationFormat>
  <Paragraphs>350</Paragraphs>
  <Slides>36</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AdvP49811</vt:lpstr>
      <vt:lpstr>Aparajita</vt:lpstr>
      <vt:lpstr>Arial</vt:lpstr>
      <vt:lpstr>Calibri</vt:lpstr>
      <vt:lpstr>Calibri Light</vt:lpstr>
      <vt:lpstr>Calisto MT</vt:lpstr>
      <vt:lpstr>Times New Roman</vt:lpstr>
      <vt:lpstr>Wingdings</vt:lpstr>
      <vt:lpstr>Office Theme</vt:lpstr>
      <vt:lpstr>Is more always better?</vt:lpstr>
      <vt:lpstr>PowerPoint Presentation</vt:lpstr>
      <vt:lpstr>General Ecosystem Model</vt:lpstr>
      <vt:lpstr>General Ecosystem Model</vt:lpstr>
      <vt:lpstr>General Ecosystem Model</vt:lpstr>
      <vt:lpstr>General Ecosystem Model</vt:lpstr>
      <vt:lpstr>General Ecosystem Model</vt:lpstr>
      <vt:lpstr>General Ecosystem Model</vt:lpstr>
      <vt:lpstr>General Ecosystem Model</vt:lpstr>
      <vt:lpstr>Project Background</vt:lpstr>
      <vt:lpstr>Project Background</vt:lpstr>
      <vt:lpstr>Project Background</vt:lpstr>
      <vt:lpstr>Project Background</vt:lpstr>
      <vt:lpstr>Project Background</vt:lpstr>
      <vt:lpstr>Methods</vt:lpstr>
      <vt:lpstr>Methods</vt:lpstr>
      <vt:lpstr>Methods</vt:lpstr>
      <vt:lpstr>Results</vt:lpstr>
      <vt:lpstr>Results</vt:lpstr>
      <vt:lpstr>Results</vt:lpstr>
      <vt:lpstr>Results</vt:lpstr>
      <vt:lpstr>Results</vt:lpstr>
      <vt:lpstr>Results</vt:lpstr>
      <vt:lpstr>Results</vt:lpstr>
      <vt:lpstr>Conclusion</vt:lpstr>
      <vt:lpstr>Acknowledgements</vt:lpstr>
      <vt:lpstr>Acknowledgements</vt:lpstr>
      <vt:lpstr>Literature</vt:lpstr>
      <vt:lpstr>Literature</vt:lpstr>
      <vt:lpstr>General Ecosystem Model</vt:lpstr>
      <vt:lpstr>Results</vt:lpstr>
      <vt:lpstr>Results</vt:lpstr>
      <vt:lpstr>Results</vt:lpstr>
      <vt:lpstr>Results</vt:lpstr>
      <vt:lpstr>Results</vt:lpstr>
      <vt:lpstr>Results</vt:lpstr>
    </vt:vector>
  </TitlesOfParts>
  <Company>University of East Anglia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Hurley (ENV)</dc:creator>
  <cp:lastModifiedBy>Alex Hurley</cp:lastModifiedBy>
  <cp:revision>146</cp:revision>
  <dcterms:created xsi:type="dcterms:W3CDTF">2015-07-23T17:04:46Z</dcterms:created>
  <dcterms:modified xsi:type="dcterms:W3CDTF">2015-07-27T09:38:03Z</dcterms:modified>
</cp:coreProperties>
</file>