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4" d="100"/>
          <a:sy n="64" d="100"/>
        </p:scale>
        <p:origin x="668"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462670" y="4141999"/>
            <a:ext cx="6291469" cy="861497"/>
          </a:xfrm>
        </p:spPr>
        <p:txBody>
          <a:bodyPr>
            <a:normAutofit fontScale="92500"/>
          </a:bodyPr>
          <a:lstStyle/>
          <a:p>
            <a:pPr algn="r"/>
            <a:r>
              <a:rPr lang="en-US" b="0" dirty="0">
                <a:solidFill>
                  <a:schemeClr val="tx1"/>
                </a:solidFill>
              </a:rPr>
              <a:t>[Student </a:t>
            </a:r>
            <a:r>
              <a:rPr lang="en-US" b="0" dirty="0" smtClean="0">
                <a:solidFill>
                  <a:schemeClr val="tx1"/>
                </a:solidFill>
              </a:rPr>
              <a:t>Name:- </a:t>
            </a:r>
            <a:r>
              <a:rPr lang="en-US" b="0" dirty="0" err="1" smtClean="0">
                <a:solidFill>
                  <a:schemeClr val="tx1"/>
                </a:solidFill>
              </a:rPr>
              <a:t>Tanmay</a:t>
            </a:r>
            <a:r>
              <a:rPr lang="en-US" b="0" dirty="0" smtClean="0">
                <a:solidFill>
                  <a:schemeClr val="tx1"/>
                </a:solidFill>
              </a:rPr>
              <a:t> </a:t>
            </a:r>
            <a:r>
              <a:rPr lang="en-US" b="0" dirty="0" err="1" smtClean="0">
                <a:solidFill>
                  <a:schemeClr val="tx1"/>
                </a:solidFill>
              </a:rPr>
              <a:t>Shashikant</a:t>
            </a:r>
            <a:r>
              <a:rPr lang="en-US" b="0" dirty="0" smtClean="0">
                <a:solidFill>
                  <a:schemeClr val="tx1"/>
                </a:solidFill>
              </a:rPr>
              <a:t> </a:t>
            </a:r>
            <a:r>
              <a:rPr lang="en-US" b="0" dirty="0" err="1" smtClean="0">
                <a:solidFill>
                  <a:schemeClr val="tx1"/>
                </a:solidFill>
              </a:rPr>
              <a:t>Tekawade</a:t>
            </a:r>
            <a:r>
              <a:rPr lang="en-US" b="0" dirty="0" smtClean="0">
                <a:solidFill>
                  <a:schemeClr val="tx1"/>
                </a:solidFill>
              </a:rPr>
              <a:t> </a:t>
            </a:r>
            <a:r>
              <a:rPr lang="en-US" b="0" dirty="0">
                <a:solidFill>
                  <a:schemeClr val="tx1"/>
                </a:solidFill>
              </a:rPr>
              <a:t>]</a:t>
            </a:r>
          </a:p>
          <a:p>
            <a:pPr algn="r"/>
            <a:r>
              <a:rPr lang="en-US" b="0" dirty="0">
                <a:solidFill>
                  <a:schemeClr val="tx1"/>
                </a:solidFill>
              </a:rPr>
              <a:t>[AICTE Internship </a:t>
            </a:r>
            <a:r>
              <a:rPr lang="en-US" b="0" dirty="0">
                <a:solidFill>
                  <a:schemeClr val="tx1"/>
                </a:solidFill>
              </a:rPr>
              <a:t>ID:- STU682e2c50c6b951747856464]</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918252" y="2050553"/>
            <a:ext cx="9393339" cy="743448"/>
          </a:xfrm>
        </p:spPr>
        <p:txBody>
          <a:bodyPr>
            <a:normAutofit/>
          </a:bodyPr>
          <a:lstStyle/>
          <a:p>
            <a:r>
              <a:rPr lang="en-GB" sz="3200" dirty="0"/>
              <a:t>Project Title </a:t>
            </a:r>
            <a:r>
              <a:rPr lang="en-GB" sz="3200" dirty="0" smtClean="0"/>
              <a:t>-</a:t>
            </a:r>
            <a:r>
              <a:rPr lang="en-IN" sz="3200" dirty="0"/>
              <a:t>AIRBND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47" y="1405890"/>
            <a:ext cx="6858000" cy="516255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07" y="1275370"/>
            <a:ext cx="6858000" cy="48768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2" y="1262270"/>
            <a:ext cx="11340000" cy="4263887"/>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47500" lnSpcReduction="20000"/>
          </a:bodyPr>
          <a:lstStyle/>
          <a:p>
            <a:pPr>
              <a:lnSpc>
                <a:spcPct val="120000"/>
              </a:lnSpc>
            </a:pPr>
            <a:r>
              <a:rPr lang="en-US" sz="3300" dirty="0"/>
              <a:t>With the rapid growth of short-term rental platforms like Airbnb, travelers have access to thousands of accommodation options across various cities. However, determining the right pricing strategy, understanding customer preferences, and identifying factors that influence booking demand remain major challenges for hosts and property managers</a:t>
            </a:r>
            <a:r>
              <a:rPr lang="en-US" sz="3300" dirty="0" smtClean="0"/>
              <a:t>.</a:t>
            </a:r>
            <a:endParaRPr lang="en-US" sz="3300" dirty="0"/>
          </a:p>
          <a:p>
            <a:pPr>
              <a:lnSpc>
                <a:spcPct val="120000"/>
              </a:lnSpc>
            </a:pPr>
            <a:r>
              <a:rPr lang="en-US" sz="3300" dirty="0"/>
              <a:t>This project aims to analyze Airbnb booking data to uncover key patterns, relationships, and trends that influence </a:t>
            </a:r>
            <a:r>
              <a:rPr lang="en-US" sz="3300" b="1" dirty="0"/>
              <a:t>price, availability, and customer satisfaction</a:t>
            </a:r>
            <a:r>
              <a:rPr lang="en-US" sz="3300" dirty="0"/>
              <a:t>. Through data analysis and visualization, the study provides insights that can help hosts optimize pricing strategies, improve occupancy rates, and enhance overall guest experience.</a:t>
            </a:r>
          </a:p>
          <a:p>
            <a:pPr marL="0" indent="0">
              <a:lnSpc>
                <a:spcPct val="150000"/>
              </a:lnSpc>
              <a:buNone/>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97566" y="477079"/>
            <a:ext cx="5874026" cy="834886"/>
          </a:xfrm>
        </p:spPr>
        <p:txBody>
          <a:bodyPr>
            <a:normAutofit fontScale="90000"/>
          </a:bodyPr>
          <a:lstStyle/>
          <a:p>
            <a:r>
              <a:rPr lang="en-GB" dirty="0" smtClean="0"/>
              <a:t>Project Description</a:t>
            </a:r>
            <a:br>
              <a:rPr lang="en-GB" dirty="0" smtClean="0"/>
            </a:br>
            <a:r>
              <a:rPr lang="en-GB" sz="1600" dirty="0" smtClean="0"/>
              <a:t/>
            </a:r>
            <a:br>
              <a:rPr lang="en-GB" sz="1600" dirty="0" smtClean="0"/>
            </a:br>
            <a:endParaRPr lang="en-IN" sz="16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8" name="TextBox 7"/>
          <p:cNvSpPr txBox="1"/>
          <p:nvPr/>
        </p:nvSpPr>
        <p:spPr>
          <a:xfrm>
            <a:off x="397565" y="1550504"/>
            <a:ext cx="8458200" cy="4247317"/>
          </a:xfrm>
          <a:prstGeom prst="rect">
            <a:avLst/>
          </a:prstGeom>
          <a:noFill/>
        </p:spPr>
        <p:txBody>
          <a:bodyPr wrap="square" rtlCol="0">
            <a:spAutoFit/>
          </a:bodyPr>
          <a:lstStyle/>
          <a:p>
            <a:r>
              <a:rPr lang="en-US" dirty="0"/>
              <a:t>The </a:t>
            </a:r>
            <a:r>
              <a:rPr lang="en-US" i="1" dirty="0"/>
              <a:t>Airbnb Hotel Booking Analysis</a:t>
            </a:r>
            <a:r>
              <a:rPr lang="en-US" dirty="0"/>
              <a:t> project focuses on exploring and understanding the factors that affect the pricing, popularity, and availability of Airbnb listings. Using real-world Airbnb open data, this analysis applies Python-based data analytics and visualization techniques to extract meaningful insights from large datasets.</a:t>
            </a:r>
          </a:p>
          <a:p>
            <a:r>
              <a:rPr lang="en-US" dirty="0"/>
              <a:t>The project involves cleaning and preprocessing raw Airbnb data, performing exploratory data analysis (EDA), visualizing trends in pricing, room types, and locations, and identifying correlations among key variables such as reviews, availability, and host behavior.</a:t>
            </a:r>
          </a:p>
          <a:p>
            <a:r>
              <a:rPr lang="en-US" dirty="0"/>
              <a:t>Machine learning models are further implemented to predict property prices and discover hidden patterns that can help hosts and travelers make informed decisions.</a:t>
            </a:r>
          </a:p>
          <a:p>
            <a:r>
              <a:rPr lang="en-US" dirty="0"/>
              <a:t>This project not only demonstrates proficiency in Python data analysis tools (like Pandas, </a:t>
            </a:r>
            <a:r>
              <a:rPr lang="en-US" dirty="0" err="1"/>
              <a:t>Matplotlib</a:t>
            </a:r>
            <a:r>
              <a:rPr lang="en-US" dirty="0"/>
              <a:t>, </a:t>
            </a:r>
            <a:r>
              <a:rPr lang="en-US" dirty="0" err="1"/>
              <a:t>Seaborn</a:t>
            </a:r>
            <a:r>
              <a:rPr lang="en-US" dirty="0"/>
              <a:t>, and </a:t>
            </a:r>
            <a:r>
              <a:rPr lang="en-US" dirty="0" err="1"/>
              <a:t>Scikit</a:t>
            </a:r>
            <a:r>
              <a:rPr lang="en-US" dirty="0"/>
              <a:t>-Learn) but also shows how data-driven insights can support business intelligence in the hospitality industry.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149087" y="178905"/>
            <a:ext cx="5406887" cy="695738"/>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p:cNvSpPr>
            <a:spLocks noGrp="1" noChangeArrowheads="1"/>
          </p:cNvSpPr>
          <p:nvPr>
            <p:ph type="body" sz="quarter" idx="12"/>
          </p:nvPr>
        </p:nvSpPr>
        <p:spPr bwMode="auto">
          <a:xfrm>
            <a:off x="218661" y="1291730"/>
            <a:ext cx="1046590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Airbnb Hosts / Property Owners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understand how various factors (location, room type, reviews, amenities) affect pricing and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optimize listing strategies and set competitive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Travelers / Guests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identify budget-friendly and high-rated accommodations.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make informed booking decisions based on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Airbnb Management / Platform Analysts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analyze platform-wide trends and improve recommendation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enhance customer satisfaction and host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Tourism Boards &amp; Market Researchers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study tourism demand patterns across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support local businesses and optimize regional travel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Scientists / Analysts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explore real-world datasets for building predictive and analytical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gain insights into business intelligence and hospitality 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033669"/>
            <a:ext cx="9830904" cy="5903843"/>
          </a:xfrm>
        </p:spPr>
        <p:txBody>
          <a:bodyPr>
            <a:normAutofit fontScale="85000" lnSpcReduction="10000"/>
          </a:bodyPr>
          <a:lstStyle/>
          <a:p>
            <a:r>
              <a:rPr lang="en-IN" b="1" dirty="0" smtClean="0"/>
              <a:t> </a:t>
            </a:r>
            <a:r>
              <a:rPr lang="en-IN" b="1" dirty="0"/>
              <a:t>Programming &amp; Analysis</a:t>
            </a:r>
          </a:p>
          <a:p>
            <a:pPr marL="0" indent="0">
              <a:buNone/>
            </a:pPr>
            <a:r>
              <a:rPr lang="en-IN" b="1" dirty="0"/>
              <a:t>Python</a:t>
            </a:r>
            <a:r>
              <a:rPr lang="en-IN" dirty="0"/>
              <a:t> – Core language for data analysis and machine learning</a:t>
            </a:r>
          </a:p>
          <a:p>
            <a:pPr marL="0" indent="0">
              <a:buNone/>
            </a:pPr>
            <a:r>
              <a:rPr lang="en-IN" b="1" dirty="0" err="1"/>
              <a:t>Jupyter</a:t>
            </a:r>
            <a:r>
              <a:rPr lang="en-IN" b="1" dirty="0"/>
              <a:t> Notebook</a:t>
            </a:r>
            <a:r>
              <a:rPr lang="en-IN" dirty="0"/>
              <a:t> – For code development, visualization, and analysis</a:t>
            </a:r>
          </a:p>
          <a:p>
            <a:r>
              <a:rPr lang="en-IN" b="1" dirty="0" smtClean="0"/>
              <a:t>Libraries </a:t>
            </a:r>
            <a:r>
              <a:rPr lang="en-IN" b="1" dirty="0"/>
              <a:t>&amp; Frameworks</a:t>
            </a:r>
          </a:p>
          <a:p>
            <a:pPr marL="0" indent="0">
              <a:buNone/>
            </a:pPr>
            <a:r>
              <a:rPr lang="en-IN" b="1" dirty="0"/>
              <a:t>Pandas</a:t>
            </a:r>
            <a:r>
              <a:rPr lang="en-IN" dirty="0"/>
              <a:t> – Data cleaning and </a:t>
            </a:r>
            <a:r>
              <a:rPr lang="en-IN" dirty="0" err="1"/>
              <a:t>preprocessing</a:t>
            </a:r>
            <a:endParaRPr lang="en-IN" dirty="0"/>
          </a:p>
          <a:p>
            <a:pPr marL="0" indent="0">
              <a:buNone/>
            </a:pPr>
            <a:r>
              <a:rPr lang="en-IN" b="1" dirty="0" err="1"/>
              <a:t>NumPy</a:t>
            </a:r>
            <a:r>
              <a:rPr lang="en-IN" dirty="0"/>
              <a:t> – Numerical computations</a:t>
            </a:r>
          </a:p>
          <a:p>
            <a:pPr marL="0" indent="0">
              <a:buNone/>
            </a:pPr>
            <a:r>
              <a:rPr lang="en-IN" b="1" dirty="0" err="1"/>
              <a:t>Matplotlib</a:t>
            </a:r>
            <a:r>
              <a:rPr lang="en-IN" b="1" dirty="0"/>
              <a:t> / </a:t>
            </a:r>
            <a:r>
              <a:rPr lang="en-IN" b="1" dirty="0" err="1"/>
              <a:t>Seaborn</a:t>
            </a:r>
            <a:r>
              <a:rPr lang="en-IN" dirty="0"/>
              <a:t> – Data visualization and insights</a:t>
            </a:r>
          </a:p>
          <a:p>
            <a:pPr marL="0" indent="0">
              <a:buNone/>
            </a:pPr>
            <a:r>
              <a:rPr lang="en-IN" b="1" dirty="0" err="1"/>
              <a:t>Scikit</a:t>
            </a:r>
            <a:r>
              <a:rPr lang="en-IN" b="1" dirty="0"/>
              <a:t>-learn (</a:t>
            </a:r>
            <a:r>
              <a:rPr lang="en-IN" b="1" dirty="0" err="1"/>
              <a:t>sklearn</a:t>
            </a:r>
            <a:r>
              <a:rPr lang="en-IN" b="1" dirty="0"/>
              <a:t>)</a:t>
            </a:r>
            <a:r>
              <a:rPr lang="en-IN" dirty="0"/>
              <a:t> – Machine learning models (Linear Regression, Random Forest)</a:t>
            </a:r>
          </a:p>
          <a:p>
            <a:pPr marL="0" indent="0">
              <a:buNone/>
            </a:pPr>
            <a:r>
              <a:rPr lang="en-IN" b="1" dirty="0" err="1"/>
              <a:t>Joblib</a:t>
            </a:r>
            <a:r>
              <a:rPr lang="en-IN" dirty="0"/>
              <a:t> – Model saving and loading</a:t>
            </a:r>
          </a:p>
          <a:p>
            <a:r>
              <a:rPr lang="en-IN" b="1" dirty="0" smtClean="0"/>
              <a:t>Dataset </a:t>
            </a:r>
            <a:r>
              <a:rPr lang="en-IN" b="1" dirty="0"/>
              <a:t>&amp; Tools</a:t>
            </a:r>
          </a:p>
          <a:p>
            <a:pPr marL="0" indent="0">
              <a:buNone/>
            </a:pPr>
            <a:r>
              <a:rPr lang="en-IN" b="1" dirty="0"/>
              <a:t>Airbnb Open Dataset (.</a:t>
            </a:r>
            <a:r>
              <a:rPr lang="en-IN" b="1" dirty="0" err="1"/>
              <a:t>xlsx</a:t>
            </a:r>
            <a:r>
              <a:rPr lang="en-IN" b="1" dirty="0"/>
              <a:t>)</a:t>
            </a:r>
            <a:r>
              <a:rPr lang="en-IN" dirty="0"/>
              <a:t> – Source of real-world data</a:t>
            </a:r>
          </a:p>
          <a:p>
            <a:pPr marL="0" indent="0">
              <a:buNone/>
            </a:pPr>
            <a:r>
              <a:rPr lang="en-IN" b="1" dirty="0"/>
              <a:t>Excel / CSV</a:t>
            </a:r>
            <a:r>
              <a:rPr lang="en-IN" dirty="0"/>
              <a:t> – Data storage and </a:t>
            </a:r>
            <a:r>
              <a:rPr lang="en-IN" dirty="0" err="1"/>
              <a:t>preprocessing</a:t>
            </a:r>
            <a:r>
              <a:rPr lang="en-IN" dirty="0"/>
              <a:t> formats</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258418" y="109331"/>
            <a:ext cx="5516218" cy="693379"/>
          </a:xfrm>
        </p:spPr>
        <p:txBody>
          <a:bodyPr>
            <a:normAutofit fontScale="90000"/>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xEl>
                                              <p:pRg st="10" end="10"/>
                                            </p:txEl>
                                          </p:spTgt>
                                        </p:tgtEl>
                                        <p:attrNameLst>
                                          <p:attrName>style.visibility</p:attrName>
                                        </p:attrNameLst>
                                      </p:cBhvr>
                                      <p:to>
                                        <p:strVal val="visible"/>
                                      </p:to>
                                    </p:set>
                                    <p:animEffect transition="in" filter="fade">
                                      <p:cBhvr>
                                        <p:cTn id="84" dur="1000"/>
                                        <p:tgtEl>
                                          <p:spTgt spid="7">
                                            <p:txEl>
                                              <p:pRg st="10" end="10"/>
                                            </p:txEl>
                                          </p:spTgt>
                                        </p:tgtEl>
                                      </p:cBhvr>
                                    </p:animEffect>
                                    <p:anim calcmode="lin" valueType="num">
                                      <p:cBhvr>
                                        <p:cTn id="8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7">
                                            <p:txEl>
                                              <p:pRg st="11" end="11"/>
                                            </p:txEl>
                                          </p:spTgt>
                                        </p:tgtEl>
                                        <p:attrNameLst>
                                          <p:attrName>style.visibility</p:attrName>
                                        </p:attrNameLst>
                                      </p:cBhvr>
                                      <p:to>
                                        <p:strVal val="visible"/>
                                      </p:to>
                                    </p:set>
                                    <p:animEffect transition="in" filter="fade">
                                      <p:cBhvr>
                                        <p:cTn id="91" dur="1000"/>
                                        <p:tgtEl>
                                          <p:spTgt spid="7">
                                            <p:txEl>
                                              <p:pRg st="11" end="11"/>
                                            </p:txEl>
                                          </p:spTgt>
                                        </p:tgtEl>
                                      </p:cBhvr>
                                    </p:animEffect>
                                    <p:anim calcmode="lin" valueType="num">
                                      <p:cBhvr>
                                        <p:cTn id="92"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AutoShape 2" descr="https://lh3.googleusercontent.com/gg-dl/AJfQ9KSp2dRoU8MN_iROgXpCkFVgMYKd2yF319ha5G7M69Gf82E8509Crwz_a70Io2SrXFwXsP83n2LEFJenX9bkKR6QJjT5MTuah5LbJsgQO0SwOVyG-lcjft3uj0KWoK0jNpYh57SYFoZ1sCQlqQqYH6qriYMQ2Qpo7Ww0k8TXNLrdcpVQhg=s16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1608410"/>
            <a:ext cx="10058400" cy="377190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187" y="1143000"/>
            <a:ext cx="9525000" cy="571500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57" y="1048578"/>
            <a:ext cx="7620000" cy="571500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573540" y="2192844"/>
            <a:ext cx="8783262"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smtClean="0"/>
              <a:t>Repository Name:- </a:t>
            </a:r>
            <a:r>
              <a:rPr lang="en-US" sz="2000" dirty="0"/>
              <a:t>VOIS_AICTE_Oct2025_Tanmay-Tekawade</a:t>
            </a:r>
          </a:p>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320982" y="2858922"/>
            <a:ext cx="9402417" cy="655524"/>
          </a:xfrm>
        </p:spPr>
        <p:txBody>
          <a:bodyPr vert="horz" lIns="91440" tIns="45720" rIns="91440" bIns="45720" rtlCol="0" anchor="t">
            <a:normAutofit/>
          </a:bodyPr>
          <a:lstStyle/>
          <a:p>
            <a:pPr marL="0" indent="0">
              <a:buNone/>
            </a:pPr>
            <a:r>
              <a:rPr lang="en-US" dirty="0"/>
              <a:t>https://github.com/the-aibytes/VOIS_AICTE_Oct2025_Tanmay-Tekawade</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642</TotalTime>
  <Words>541</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-AIRBND Hotel Booking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Dell</cp:lastModifiedBy>
  <cp:revision>119</cp:revision>
  <dcterms:created xsi:type="dcterms:W3CDTF">2021-07-11T13:13:15Z</dcterms:created>
  <dcterms:modified xsi:type="dcterms:W3CDTF">2025-10-08T07:04:56Z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