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9E4F-B4F6-43F0-8226-E0435702E9AC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6BE2-D74F-4F33-B023-B4DC974664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9E4F-B4F6-43F0-8226-E0435702E9AC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6BE2-D74F-4F33-B023-B4DC974664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9E4F-B4F6-43F0-8226-E0435702E9AC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6BE2-D74F-4F33-B023-B4DC974664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9E4F-B4F6-43F0-8226-E0435702E9AC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6BE2-D74F-4F33-B023-B4DC974664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9E4F-B4F6-43F0-8226-E0435702E9AC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6BE2-D74F-4F33-B023-B4DC974664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9E4F-B4F6-43F0-8226-E0435702E9AC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6BE2-D74F-4F33-B023-B4DC974664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9E4F-B4F6-43F0-8226-E0435702E9AC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6BE2-D74F-4F33-B023-B4DC974664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9E4F-B4F6-43F0-8226-E0435702E9AC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6BE2-D74F-4F33-B023-B4DC974664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9E4F-B4F6-43F0-8226-E0435702E9AC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6BE2-D74F-4F33-B023-B4DC974664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9E4F-B4F6-43F0-8226-E0435702E9AC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6BE2-D74F-4F33-B023-B4DC974664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99E4F-B4F6-43F0-8226-E0435702E9AC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6BE2-D74F-4F33-B023-B4DC974664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99E4F-B4F6-43F0-8226-E0435702E9AC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E6BE2-D74F-4F33-B023-B4DC974664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470025"/>
          </a:xfrm>
        </p:spPr>
        <p:txBody>
          <a:bodyPr/>
          <a:lstStyle/>
          <a:p>
            <a:r>
              <a:rPr lang="en-US" b="1" i="1" dirty="0" err="1" smtClean="0"/>
              <a:t>Kickstarting</a:t>
            </a:r>
            <a:r>
              <a:rPr lang="en-US" b="1" i="1" dirty="0" smtClean="0"/>
              <a:t> Web Development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59832" y="2852936"/>
            <a:ext cx="2880320" cy="504056"/>
          </a:xfrm>
        </p:spPr>
        <p:txBody>
          <a:bodyPr>
            <a:normAutofit/>
          </a:bodyPr>
          <a:lstStyle/>
          <a:p>
            <a:r>
              <a:rPr lang="en-IN" sz="1800" dirty="0" smtClean="0">
                <a:solidFill>
                  <a:schemeClr val="tx1"/>
                </a:solidFill>
              </a:rPr>
              <a:t>By: </a:t>
            </a:r>
            <a:r>
              <a:rPr lang="en-IN" sz="1800" dirty="0" err="1" smtClean="0">
                <a:solidFill>
                  <a:schemeClr val="tx1"/>
                </a:solidFill>
              </a:rPr>
              <a:t>Anjali</a:t>
            </a:r>
            <a:r>
              <a:rPr lang="en-IN" sz="1800" dirty="0" smtClean="0">
                <a:solidFill>
                  <a:schemeClr val="tx1"/>
                </a:solidFill>
              </a:rPr>
              <a:t> </a:t>
            </a:r>
            <a:r>
              <a:rPr lang="en-IN" sz="1800" dirty="0" smtClean="0">
                <a:solidFill>
                  <a:schemeClr val="tx1"/>
                </a:solidFill>
              </a:rPr>
              <a:t>Sharma (</a:t>
            </a:r>
            <a:r>
              <a:rPr lang="en-IN" sz="1800" dirty="0" err="1" smtClean="0">
                <a:solidFill>
                  <a:schemeClr val="tx1"/>
                </a:solidFill>
              </a:rPr>
              <a:t>Genzyug</a:t>
            </a:r>
            <a:r>
              <a:rPr lang="en-IN" sz="1800" dirty="0" smtClean="0">
                <a:solidFill>
                  <a:schemeClr val="tx1"/>
                </a:solidFill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 descr="genzyug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9832" y="3573016"/>
            <a:ext cx="2952328" cy="2736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470025"/>
          </a:xfrm>
        </p:spPr>
        <p:txBody>
          <a:bodyPr>
            <a:noAutofit/>
          </a:bodyPr>
          <a:lstStyle/>
          <a:p>
            <a:r>
              <a:rPr lang="en-IN" sz="9600" b="1" i="1" dirty="0" smtClean="0">
                <a:latin typeface="Cabin Sketch" pitchFamily="34" charset="0"/>
              </a:rPr>
              <a:t>Thank you</a:t>
            </a:r>
            <a:endParaRPr lang="en-US" sz="9600" b="1" i="1" dirty="0">
              <a:latin typeface="Cabin Sketch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492896"/>
            <a:ext cx="6400800" cy="3073896"/>
          </a:xfrm>
        </p:spPr>
        <p:txBody>
          <a:bodyPr>
            <a:normAutofit/>
          </a:bodyPr>
          <a:lstStyle/>
          <a:p>
            <a:r>
              <a:rPr lang="en-IN" sz="1600" i="1" dirty="0" smtClean="0"/>
              <a:t>Revise the topics that we learnt today !!</a:t>
            </a:r>
          </a:p>
          <a:p>
            <a:r>
              <a:rPr lang="en-IN" sz="1600" i="1" dirty="0" smtClean="0"/>
              <a:t>All the best …</a:t>
            </a:r>
            <a:endParaRPr lang="en-US" sz="1600" i="1" dirty="0"/>
          </a:p>
        </p:txBody>
      </p:sp>
      <p:pic>
        <p:nvPicPr>
          <p:cNvPr id="4" name="Picture 3" descr="stud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2996952"/>
            <a:ext cx="4032448" cy="3528392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Class Instruction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76872"/>
            <a:ext cx="8507288" cy="269289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I’ll explain one slide at a time</a:t>
            </a:r>
          </a:p>
          <a:p>
            <a:r>
              <a:rPr lang="en-US" sz="2400" dirty="0" smtClean="0"/>
              <a:t>If you have any doubts, type them in the chat</a:t>
            </a:r>
          </a:p>
          <a:p>
            <a:r>
              <a:rPr lang="en-US" sz="2400" dirty="0" smtClean="0"/>
              <a:t>After each slide, I’ll </a:t>
            </a:r>
            <a:r>
              <a:rPr lang="en-US" sz="2400" dirty="0" smtClean="0"/>
              <a:t>ask </a:t>
            </a:r>
            <a:r>
              <a:rPr lang="en-US" sz="2400" dirty="0" smtClean="0"/>
              <a:t>if it’s </a:t>
            </a:r>
            <a:r>
              <a:rPr lang="en-US" sz="2400" dirty="0" smtClean="0"/>
              <a:t>clear </a:t>
            </a:r>
            <a:endParaRPr lang="en-US" sz="2400" dirty="0" smtClean="0"/>
          </a:p>
          <a:p>
            <a:r>
              <a:rPr lang="en-US" sz="2400" dirty="0" smtClean="0"/>
              <a:t>I’ll solve doubts related to that </a:t>
            </a:r>
            <a:r>
              <a:rPr lang="en-US" sz="2400" dirty="0" smtClean="0"/>
              <a:t>topic</a:t>
            </a:r>
            <a:endParaRPr lang="en-US" sz="2400" dirty="0" smtClean="0"/>
          </a:p>
          <a:p>
            <a:r>
              <a:rPr lang="en-US" sz="2400" dirty="0" smtClean="0"/>
              <a:t>Please </a:t>
            </a:r>
            <a:r>
              <a:rPr lang="en-US" sz="2400" dirty="0" smtClean="0"/>
              <a:t>be </a:t>
            </a:r>
            <a:r>
              <a:rPr lang="en-US" sz="2400" dirty="0" smtClean="0"/>
              <a:t>interactive by giving answers of question I ask &lt;3</a:t>
            </a:r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3" descr="instruction.jpg"/>
          <p:cNvPicPr>
            <a:picLocks noChangeAspect="1"/>
          </p:cNvPicPr>
          <p:nvPr/>
        </p:nvPicPr>
        <p:blipFill>
          <a:blip r:embed="rId2" cstate="print"/>
          <a:srcRect l="24800" r="24800"/>
          <a:stretch>
            <a:fillRect/>
          </a:stretch>
        </p:blipFill>
        <p:spPr>
          <a:xfrm>
            <a:off x="7092280" y="908720"/>
            <a:ext cx="1793007" cy="1992258"/>
          </a:xfrm>
          <a:prstGeom prst="wedgeEllipseCallou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What is the Internet?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060848"/>
            <a:ext cx="7416824" cy="252027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Internet = Global network of computers</a:t>
            </a:r>
          </a:p>
          <a:p>
            <a:r>
              <a:rPr lang="en-US" sz="2400" dirty="0" smtClean="0"/>
              <a:t>Invented for communication between devices</a:t>
            </a:r>
          </a:p>
          <a:p>
            <a:r>
              <a:rPr lang="en-US" sz="2400" dirty="0" smtClean="0"/>
              <a:t>Uses TCP/IP protocol</a:t>
            </a:r>
          </a:p>
          <a:p>
            <a:r>
              <a:rPr lang="en-US" sz="2400" dirty="0" smtClean="0"/>
              <a:t>IP Address</a:t>
            </a:r>
          </a:p>
          <a:p>
            <a:r>
              <a:rPr lang="en-US" sz="2400" dirty="0" smtClean="0"/>
              <a:t>ISP (Internet Service Provider)</a:t>
            </a:r>
            <a:endParaRPr lang="en-US" sz="2400" dirty="0"/>
          </a:p>
        </p:txBody>
      </p:sp>
      <p:pic>
        <p:nvPicPr>
          <p:cNvPr id="4" name="Picture 3" descr="intern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6136" y="3257600"/>
            <a:ext cx="3347864" cy="36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How Web Works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68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 type a URL </a:t>
            </a:r>
          </a:p>
          <a:p>
            <a:r>
              <a:rPr lang="en-US" sz="2400" dirty="0" smtClean="0"/>
              <a:t>DNS resolves IP</a:t>
            </a:r>
          </a:p>
          <a:p>
            <a:r>
              <a:rPr lang="en-US" sz="2400" dirty="0" smtClean="0"/>
              <a:t>Request sent via HTTP</a:t>
            </a:r>
          </a:p>
          <a:p>
            <a:r>
              <a:rPr lang="en-US" sz="2400" dirty="0" smtClean="0"/>
              <a:t>Server responds with HTML/CSS/JS</a:t>
            </a:r>
          </a:p>
          <a:p>
            <a:r>
              <a:rPr lang="en-US" sz="2400" dirty="0" smtClean="0"/>
              <a:t>Browser renders it</a:t>
            </a:r>
          </a:p>
          <a:p>
            <a:endParaRPr lang="en-US" sz="2400" dirty="0"/>
          </a:p>
        </p:txBody>
      </p:sp>
      <p:pic>
        <p:nvPicPr>
          <p:cNvPr id="4" name="Picture 3" descr="how web wor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4193704"/>
            <a:ext cx="7020272" cy="2664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What is a Website?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326895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collection of web pages.</a:t>
            </a:r>
          </a:p>
          <a:p>
            <a:r>
              <a:rPr lang="en-US" sz="2400" dirty="0" smtClean="0"/>
              <a:t>All pages are linked and accessed via a domain name (address) </a:t>
            </a:r>
          </a:p>
          <a:p>
            <a:r>
              <a:rPr lang="en-US" sz="2400" dirty="0" smtClean="0"/>
              <a:t>stored on web servers.</a:t>
            </a:r>
          </a:p>
          <a:p>
            <a:r>
              <a:rPr lang="en-US" sz="2400" dirty="0" smtClean="0"/>
              <a:t>Built using HTML, CSS, JS, and other technologies.</a:t>
            </a:r>
          </a:p>
          <a:p>
            <a:r>
              <a:rPr lang="en-US" sz="2400" dirty="0" smtClean="0"/>
              <a:t>Domain Name + Hosting (upload it to a server. )= Website Live</a:t>
            </a:r>
          </a:p>
          <a:p>
            <a:r>
              <a:rPr lang="en-IN" sz="2400" dirty="0" smtClean="0"/>
              <a:t>Ex: Renting corner in mall </a:t>
            </a:r>
          </a:p>
          <a:p>
            <a:r>
              <a:rPr lang="en-US" sz="2400" dirty="0" smtClean="0"/>
              <a:t>Popular hosts :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Pages, </a:t>
            </a:r>
            <a:r>
              <a:rPr lang="en-US" sz="2400" dirty="0" err="1" smtClean="0"/>
              <a:t>Netlify</a:t>
            </a:r>
            <a:r>
              <a:rPr lang="en-US" sz="2400" dirty="0" smtClean="0"/>
              <a:t>, </a:t>
            </a:r>
            <a:r>
              <a:rPr lang="en-US" sz="2400" dirty="0" err="1" smtClean="0"/>
              <a:t>Hostinger</a:t>
            </a:r>
            <a:endParaRPr lang="en-US" sz="2400" dirty="0"/>
          </a:p>
        </p:txBody>
      </p:sp>
      <p:pic>
        <p:nvPicPr>
          <p:cNvPr id="4" name="Picture 3" descr="website.png"/>
          <p:cNvPicPr>
            <a:picLocks noChangeAspect="1"/>
          </p:cNvPicPr>
          <p:nvPr/>
        </p:nvPicPr>
        <p:blipFill>
          <a:blip r:embed="rId2" cstate="print"/>
          <a:srcRect l="17850" t="6300" r="19151"/>
          <a:stretch>
            <a:fillRect/>
          </a:stretch>
        </p:blipFill>
        <p:spPr>
          <a:xfrm>
            <a:off x="6228184" y="4653136"/>
            <a:ext cx="2468183" cy="1835494"/>
          </a:xfrm>
          <a:prstGeom prst="wedgeEllipseCallou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Domain Name System (DNS)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686800" cy="204482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Translates </a:t>
            </a:r>
            <a:r>
              <a:rPr lang="en-US" sz="2400" i="1" dirty="0" smtClean="0"/>
              <a:t>domain names </a:t>
            </a:r>
            <a:r>
              <a:rPr lang="en-US" sz="2400" dirty="0" smtClean="0"/>
              <a:t>into </a:t>
            </a:r>
            <a:r>
              <a:rPr lang="en-US" sz="2400" i="1" dirty="0" smtClean="0"/>
              <a:t>IP addresses</a:t>
            </a:r>
            <a:r>
              <a:rPr lang="en-US" sz="2400" dirty="0" smtClean="0"/>
              <a:t>. (like Phonebook)</a:t>
            </a:r>
          </a:p>
          <a:p>
            <a:r>
              <a:rPr lang="en-US" sz="2400" dirty="0" smtClean="0"/>
              <a:t>Helps your browser find the correct server.</a:t>
            </a:r>
          </a:p>
          <a:p>
            <a:r>
              <a:rPr lang="en-US" sz="2400" dirty="0" smtClean="0"/>
              <a:t>Every website has an IP address, but we use names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(</a:t>
            </a:r>
            <a:r>
              <a:rPr lang="en-US" sz="2400" dirty="0" smtClean="0"/>
              <a:t>like Google.com → 142.250.190.78 )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 descr="DNS-lookup-process-.png"/>
          <p:cNvPicPr>
            <a:picLocks noChangeAspect="1"/>
          </p:cNvPicPr>
          <p:nvPr/>
        </p:nvPicPr>
        <p:blipFill>
          <a:blip r:embed="rId2" cstate="print"/>
          <a:srcRect t="14941" b="5923"/>
          <a:stretch>
            <a:fillRect/>
          </a:stretch>
        </p:blipFill>
        <p:spPr>
          <a:xfrm>
            <a:off x="971600" y="3933056"/>
            <a:ext cx="7380312" cy="2520280"/>
          </a:xfrm>
          <a:prstGeom prst="round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Client-Server Architecture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276490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/>
              <a:t>Client:  </a:t>
            </a:r>
            <a:r>
              <a:rPr lang="en-US" sz="2000" dirty="0" smtClean="0"/>
              <a:t>Sends requests </a:t>
            </a:r>
            <a:endParaRPr lang="en-US" sz="2000" dirty="0" smtClean="0"/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(</a:t>
            </a:r>
            <a:r>
              <a:rPr lang="en-US" sz="2000" dirty="0" smtClean="0"/>
              <a:t>like a Chrome, Firefox, Safari browsers).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Server</a:t>
            </a:r>
            <a:r>
              <a:rPr lang="en-US" sz="2000" dirty="0" smtClean="0"/>
              <a:t>:  </a:t>
            </a:r>
            <a:r>
              <a:rPr lang="en-US" sz="2000" dirty="0" smtClean="0"/>
              <a:t>Processes requests, sends responses</a:t>
            </a:r>
            <a:r>
              <a:rPr lang="en-US" sz="2000" dirty="0" smtClean="0"/>
              <a:t>.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 </a:t>
            </a:r>
            <a:r>
              <a:rPr lang="en-US" sz="2000" dirty="0" smtClean="0"/>
              <a:t>(powerful computer &amp; always online )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They </a:t>
            </a:r>
            <a:r>
              <a:rPr lang="en-US" sz="2000" dirty="0" smtClean="0"/>
              <a:t>communicate over the internet using HTTP (</a:t>
            </a:r>
            <a:r>
              <a:rPr lang="en-US" sz="2000" i="1" dirty="0" err="1" smtClean="0"/>
              <a:t>HyperText</a:t>
            </a:r>
            <a:r>
              <a:rPr lang="en-US" sz="2000" i="1" dirty="0" smtClean="0"/>
              <a:t> Transfer Protocol</a:t>
            </a:r>
            <a:r>
              <a:rPr lang="en-US" sz="2000" dirty="0" smtClean="0"/>
              <a:t>). /HTTPS (data is encrypted)</a:t>
            </a:r>
          </a:p>
          <a:p>
            <a:pPr>
              <a:lnSpc>
                <a:spcPct val="120000"/>
              </a:lnSpc>
            </a:pPr>
            <a:r>
              <a:rPr lang="en-IN" sz="2000" dirty="0" smtClean="0"/>
              <a:t>Real Life example : Restaurant</a:t>
            </a:r>
            <a:endParaRPr lang="en-US" sz="2000" dirty="0" smtClean="0"/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  <p:pic>
        <p:nvPicPr>
          <p:cNvPr id="4" name="Picture 3" descr="client-server-architecture.png"/>
          <p:cNvPicPr>
            <a:picLocks noChangeAspect="1"/>
          </p:cNvPicPr>
          <p:nvPr/>
        </p:nvPicPr>
        <p:blipFill>
          <a:blip r:embed="rId2" cstate="print"/>
          <a:srcRect t="23918" b="11879"/>
          <a:stretch>
            <a:fillRect/>
          </a:stretch>
        </p:blipFill>
        <p:spPr>
          <a:xfrm>
            <a:off x="3635896" y="4365104"/>
            <a:ext cx="5349240" cy="2304256"/>
          </a:xfrm>
          <a:prstGeom prst="round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Setting Up VS Code 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226084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Go to </a:t>
            </a:r>
            <a:r>
              <a:rPr lang="en-US" sz="2400" dirty="0" smtClean="0">
                <a:hlinkClick r:id="rId2"/>
              </a:rPr>
              <a:t>https://code.visualstudio.com</a:t>
            </a:r>
            <a:endParaRPr lang="en-US" sz="2400" dirty="0" smtClean="0"/>
          </a:p>
          <a:p>
            <a:r>
              <a:rPr lang="en-US" sz="2400" dirty="0" smtClean="0"/>
              <a:t>Click on Download for Windows (or Mac/Linux as needed)</a:t>
            </a:r>
          </a:p>
          <a:p>
            <a:r>
              <a:rPr lang="en-US" sz="2400" dirty="0" smtClean="0"/>
              <a:t>Open the installer file and follow the setup </a:t>
            </a:r>
            <a:r>
              <a:rPr lang="en-US" sz="2400" dirty="0" smtClean="0"/>
              <a:t>steps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 </a:t>
            </a:r>
            <a:r>
              <a:rPr lang="en-US" sz="2400" dirty="0" smtClean="0"/>
              <a:t>(Next → Next → Finish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Install Extension : Live Server (Optional)</a:t>
            </a:r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93041" y="4005064"/>
            <a:ext cx="3994111" cy="28529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338437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Internet </a:t>
            </a:r>
          </a:p>
          <a:p>
            <a:r>
              <a:rPr lang="en-US" sz="2400" dirty="0" smtClean="0"/>
              <a:t>Website </a:t>
            </a:r>
          </a:p>
          <a:p>
            <a:r>
              <a:rPr lang="en-US" sz="2400" dirty="0" smtClean="0"/>
              <a:t>Browser/Server </a:t>
            </a:r>
          </a:p>
          <a:p>
            <a:r>
              <a:rPr lang="en-IN" sz="2400" dirty="0" smtClean="0"/>
              <a:t>DNS </a:t>
            </a:r>
            <a:endParaRPr lang="en-US" sz="2400" dirty="0" smtClean="0"/>
          </a:p>
          <a:p>
            <a:r>
              <a:rPr lang="en-US" sz="2400" dirty="0" smtClean="0"/>
              <a:t>Hosting </a:t>
            </a:r>
          </a:p>
          <a:p>
            <a:r>
              <a:rPr lang="en-IN" sz="2400" dirty="0" smtClean="0"/>
              <a:t>Client-server architecture</a:t>
            </a:r>
          </a:p>
          <a:p>
            <a:r>
              <a:rPr lang="en-IN" sz="2400" dirty="0" smtClean="0"/>
              <a:t>Q&amp;A …..</a:t>
            </a:r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3" descr="recap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231706">
            <a:off x="5008284" y="1144289"/>
            <a:ext cx="3310170" cy="31350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270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Kickstarting Web Development</vt:lpstr>
      <vt:lpstr>Class Instruction</vt:lpstr>
      <vt:lpstr>What is the Internet?</vt:lpstr>
      <vt:lpstr>How Web Works</vt:lpstr>
      <vt:lpstr>What is a Website?</vt:lpstr>
      <vt:lpstr>Domain Name System (DNS)</vt:lpstr>
      <vt:lpstr>Client-Server Architecture</vt:lpstr>
      <vt:lpstr>Setting Up VS Code </vt:lpstr>
      <vt:lpstr>Slide 9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Kickstarting Web Development</dc:title>
  <dc:creator>hp</dc:creator>
  <cp:lastModifiedBy>hp</cp:lastModifiedBy>
  <cp:revision>15</cp:revision>
  <dcterms:created xsi:type="dcterms:W3CDTF">2025-06-22T11:59:22Z</dcterms:created>
  <dcterms:modified xsi:type="dcterms:W3CDTF">2025-06-22T17:18:36Z</dcterms:modified>
</cp:coreProperties>
</file>