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1141-4159-4596-A6F0-8805D2EAD870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A84F-3972-4E0F-B881-7EA039C0B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1141-4159-4596-A6F0-8805D2EAD870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A84F-3972-4E0F-B881-7EA039C0B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1141-4159-4596-A6F0-8805D2EAD870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A84F-3972-4E0F-B881-7EA039C0B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1141-4159-4596-A6F0-8805D2EAD870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A84F-3972-4E0F-B881-7EA039C0B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1141-4159-4596-A6F0-8805D2EAD870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A84F-3972-4E0F-B881-7EA039C0B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1141-4159-4596-A6F0-8805D2EAD870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A84F-3972-4E0F-B881-7EA039C0B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1141-4159-4596-A6F0-8805D2EAD870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A84F-3972-4E0F-B881-7EA039C0B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1141-4159-4596-A6F0-8805D2EAD870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A84F-3972-4E0F-B881-7EA039C0B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1141-4159-4596-A6F0-8805D2EAD870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A84F-3972-4E0F-B881-7EA039C0B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1141-4159-4596-A6F0-8805D2EAD870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A84F-3972-4E0F-B881-7EA039C0B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E1141-4159-4596-A6F0-8805D2EAD870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CA84F-3972-4E0F-B881-7EA039C0B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E1141-4159-4596-A6F0-8805D2EAD870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CA84F-3972-4E0F-B881-7EA039C0BC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 dirty="0" smtClean="0"/>
              <a:t>Getting Started Web Dev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356992"/>
            <a:ext cx="6400800" cy="478904"/>
          </a:xfrm>
        </p:spPr>
        <p:txBody>
          <a:bodyPr>
            <a:normAutofit/>
          </a:bodyPr>
          <a:lstStyle/>
          <a:p>
            <a:r>
              <a:rPr lang="en-US" sz="1600" dirty="0" smtClean="0">
                <a:solidFill>
                  <a:schemeClr val="tx1"/>
                </a:solidFill>
              </a:rPr>
              <a:t>Terminal &amp; HTML Building Blocks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2240" y="4509120"/>
            <a:ext cx="2028056" cy="20280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3568" y="558924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Presented By : </a:t>
            </a:r>
            <a:r>
              <a:rPr lang="en-IN" dirty="0" err="1" smtClean="0"/>
              <a:t>Anjali</a:t>
            </a:r>
            <a:r>
              <a:rPr lang="en-IN" dirty="0" smtClean="0"/>
              <a:t> Sharma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/>
              <a:t>Coding </a:t>
            </a:r>
            <a:r>
              <a:rPr lang="en-US" b="1" i="1" dirty="0" smtClean="0"/>
              <a:t>Practice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2"/>
          </a:xfrm>
        </p:spPr>
        <p:txBody>
          <a:bodyPr>
            <a:normAutofit/>
          </a:bodyPr>
          <a:lstStyle/>
          <a:p>
            <a:r>
              <a:rPr lang="en-US" sz="1800" dirty="0" smtClean="0"/>
              <a:t>Create your own </a:t>
            </a:r>
            <a:r>
              <a:rPr lang="en-US" sz="1800" i="1" dirty="0" smtClean="0"/>
              <a:t>Student Profile Web Page </a:t>
            </a:r>
            <a:r>
              <a:rPr lang="en-US" sz="1800" dirty="0" smtClean="0"/>
              <a:t>using basic HTML tags. This activity will help you revise and apply everything you’ve learned today.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708920"/>
            <a:ext cx="860444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 smtClean="0"/>
              <a:t>In </a:t>
            </a:r>
            <a:r>
              <a:rPr lang="en-US" sz="1600" dirty="0" smtClean="0"/>
              <a:t> </a:t>
            </a:r>
            <a:r>
              <a:rPr lang="en-US" sz="1600" b="1" dirty="0" smtClean="0"/>
              <a:t>header section</a:t>
            </a:r>
            <a:r>
              <a:rPr lang="en-US" sz="1600" dirty="0" smtClean="0"/>
              <a:t>, use</a:t>
            </a:r>
            <a:r>
              <a:rPr lang="en-US" sz="1600" dirty="0" smtClean="0"/>
              <a:t>: name ( </a:t>
            </a:r>
            <a:r>
              <a:rPr lang="en-US" sz="1600" dirty="0" smtClean="0"/>
              <a:t>big </a:t>
            </a:r>
            <a:r>
              <a:rPr lang="en-US" sz="1600" dirty="0" smtClean="0"/>
              <a:t>heading ) , </a:t>
            </a:r>
            <a:r>
              <a:rPr lang="en-US" sz="1600" dirty="0" smtClean="0"/>
              <a:t>course and college </a:t>
            </a:r>
            <a:r>
              <a:rPr lang="en-US" sz="1600" dirty="0" smtClean="0"/>
              <a:t>name (</a:t>
            </a:r>
            <a:r>
              <a:rPr lang="en-US" sz="1600" dirty="0" smtClean="0"/>
              <a:t>subheading </a:t>
            </a:r>
            <a:r>
              <a:rPr lang="en-US" sz="1600" dirty="0" smtClean="0"/>
              <a:t>)</a:t>
            </a:r>
            <a:endParaRPr lang="en-US" sz="1600" dirty="0" smtClean="0"/>
          </a:p>
          <a:p>
            <a:pPr marL="800100" lvl="1" indent="-342900">
              <a:lnSpc>
                <a:spcPct val="150000"/>
              </a:lnSpc>
            </a:pPr>
            <a:r>
              <a:rPr lang="en-US" sz="1600" dirty="0" smtClean="0"/>
              <a:t>Image  (your image ) 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 smtClean="0"/>
              <a:t>Add a </a:t>
            </a:r>
            <a:r>
              <a:rPr lang="en-US" sz="1600" b="1" dirty="0" smtClean="0"/>
              <a:t>paragraph</a:t>
            </a:r>
            <a:r>
              <a:rPr lang="en-US" sz="1600" dirty="0" smtClean="0"/>
              <a:t> with your personal </a:t>
            </a:r>
            <a:r>
              <a:rPr lang="en-US" sz="1600" dirty="0" smtClean="0"/>
              <a:t>funny catchy introduction </a:t>
            </a:r>
            <a:endParaRPr lang="en-US" sz="16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 smtClean="0"/>
              <a:t>Create a </a:t>
            </a:r>
            <a:r>
              <a:rPr lang="en-US" sz="1600" b="1" dirty="0" smtClean="0"/>
              <a:t>table</a:t>
            </a:r>
            <a:r>
              <a:rPr lang="en-US" sz="1600" dirty="0" smtClean="0"/>
              <a:t> showing your education </a:t>
            </a:r>
            <a:r>
              <a:rPr lang="en-US" sz="1600" dirty="0" smtClean="0"/>
              <a:t>details</a:t>
            </a:r>
            <a:r>
              <a:rPr lang="en-US" sz="1600" dirty="0" smtClean="0"/>
              <a:t> </a:t>
            </a:r>
            <a:r>
              <a:rPr lang="en-US" sz="1600" dirty="0" smtClean="0"/>
              <a:t> (</a:t>
            </a:r>
            <a:r>
              <a:rPr lang="en-US" sz="1600" dirty="0" smtClean="0"/>
              <a:t>Qualification, Board, Year, Percentage/CGPA)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 smtClean="0"/>
              <a:t>Make a </a:t>
            </a:r>
            <a:r>
              <a:rPr lang="en-US" sz="1600" b="1" dirty="0" smtClean="0"/>
              <a:t>list </a:t>
            </a:r>
            <a:r>
              <a:rPr lang="en-US" sz="1600" dirty="0" smtClean="0"/>
              <a:t>of your hobbies (unordered) and technical skills (ordered).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 smtClean="0"/>
              <a:t>Add </a:t>
            </a:r>
            <a:r>
              <a:rPr lang="en-US" sz="1600" b="1" dirty="0" smtClean="0"/>
              <a:t>links</a:t>
            </a:r>
            <a:r>
              <a:rPr lang="en-US" sz="1600" dirty="0" smtClean="0"/>
              <a:t> </a:t>
            </a:r>
            <a:r>
              <a:rPr lang="en-US" sz="1600" dirty="0" smtClean="0"/>
              <a:t>to : Your </a:t>
            </a:r>
            <a:r>
              <a:rPr lang="en-US" sz="1600" dirty="0" smtClean="0"/>
              <a:t>LinkedIn </a:t>
            </a:r>
            <a:r>
              <a:rPr lang="en-US" sz="1600" dirty="0" smtClean="0"/>
              <a:t>, </a:t>
            </a:r>
            <a:r>
              <a:rPr lang="en-US" sz="1600" dirty="0" smtClean="0"/>
              <a:t>email </a:t>
            </a:r>
            <a:r>
              <a:rPr lang="en-US" sz="1600" dirty="0" smtClean="0"/>
              <a:t>, </a:t>
            </a:r>
            <a:r>
              <a:rPr lang="en-US" sz="1600" dirty="0" err="1" smtClean="0"/>
              <a:t>github</a:t>
            </a:r>
            <a:r>
              <a:rPr lang="en-US" sz="1600" dirty="0" smtClean="0"/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1600" dirty="0" smtClean="0"/>
              <a:t>End </a:t>
            </a:r>
            <a:r>
              <a:rPr lang="en-US" sz="1600" dirty="0" smtClean="0"/>
              <a:t>with a </a:t>
            </a:r>
            <a:r>
              <a:rPr lang="en-US" sz="1600" b="1" dirty="0" smtClean="0"/>
              <a:t>footer</a:t>
            </a:r>
            <a:r>
              <a:rPr lang="en-US" sz="1600" dirty="0" smtClean="0"/>
              <a:t> saying "Thank you for visiting!" and your name.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3178696" cy="2952328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Terminal Basics </a:t>
            </a:r>
          </a:p>
          <a:p>
            <a:r>
              <a:rPr lang="en-IN" sz="2400" dirty="0" smtClean="0"/>
              <a:t>Html structure </a:t>
            </a:r>
          </a:p>
          <a:p>
            <a:r>
              <a:rPr lang="en-IN" sz="2400" dirty="0" smtClean="0"/>
              <a:t>Html tags and more</a:t>
            </a:r>
          </a:p>
          <a:p>
            <a:r>
              <a:rPr lang="en-IN" sz="2400" dirty="0" smtClean="0"/>
              <a:t>Html5 </a:t>
            </a:r>
          </a:p>
          <a:p>
            <a:r>
              <a:rPr lang="en-IN" sz="2400" dirty="0" err="1" smtClean="0"/>
              <a:t>Sementic</a:t>
            </a:r>
            <a:r>
              <a:rPr lang="en-IN" sz="2400" dirty="0" smtClean="0"/>
              <a:t> tags </a:t>
            </a:r>
          </a:p>
          <a:p>
            <a:r>
              <a:rPr lang="en-IN" sz="2400" dirty="0" smtClean="0"/>
              <a:t>Coding practice </a:t>
            </a:r>
          </a:p>
          <a:p>
            <a:endParaRPr lang="en-US" sz="2400" dirty="0"/>
          </a:p>
        </p:txBody>
      </p:sp>
      <p:pic>
        <p:nvPicPr>
          <p:cNvPr id="4" name="Picture 3" descr="recap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229727">
            <a:off x="4586937" y="1701435"/>
            <a:ext cx="3279145" cy="32645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916832"/>
            <a:ext cx="8229600" cy="1143000"/>
          </a:xfrm>
        </p:spPr>
        <p:txBody>
          <a:bodyPr>
            <a:noAutofit/>
          </a:bodyPr>
          <a:lstStyle/>
          <a:p>
            <a:r>
              <a:rPr lang="en-IN" sz="7200" b="1" dirty="0" smtClean="0">
                <a:latin typeface="Baloo" pitchFamily="66" charset="0"/>
                <a:cs typeface="Baloo" pitchFamily="66" charset="0"/>
              </a:rPr>
              <a:t>THANK YOU </a:t>
            </a:r>
            <a:endParaRPr lang="en-US" sz="7200" b="1" dirty="0">
              <a:latin typeface="Baloo" pitchFamily="66" charset="0"/>
              <a:cs typeface="Baloo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1920" y="2924944"/>
            <a:ext cx="1810544" cy="3886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600" dirty="0" smtClean="0"/>
              <a:t>All the best !!!</a:t>
            </a:r>
            <a:endParaRPr lang="en-US" sz="1600" dirty="0"/>
          </a:p>
        </p:txBody>
      </p:sp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99992" y="3269580"/>
            <a:ext cx="4383883" cy="35884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Terminal Basics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686800" cy="21888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What is Terminal ?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 smtClean="0"/>
              <a:t>A text-based interface to interact with your computer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 smtClean="0"/>
              <a:t>Navigating folders, launching servers, running code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sz="2000" dirty="0" smtClean="0"/>
              <a:t>Common terminals: Command Prompt, Bash, Terminal, </a:t>
            </a:r>
            <a:r>
              <a:rPr lang="en-US" sz="2000" dirty="0" err="1" smtClean="0"/>
              <a:t>Git</a:t>
            </a:r>
            <a:r>
              <a:rPr lang="en-US" sz="2000" dirty="0" smtClean="0"/>
              <a:t> Bash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356992"/>
            <a:ext cx="5122912" cy="237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lvl="0" indent="-457200">
              <a:spcBef>
                <a:spcPct val="20000"/>
              </a:spcBef>
              <a:buFont typeface="+mj-lt"/>
              <a:buAutoNum type="arabicPeriod" startAt="2"/>
            </a:pPr>
            <a:r>
              <a:rPr lang="en-US" sz="2000" dirty="0" smtClean="0"/>
              <a:t>Basic Commands :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  </a:t>
            </a:r>
            <a:r>
              <a:rPr lang="en-US" sz="2000" dirty="0" err="1" smtClean="0"/>
              <a:t>pwd</a:t>
            </a:r>
            <a:r>
              <a:rPr lang="en-US" sz="2000" dirty="0" smtClean="0"/>
              <a:t>  – “Show current folder”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  </a:t>
            </a:r>
            <a:r>
              <a:rPr lang="en-US" sz="2000" dirty="0" err="1" smtClean="0"/>
              <a:t>ls</a:t>
            </a:r>
            <a:r>
              <a:rPr lang="en-US" sz="2000" dirty="0" smtClean="0"/>
              <a:t> / dir  – “List files”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  </a:t>
            </a:r>
            <a:r>
              <a:rPr lang="en-US" sz="2000" dirty="0" err="1" smtClean="0"/>
              <a:t>cd</a:t>
            </a:r>
            <a:r>
              <a:rPr lang="en-US" sz="2000" dirty="0" smtClean="0"/>
              <a:t> </a:t>
            </a:r>
            <a:r>
              <a:rPr lang="en-US" sz="2000" dirty="0" err="1" smtClean="0"/>
              <a:t>foldername</a:t>
            </a:r>
            <a:r>
              <a:rPr lang="en-US" sz="2000" dirty="0" smtClean="0"/>
              <a:t> – “Change folder”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  </a:t>
            </a:r>
            <a:r>
              <a:rPr lang="en-US" sz="2000" dirty="0" err="1" smtClean="0"/>
              <a:t>mkdir</a:t>
            </a:r>
            <a:r>
              <a:rPr lang="en-US" sz="2000" dirty="0" smtClean="0"/>
              <a:t> </a:t>
            </a:r>
            <a:r>
              <a:rPr lang="en-US" sz="2000" dirty="0" err="1" smtClean="0"/>
              <a:t>foldername</a:t>
            </a:r>
            <a:r>
              <a:rPr lang="en-US" sz="2000" dirty="0" smtClean="0"/>
              <a:t> – “Create folder”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  touch / echo &gt; filename  – “Create file”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dirty="0" smtClean="0"/>
              <a:t>  code . – Open folder in VS Code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6021288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Let’s try them out ......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/>
              <a:t>HTML Structure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5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HyperText</a:t>
            </a:r>
            <a:r>
              <a:rPr lang="en-US" sz="2400" dirty="0" smtClean="0"/>
              <a:t> Markup Language</a:t>
            </a:r>
          </a:p>
          <a:p>
            <a:r>
              <a:rPr lang="en-US" sz="2400" dirty="0" smtClean="0"/>
              <a:t>used to create and structure content on the web. (skeleton of every webpage)</a:t>
            </a:r>
          </a:p>
          <a:p>
            <a:r>
              <a:rPr lang="en-IN" sz="2400" dirty="0" smtClean="0"/>
              <a:t>Html tags : &lt;p&gt; , &lt;button&gt; , &lt;h1&gt; etc…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5" name="Picture 4" descr="htmlbasic2.png"/>
          <p:cNvPicPr>
            <a:picLocks noChangeAspect="1"/>
          </p:cNvPicPr>
          <p:nvPr/>
        </p:nvPicPr>
        <p:blipFill>
          <a:blip r:embed="rId2" cstate="print"/>
          <a:srcRect t="20884"/>
          <a:stretch>
            <a:fillRect/>
          </a:stretch>
        </p:blipFill>
        <p:spPr>
          <a:xfrm>
            <a:off x="1187624" y="3789040"/>
            <a:ext cx="7043382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Basic html code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5656" y="1628800"/>
            <a:ext cx="5915000" cy="4176464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&lt;!DOCTYPE html&gt;</a:t>
            </a:r>
          </a:p>
          <a:p>
            <a:pPr>
              <a:buNone/>
            </a:pPr>
            <a:r>
              <a:rPr lang="en-US" sz="2400" dirty="0" smtClean="0"/>
              <a:t>&lt;html&gt;</a:t>
            </a:r>
          </a:p>
          <a:p>
            <a:pPr>
              <a:buNone/>
            </a:pPr>
            <a:r>
              <a:rPr lang="en-US" sz="2400" dirty="0"/>
              <a:t>	</a:t>
            </a:r>
            <a:r>
              <a:rPr lang="en-US" sz="2400" dirty="0" smtClean="0"/>
              <a:t>&lt;head&gt;</a:t>
            </a:r>
          </a:p>
          <a:p>
            <a:pPr>
              <a:buNone/>
            </a:pPr>
            <a:r>
              <a:rPr lang="en-US" sz="2400" dirty="0" smtClean="0"/>
              <a:t>    		&lt;title&gt;My First Page&lt;/title&gt;</a:t>
            </a:r>
          </a:p>
          <a:p>
            <a:pPr>
              <a:buNone/>
            </a:pPr>
            <a:r>
              <a:rPr lang="en-US" sz="2400" dirty="0" smtClean="0"/>
              <a:t>  	&lt;/head&gt;</a:t>
            </a:r>
          </a:p>
          <a:p>
            <a:pPr>
              <a:buNone/>
            </a:pPr>
            <a:r>
              <a:rPr lang="en-US" sz="2400" dirty="0" smtClean="0"/>
              <a:t>  	&lt;body&gt;</a:t>
            </a:r>
          </a:p>
          <a:p>
            <a:pPr>
              <a:buNone/>
            </a:pPr>
            <a:r>
              <a:rPr lang="en-US" sz="2400" dirty="0" smtClean="0"/>
              <a:t>    		&lt;!-- Page content here --&gt;</a:t>
            </a:r>
          </a:p>
          <a:p>
            <a:pPr>
              <a:buNone/>
            </a:pPr>
            <a:r>
              <a:rPr lang="en-US" sz="2400" dirty="0" smtClean="0"/>
              <a:t>  	&lt;/body&gt;</a:t>
            </a:r>
          </a:p>
          <a:p>
            <a:pPr>
              <a:buNone/>
            </a:pPr>
            <a:r>
              <a:rPr lang="en-US" sz="2400" dirty="0" smtClean="0"/>
              <a:t>&lt;/html&gt;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616530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Lets try out …..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HTML Tags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4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70000"/>
              </a:lnSpc>
            </a:pPr>
            <a:r>
              <a:rPr lang="en-US" sz="2400" dirty="0" smtClean="0"/>
              <a:t>&lt;</a:t>
            </a:r>
            <a:r>
              <a:rPr lang="en-US" sz="2000" dirty="0" smtClean="0"/>
              <a:t>h1&gt; to &lt;h6</a:t>
            </a:r>
            <a:r>
              <a:rPr lang="en-US" sz="2000" dirty="0" smtClean="0"/>
              <a:t>&gt;: __used </a:t>
            </a:r>
            <a:r>
              <a:rPr lang="en-US" sz="2000" dirty="0" smtClean="0"/>
              <a:t>for headings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&lt;p&gt; </a:t>
            </a:r>
            <a:r>
              <a:rPr lang="en-US" sz="2000" dirty="0" smtClean="0"/>
              <a:t>__ for </a:t>
            </a:r>
            <a:r>
              <a:rPr lang="en-US" sz="2000" dirty="0" smtClean="0"/>
              <a:t>paragraph </a:t>
            </a:r>
            <a:r>
              <a:rPr lang="en-US" sz="2000" dirty="0" smtClean="0"/>
              <a:t>text</a:t>
            </a:r>
          </a:p>
          <a:p>
            <a:pPr>
              <a:lnSpc>
                <a:spcPct val="170000"/>
              </a:lnSpc>
            </a:pPr>
            <a:r>
              <a:rPr lang="en-IN" sz="2000" dirty="0" smtClean="0"/>
              <a:t>&lt;</a:t>
            </a:r>
            <a:r>
              <a:rPr lang="en-IN" sz="2000" dirty="0" err="1" smtClean="0"/>
              <a:t>br</a:t>
            </a:r>
            <a:r>
              <a:rPr lang="en-IN" sz="2000" dirty="0" smtClean="0"/>
              <a:t>&gt;__next line</a:t>
            </a:r>
            <a:endParaRPr lang="en-US" sz="2000" dirty="0" smtClean="0"/>
          </a:p>
          <a:p>
            <a:pPr>
              <a:lnSpc>
                <a:spcPct val="170000"/>
              </a:lnSpc>
            </a:pPr>
            <a:r>
              <a:rPr lang="en-US" sz="2000" dirty="0" smtClean="0"/>
              <a:t>&lt;</a:t>
            </a:r>
            <a:r>
              <a:rPr lang="en-US" sz="2000" dirty="0" err="1" smtClean="0"/>
              <a:t>ul</a:t>
            </a:r>
            <a:r>
              <a:rPr lang="en-US" sz="2000" dirty="0" smtClean="0"/>
              <a:t>&gt; </a:t>
            </a:r>
            <a:r>
              <a:rPr lang="en-US" sz="2000" dirty="0" smtClean="0"/>
              <a:t>__for </a:t>
            </a:r>
            <a:r>
              <a:rPr lang="en-US" sz="2000" dirty="0" smtClean="0"/>
              <a:t>bullet points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&lt;</a:t>
            </a:r>
            <a:r>
              <a:rPr lang="en-US" sz="2000" dirty="0" err="1" smtClean="0"/>
              <a:t>ol</a:t>
            </a:r>
            <a:r>
              <a:rPr lang="en-US" sz="2000" dirty="0" smtClean="0"/>
              <a:t>&gt;__ </a:t>
            </a:r>
            <a:r>
              <a:rPr lang="en-US" sz="2000" dirty="0" smtClean="0"/>
              <a:t>for numbered list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&lt;</a:t>
            </a:r>
            <a:r>
              <a:rPr lang="en-US" sz="2000" dirty="0" err="1" smtClean="0"/>
              <a:t>li</a:t>
            </a:r>
            <a:r>
              <a:rPr lang="en-US" sz="2000" dirty="0" smtClean="0"/>
              <a:t>&gt; </a:t>
            </a:r>
            <a:r>
              <a:rPr lang="en-US" sz="2000" dirty="0" smtClean="0"/>
              <a:t>__for </a:t>
            </a:r>
            <a:r>
              <a:rPr lang="en-US" sz="2000" dirty="0" smtClean="0"/>
              <a:t>each list item</a:t>
            </a:r>
          </a:p>
          <a:p>
            <a:pPr>
              <a:lnSpc>
                <a:spcPct val="170000"/>
              </a:lnSpc>
            </a:pPr>
            <a:r>
              <a:rPr lang="en-US" sz="2000" dirty="0" smtClean="0"/>
              <a:t>&lt;a </a:t>
            </a:r>
            <a:r>
              <a:rPr lang="en-US" sz="2000" dirty="0" err="1" smtClean="0"/>
              <a:t>href</a:t>
            </a:r>
            <a:r>
              <a:rPr lang="en-US" sz="2000" dirty="0" smtClean="0"/>
              <a:t>="URL"&gt;Text&lt;/a</a:t>
            </a:r>
            <a:r>
              <a:rPr lang="en-US" sz="2000" dirty="0" smtClean="0"/>
              <a:t>&gt;__ </a:t>
            </a:r>
            <a:r>
              <a:rPr lang="en-US" sz="2000" dirty="0" smtClean="0"/>
              <a:t>for </a:t>
            </a:r>
            <a:r>
              <a:rPr lang="en-US" sz="2000" dirty="0" smtClean="0"/>
              <a:t>links 	{ target=“main” / “_blank” }</a:t>
            </a:r>
            <a:endParaRPr lang="en-US" sz="2000" dirty="0" smtClean="0"/>
          </a:p>
          <a:p>
            <a:pPr>
              <a:lnSpc>
                <a:spcPct val="170000"/>
              </a:lnSpc>
            </a:pPr>
            <a:r>
              <a:rPr lang="en-US" sz="2000" dirty="0" smtClean="0"/>
              <a:t>&lt;</a:t>
            </a:r>
            <a:r>
              <a:rPr lang="en-US" sz="2000" dirty="0" err="1" smtClean="0"/>
              <a:t>img</a:t>
            </a:r>
            <a:r>
              <a:rPr lang="en-US" sz="2000" dirty="0" smtClean="0"/>
              <a:t> </a:t>
            </a:r>
            <a:r>
              <a:rPr lang="en-US" sz="2000" dirty="0" err="1" smtClean="0"/>
              <a:t>src</a:t>
            </a:r>
            <a:r>
              <a:rPr lang="en-US" sz="2000" dirty="0" smtClean="0"/>
              <a:t>="image.jpg" alt="description" </a:t>
            </a:r>
            <a:r>
              <a:rPr lang="en-US" sz="2000" dirty="0" smtClean="0"/>
              <a:t>/&gt;__ </a:t>
            </a:r>
            <a:r>
              <a:rPr lang="en-US" sz="2000" dirty="0" smtClean="0"/>
              <a:t>for </a:t>
            </a:r>
            <a:r>
              <a:rPr lang="en-US" sz="2000" dirty="0" smtClean="0"/>
              <a:t>images</a:t>
            </a:r>
          </a:p>
          <a:p>
            <a:pPr>
              <a:lnSpc>
                <a:spcPct val="170000"/>
              </a:lnSpc>
            </a:pPr>
            <a:r>
              <a:rPr lang="en-IN" sz="2000" dirty="0" smtClean="0"/>
              <a:t>&lt;hr&gt;__for horizontal line </a:t>
            </a:r>
          </a:p>
          <a:p>
            <a:pPr>
              <a:lnSpc>
                <a:spcPct val="170000"/>
              </a:lnSpc>
            </a:pPr>
            <a:r>
              <a:rPr lang="en-IN" sz="2000" dirty="0" smtClean="0"/>
              <a:t>&lt;pre&gt;__display text as it is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508104" y="6093296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Let’s try these out……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More Tags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273630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 smtClean="0"/>
              <a:t>BIU Tags : 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Bold : &lt;b&gt;&lt;/b&gt;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Italic : &lt;</a:t>
            </a:r>
            <a:r>
              <a:rPr lang="en-IN" sz="2000" dirty="0" err="1" smtClean="0"/>
              <a:t>i</a:t>
            </a:r>
            <a:r>
              <a:rPr lang="en-IN" sz="2000" dirty="0" smtClean="0"/>
              <a:t>&gt;&lt;/</a:t>
            </a:r>
            <a:r>
              <a:rPr lang="en-IN" sz="2000" dirty="0" err="1" smtClean="0"/>
              <a:t>i</a:t>
            </a:r>
            <a:r>
              <a:rPr lang="en-IN" sz="2000" dirty="0" smtClean="0"/>
              <a:t>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Underline : &lt;u&gt;&lt;/u&gt;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&lt;del&gt;: &lt;del&gt;&lt;/del&gt;</a:t>
            </a: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67544" y="3811012"/>
            <a:ext cx="81369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IN" sz="2400" dirty="0" smtClean="0"/>
              <a:t>Other Tags 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Display big text on page : &lt;big&gt;&lt;/big&gt;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Display small text on page : &lt;small&gt;&lt;/small</a:t>
            </a:r>
            <a:r>
              <a:rPr lang="en-IN" sz="2000" dirty="0" smtClean="0"/>
              <a:t>&gt;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Subscript : &lt;sub&gt;&lt;/sub</a:t>
            </a:r>
            <a:r>
              <a:rPr lang="en-IN" sz="2000" dirty="0" smtClean="0"/>
              <a:t>&gt;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 smtClean="0"/>
              <a:t>Superscript : &lt;sup&gt;&lt;/sup&gt;</a:t>
            </a:r>
            <a:endParaRPr lang="en-IN" sz="2000" dirty="0" smtClean="0"/>
          </a:p>
          <a:p>
            <a:pPr marL="342900" indent="-342900"/>
            <a:endParaRPr lang="en-IN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3568" y="63093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Lets try them out ….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476672"/>
            <a:ext cx="8229600" cy="136815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IN" sz="2000" dirty="0" smtClean="0"/>
              <a:t>Container Tag :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/>
              <a:t>&lt;div&gt;</a:t>
            </a:r>
          </a:p>
          <a:p>
            <a:pPr lvl="1">
              <a:buFont typeface="Arial" pitchFamily="34" charset="0"/>
              <a:buChar char="•"/>
            </a:pPr>
            <a:r>
              <a:rPr lang="en-IN" sz="2000" dirty="0" smtClean="0"/>
              <a:t>&lt;span&gt;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39552" y="2060848"/>
            <a:ext cx="8229600" cy="3240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 startAt="4"/>
              <a:tabLst/>
              <a:defRPr/>
            </a:pPr>
            <a:r>
              <a:rPr lang="en-IN" sz="2000" dirty="0" smtClean="0"/>
              <a:t>Table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Tag 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&lt;table&gt; : table tag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: table head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000" dirty="0" smtClean="0"/>
              <a:t>&lt;</a:t>
            </a:r>
            <a:r>
              <a:rPr lang="en-IN" sz="2000" dirty="0" err="1" smtClean="0"/>
              <a:t>tr</a:t>
            </a:r>
            <a:r>
              <a:rPr lang="en-IN" sz="2000" dirty="0" smtClean="0"/>
              <a:t> &gt; : table row 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000" dirty="0" smtClean="0"/>
              <a:t>&lt;td&gt; : table data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&lt;caption&gt; : caption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 table 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000" dirty="0" smtClean="0"/>
              <a:t>&lt;</a:t>
            </a:r>
            <a:r>
              <a:rPr lang="en-IN" sz="2000" dirty="0" err="1" smtClean="0"/>
              <a:t>thead</a:t>
            </a:r>
            <a:r>
              <a:rPr lang="en-IN" sz="2000" dirty="0" smtClean="0"/>
              <a:t>&gt; : wrap table head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tbody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: wrap table body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568" y="544522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Let’s try this out …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HTML5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1340768"/>
            <a:ext cx="6768752" cy="8206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 smtClean="0"/>
              <a:t>(latest </a:t>
            </a:r>
            <a:r>
              <a:rPr lang="en-US" sz="2000" dirty="0" smtClean="0"/>
              <a:t>version of HTML </a:t>
            </a:r>
            <a:r>
              <a:rPr lang="en-US" sz="2000" dirty="0" smtClean="0"/>
              <a:t>used </a:t>
            </a:r>
            <a:r>
              <a:rPr lang="en-US" sz="2000" dirty="0" smtClean="0"/>
              <a:t>to build modern, structured, </a:t>
            </a:r>
            <a:r>
              <a:rPr lang="en-US" sz="2000" dirty="0" smtClean="0"/>
              <a:t>and interactive </a:t>
            </a:r>
            <a:r>
              <a:rPr lang="en-US" sz="2000" dirty="0" smtClean="0"/>
              <a:t>web pages</a:t>
            </a:r>
            <a:r>
              <a:rPr lang="en-US" sz="2000" dirty="0" smtClean="0"/>
              <a:t>. )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132856"/>
            <a:ext cx="83529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1" dirty="0" smtClean="0"/>
              <a:t>What’s New 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000" dirty="0" smtClean="0"/>
              <a:t>New Tags (like &lt;header&gt;, &lt;footer&gt;, &lt;article&gt;, &lt;section</a:t>
            </a:r>
            <a:r>
              <a:rPr lang="en-US" sz="2000" dirty="0" smtClean="0"/>
              <a:t>&gt;) – helps for meaning full code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000" dirty="0" smtClean="0"/>
              <a:t>Built-in </a:t>
            </a:r>
            <a:r>
              <a:rPr lang="en-US" sz="2000" dirty="0" smtClean="0"/>
              <a:t>audio &amp; video support (&lt;audio&gt;, &lt;video</a:t>
            </a:r>
            <a:r>
              <a:rPr lang="en-US" sz="2000" dirty="0" smtClean="0"/>
              <a:t>&gt;)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000" dirty="0" smtClean="0"/>
              <a:t>Mobile-friendly </a:t>
            </a:r>
            <a:r>
              <a:rPr lang="en-US" sz="2000" dirty="0" smtClean="0"/>
              <a:t>&amp; </a:t>
            </a:r>
            <a:r>
              <a:rPr lang="en-US" sz="2000" dirty="0" err="1" smtClean="0"/>
              <a:t>responsiveWorks</a:t>
            </a:r>
            <a:r>
              <a:rPr lang="en-US" sz="2000" dirty="0" smtClean="0"/>
              <a:t> well on phones, tablets, etc</a:t>
            </a:r>
            <a:r>
              <a:rPr lang="en-US" sz="2000" dirty="0" smtClean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000" dirty="0" smtClean="0"/>
              <a:t>Supports </a:t>
            </a:r>
            <a:r>
              <a:rPr lang="en-US" sz="2000" dirty="0" smtClean="0"/>
              <a:t>local </a:t>
            </a:r>
            <a:r>
              <a:rPr lang="en-US" sz="2000" dirty="0" err="1" smtClean="0"/>
              <a:t>storageStore</a:t>
            </a:r>
            <a:r>
              <a:rPr lang="en-US" sz="2000" dirty="0" smtClean="0"/>
              <a:t> data in browser using </a:t>
            </a:r>
            <a:r>
              <a:rPr lang="en-US" sz="2000" dirty="0" err="1" smtClean="0"/>
              <a:t>localStorage</a:t>
            </a:r>
            <a:endParaRPr lang="en-US" sz="2000" dirty="0" smtClean="0"/>
          </a:p>
          <a:p>
            <a:pPr marL="914400" lvl="1" indent="-457200">
              <a:lnSpc>
                <a:spcPct val="150000"/>
              </a:lnSpc>
              <a:buFont typeface="+mj-lt"/>
              <a:buAutoNum type="alphaLcPeriod"/>
            </a:pPr>
            <a:r>
              <a:rPr lang="en-US" sz="2000" dirty="0" smtClean="0"/>
              <a:t>Better </a:t>
            </a:r>
            <a:r>
              <a:rPr lang="en-US" sz="2000" dirty="0" smtClean="0"/>
              <a:t>form </a:t>
            </a:r>
            <a:r>
              <a:rPr lang="en-US" sz="2000" dirty="0" err="1" smtClean="0"/>
              <a:t>controlsNew</a:t>
            </a:r>
            <a:r>
              <a:rPr lang="en-US" sz="2000" dirty="0" smtClean="0"/>
              <a:t> input types like email, date, range, etc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92696"/>
            <a:ext cx="8229600" cy="2376264"/>
          </a:xfrm>
        </p:spPr>
        <p:txBody>
          <a:bodyPr>
            <a:normAutofit/>
          </a:bodyPr>
          <a:lstStyle/>
          <a:p>
            <a:r>
              <a:rPr lang="en-IN" sz="2000" dirty="0" smtClean="0"/>
              <a:t>&lt;header&gt; : contain heading related elements </a:t>
            </a:r>
          </a:p>
          <a:p>
            <a:r>
              <a:rPr lang="en-IN" sz="2000" dirty="0" smtClean="0"/>
              <a:t>&lt;main&gt; : contain main elements </a:t>
            </a:r>
          </a:p>
          <a:p>
            <a:r>
              <a:rPr lang="en-IN" sz="2000" dirty="0" smtClean="0"/>
              <a:t>&lt;footer&gt; : contain ending elements </a:t>
            </a:r>
          </a:p>
          <a:p>
            <a:r>
              <a:rPr lang="en-IN" sz="2000" dirty="0" smtClean="0"/>
              <a:t>&lt;section&gt; : (different section in page ) </a:t>
            </a:r>
          </a:p>
          <a:p>
            <a:r>
              <a:rPr lang="en-IN" sz="2000" dirty="0" smtClean="0"/>
              <a:t>&lt;article &gt; : (write article) </a:t>
            </a:r>
          </a:p>
          <a:p>
            <a:r>
              <a:rPr lang="en-IN" sz="2000" dirty="0" smtClean="0"/>
              <a:t>&lt;aside&gt; : (content aside main content 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3140968"/>
            <a:ext cx="8064896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&lt;audio controls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	</a:t>
            </a:r>
            <a:r>
              <a:rPr lang="en-US" dirty="0" smtClean="0"/>
              <a:t>&lt;source </a:t>
            </a:r>
            <a:r>
              <a:rPr lang="en-US" dirty="0" err="1" smtClean="0"/>
              <a:t>src</a:t>
            </a:r>
            <a:r>
              <a:rPr lang="en-US" dirty="0" smtClean="0"/>
              <a:t>="horse.ogg" type="audio/</a:t>
            </a:r>
            <a:r>
              <a:rPr lang="en-US" dirty="0" err="1" smtClean="0"/>
              <a:t>ogg</a:t>
            </a:r>
            <a:r>
              <a:rPr lang="en-US" dirty="0" smtClean="0"/>
              <a:t>"&gt;</a:t>
            </a:r>
            <a:endParaRPr lang="en-US" dirty="0" smtClean="0"/>
          </a:p>
          <a:p>
            <a:r>
              <a:rPr lang="en-US" dirty="0" smtClean="0"/>
              <a:t>	&lt;source </a:t>
            </a:r>
            <a:r>
              <a:rPr lang="en-US" dirty="0" err="1" smtClean="0"/>
              <a:t>src</a:t>
            </a:r>
            <a:r>
              <a:rPr lang="en-US" dirty="0" smtClean="0"/>
              <a:t>="horse.mp3" type="audio/mpeg"&gt;</a:t>
            </a:r>
            <a:endParaRPr lang="en-US" dirty="0" smtClean="0"/>
          </a:p>
          <a:p>
            <a:r>
              <a:rPr lang="en-US" dirty="0" smtClean="0"/>
              <a:t>	Your browser </a:t>
            </a:r>
            <a:r>
              <a:rPr lang="en-US" dirty="0" smtClean="0"/>
              <a:t>does not support the audio tag.</a:t>
            </a:r>
            <a:br>
              <a:rPr lang="en-US" dirty="0" smtClean="0"/>
            </a:br>
            <a:r>
              <a:rPr lang="en-US" dirty="0" smtClean="0"/>
              <a:t>&lt;/audio&gt;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4869160"/>
            <a:ext cx="8064896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&lt;</a:t>
            </a:r>
            <a:r>
              <a:rPr lang="en-US" dirty="0" smtClean="0"/>
              <a:t>video width="320" height="240" controls&gt;</a:t>
            </a:r>
            <a:br>
              <a:rPr lang="en-US" dirty="0" smtClean="0"/>
            </a:br>
            <a:r>
              <a:rPr lang="en-US" dirty="0" smtClean="0"/>
              <a:t> 	</a:t>
            </a:r>
            <a:r>
              <a:rPr lang="en-US" dirty="0" smtClean="0"/>
              <a:t>&lt;source </a:t>
            </a:r>
            <a:r>
              <a:rPr lang="en-US" dirty="0" err="1" smtClean="0"/>
              <a:t>src</a:t>
            </a:r>
            <a:r>
              <a:rPr lang="en-US" dirty="0" smtClean="0"/>
              <a:t>="movie.mp4" type="video/mp4"&gt;</a:t>
            </a:r>
            <a:br>
              <a:rPr lang="en-US" dirty="0" smtClean="0"/>
            </a:br>
            <a:r>
              <a:rPr lang="en-US" dirty="0" smtClean="0"/>
              <a:t> 	&lt;source </a:t>
            </a:r>
            <a:r>
              <a:rPr lang="en-US" dirty="0" err="1" smtClean="0"/>
              <a:t>src</a:t>
            </a:r>
            <a:r>
              <a:rPr lang="en-US" dirty="0" smtClean="0"/>
              <a:t>="movie.ogg" type="video/</a:t>
            </a:r>
            <a:r>
              <a:rPr lang="en-US" dirty="0" err="1" smtClean="0"/>
              <a:t>ogg</a:t>
            </a:r>
            <a:r>
              <a:rPr lang="en-US" dirty="0" smtClean="0"/>
              <a:t>"&gt;</a:t>
            </a:r>
            <a:br>
              <a:rPr lang="en-US" dirty="0" smtClean="0"/>
            </a:br>
            <a:r>
              <a:rPr lang="en-US" dirty="0" smtClean="0"/>
              <a:t> 	Your browser does not support the video tag.</a:t>
            </a:r>
            <a:br>
              <a:rPr lang="en-US" dirty="0" smtClean="0"/>
            </a:br>
            <a:r>
              <a:rPr lang="en-US" dirty="0" smtClean="0"/>
              <a:t>&lt;/</a:t>
            </a:r>
            <a:r>
              <a:rPr lang="en-US" dirty="0" smtClean="0"/>
              <a:t>video</a:t>
            </a:r>
            <a:r>
              <a:rPr lang="en-US" dirty="0" smtClean="0"/>
              <a:t>&gt;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640</Words>
  <Application>Microsoft Office PowerPoint</Application>
  <PresentationFormat>On-screen Show (4:3)</PresentationFormat>
  <Paragraphs>103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Getting Started Web Dev</vt:lpstr>
      <vt:lpstr>Terminal Basics</vt:lpstr>
      <vt:lpstr>HTML Structure</vt:lpstr>
      <vt:lpstr>Basic html code</vt:lpstr>
      <vt:lpstr>HTML Tags</vt:lpstr>
      <vt:lpstr>More Tags</vt:lpstr>
      <vt:lpstr>Slide 7</vt:lpstr>
      <vt:lpstr>HTML5</vt:lpstr>
      <vt:lpstr>Slide 9</vt:lpstr>
      <vt:lpstr>Coding Practice</vt:lpstr>
      <vt:lpstr>Slide 11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20</cp:revision>
  <dcterms:created xsi:type="dcterms:W3CDTF">2025-06-22T17:23:58Z</dcterms:created>
  <dcterms:modified xsi:type="dcterms:W3CDTF">2025-06-23T04:54:40Z</dcterms:modified>
</cp:coreProperties>
</file>