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EFCF-3803-462F-B439-95485A1138A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2526-277C-4EF8-987D-91A8A8DA1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CSS Styling Deep Dive: Colors, Text, Units, and Box Model</a:t>
            </a:r>
            <a:endParaRPr lang="en-US" sz="3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517232"/>
            <a:ext cx="3056384" cy="478904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chemeClr val="tx1"/>
                </a:solidFill>
              </a:rPr>
              <a:t>BY : </a:t>
            </a:r>
            <a:r>
              <a:rPr lang="en-IN" sz="1600" dirty="0" err="1" smtClean="0">
                <a:solidFill>
                  <a:schemeClr val="tx1"/>
                </a:solidFill>
              </a:rPr>
              <a:t>Anjali</a:t>
            </a:r>
            <a:r>
              <a:rPr lang="en-IN" sz="1600" dirty="0" smtClean="0">
                <a:solidFill>
                  <a:schemeClr val="tx1"/>
                </a:solidFill>
              </a:rPr>
              <a:t> Sharma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4293096"/>
            <a:ext cx="1884040" cy="188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3"/>
            <a:ext cx="8229600" cy="2160240"/>
          </a:xfrm>
        </p:spPr>
        <p:txBody>
          <a:bodyPr>
            <a:normAutofit lnSpcReduction="10000"/>
          </a:bodyPr>
          <a:lstStyle/>
          <a:p>
            <a:r>
              <a:rPr lang="en-IN" sz="2000" b="1" dirty="0" smtClean="0"/>
              <a:t>Display Property </a:t>
            </a:r>
            <a:r>
              <a:rPr lang="en-IN" sz="2000" dirty="0" smtClean="0"/>
              <a:t>: (</a:t>
            </a:r>
            <a:r>
              <a:rPr lang="en-US" sz="2000" dirty="0" smtClean="0"/>
              <a:t>This controls how elements behave on the page</a:t>
            </a:r>
            <a:r>
              <a:rPr lang="en-IN" sz="2000" dirty="0" smtClean="0"/>
              <a:t> )</a:t>
            </a:r>
          </a:p>
          <a:p>
            <a:pPr>
              <a:buNone/>
            </a:pPr>
            <a:endParaRPr lang="en-IN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block: takes full width (e.g., div, 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inline: flows with text (e.g., span, 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inline-block: Sits inline like inline, but you can set width &amp;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none: hides the element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5976664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.box {</a:t>
            </a:r>
          </a:p>
          <a:p>
            <a:r>
              <a:rPr lang="en-US" dirty="0" smtClean="0"/>
              <a:t>      display: block ;  inline;  inline-block; none; 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4149080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/>
              <a:t>Visibility Property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(</a:t>
            </a:r>
            <a:r>
              <a:rPr lang="en-US" sz="2000" dirty="0" smtClean="0"/>
              <a:t>hides the element but </a:t>
            </a:r>
            <a:r>
              <a:rPr lang="en-US" sz="2000" b="1" dirty="0" smtClean="0"/>
              <a:t>keeps space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</a:p>
          <a:p>
            <a:pPr marL="971550" lvl="1" indent="-514350">
              <a:spcBef>
                <a:spcPct val="20000"/>
              </a:spcBef>
            </a:pPr>
            <a:endParaRPr lang="en-IN" sz="2000" dirty="0" smtClean="0"/>
          </a:p>
          <a:p>
            <a:pPr marL="971550" lvl="1" indent="-514350">
              <a:spcBef>
                <a:spcPct val="20000"/>
              </a:spcBef>
            </a:pPr>
            <a:r>
              <a:rPr lang="en-IN" sz="2000" i="1" dirty="0" smtClean="0"/>
              <a:t>Example</a:t>
            </a:r>
            <a:r>
              <a:rPr lang="en-IN" sz="2000" dirty="0" smtClean="0"/>
              <a:t>: </a:t>
            </a:r>
            <a:endParaRPr lang="en-IN" sz="2000" dirty="0"/>
          </a:p>
          <a:p>
            <a:pPr marL="971550" lvl="1" indent="-514350">
              <a:spcBef>
                <a:spcPct val="20000"/>
              </a:spcBef>
            </a:pPr>
            <a:r>
              <a:rPr lang="en-US" sz="2000" dirty="0" smtClean="0"/>
              <a:t>visibility: hidden hides the element but </a:t>
            </a:r>
            <a:r>
              <a:rPr lang="en-US" sz="2000" b="1" dirty="0" smtClean="0"/>
              <a:t>keeps space</a:t>
            </a:r>
            <a:endParaRPr lang="en-US" sz="2000" dirty="0"/>
          </a:p>
          <a:p>
            <a:pPr marL="971550" lvl="1" indent="-514350">
              <a:spcBef>
                <a:spcPct val="20000"/>
              </a:spcBef>
            </a:pPr>
            <a:r>
              <a:rPr lang="en-US" sz="2000" dirty="0" smtClean="0"/>
              <a:t>display: none hides the element and </a:t>
            </a:r>
            <a:r>
              <a:rPr lang="en-US" sz="2000" b="1" dirty="0" smtClean="0"/>
              <a:t>removes space</a:t>
            </a:r>
            <a:r>
              <a:rPr lang="en-US" sz="2000" dirty="0" smtClean="0"/>
              <a:t>”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5328592" cy="46805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Your task is to build a </a:t>
            </a:r>
            <a:r>
              <a:rPr lang="en-US" sz="2000" b="1" dirty="0" smtClean="0"/>
              <a:t>YouTube-style video card</a:t>
            </a:r>
            <a:r>
              <a:rPr lang="en-US" sz="2000" dirty="0" smtClean="0"/>
              <a:t> using everything we learned today:</a:t>
            </a:r>
          </a:p>
          <a:p>
            <a:pPr>
              <a:buNone/>
            </a:pPr>
            <a:r>
              <a:rPr lang="en-US" sz="2000" dirty="0" smtClean="0"/>
              <a:t>	It should have: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b="1" dirty="0" smtClean="0"/>
              <a:t>video thumbnail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b="1" dirty="0" smtClean="0"/>
              <a:t>title</a:t>
            </a:r>
            <a:r>
              <a:rPr lang="en-US" sz="2000" dirty="0" smtClean="0"/>
              <a:t>, </a:t>
            </a:r>
            <a:r>
              <a:rPr lang="en-US" sz="2000" b="1" dirty="0" smtClean="0"/>
              <a:t>channel name</a:t>
            </a:r>
            <a:r>
              <a:rPr lang="en-US" sz="2000" dirty="0" smtClean="0"/>
              <a:t>, and </a:t>
            </a:r>
            <a:r>
              <a:rPr lang="en-US" sz="2000" b="1" dirty="0" smtClean="0"/>
              <a:t>description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b="1" dirty="0" smtClean="0"/>
              <a:t>views + time</a:t>
            </a:r>
            <a:r>
              <a:rPr lang="en-US" sz="2000" dirty="0" smtClean="0"/>
              <a:t>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 Watch Now </a:t>
            </a:r>
            <a:r>
              <a:rPr lang="en-US" sz="2000" b="1" dirty="0" smtClean="0"/>
              <a:t>button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Styling with </a:t>
            </a:r>
            <a:r>
              <a:rPr lang="en-US" sz="2000" b="1" dirty="0" smtClean="0"/>
              <a:t>colors, units, text properties, box model, and display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Hide a secret tag using visibility: hidden (#trending)</a:t>
            </a:r>
            <a:endParaRPr lang="en-US" sz="2000" dirty="0"/>
          </a:p>
        </p:txBody>
      </p:sp>
      <p:pic>
        <p:nvPicPr>
          <p:cNvPr id="4" name="Picture 3" descr="Screenshot 2025-06-25 2244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9653" y="1412776"/>
            <a:ext cx="3594347" cy="4797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i="1" dirty="0" smtClean="0">
                <a:latin typeface="Baloo" pitchFamily="66" charset="0"/>
                <a:cs typeface="Baloo" pitchFamily="66" charset="0"/>
              </a:rPr>
              <a:t>THANK YOU</a:t>
            </a:r>
            <a:endParaRPr lang="en-US" sz="6600" b="1" i="1" dirty="0">
              <a:latin typeface="Baloo" pitchFamily="66" charset="0"/>
              <a:cs typeface="Baloo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212976"/>
            <a:ext cx="6400800" cy="1752600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chemeClr val="tx1"/>
                </a:solidFill>
              </a:rPr>
              <a:t>ALL THE BEST !!!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3645024"/>
            <a:ext cx="3681184" cy="3013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Let’s Check Yesterday’s coding practice</a:t>
            </a:r>
            <a:endParaRPr lang="en-US" b="1" i="1" dirty="0"/>
          </a:p>
        </p:txBody>
      </p:sp>
      <p:pic>
        <p:nvPicPr>
          <p:cNvPr id="4" name="Content Placeholder 3" descr="stud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48052" y="3645025"/>
            <a:ext cx="3925212" cy="32129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CSS Color Properties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47248" cy="89269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color: changes the text color</a:t>
            </a:r>
          </a:p>
          <a:p>
            <a:r>
              <a:rPr lang="en-US" sz="2000" dirty="0" smtClean="0"/>
              <a:t>background-color: changes the background of an element`”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3744416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Example 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h1 {</a:t>
            </a:r>
          </a:p>
          <a:p>
            <a:pPr lvl="1"/>
            <a:r>
              <a:rPr lang="en-US" dirty="0" smtClean="0"/>
              <a:t>  color: red;</a:t>
            </a:r>
          </a:p>
          <a:p>
            <a:pPr lvl="1"/>
            <a:r>
              <a:rPr lang="en-US" dirty="0" smtClean="0"/>
              <a:t>  background-color: yellow;</a:t>
            </a:r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443711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 Color Systems :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13176"/>
            <a:ext cx="9145016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Color          :   blue, yellow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HEX Code  :  #ff0000 (red)  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smtClean="0"/>
              <a:t>Hexadecimal format starts with # followed by 6 character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RGB            :   </a:t>
            </a:r>
            <a:r>
              <a:rPr lang="en-US" dirty="0" err="1" smtClean="0"/>
              <a:t>rgb</a:t>
            </a:r>
            <a:r>
              <a:rPr lang="en-US" dirty="0" smtClean="0"/>
              <a:t>(255, 0, 0)    </a:t>
            </a:r>
            <a:r>
              <a:rPr lang="en-US" dirty="0" smtClean="0">
                <a:sym typeface="Wingdings" pitchFamily="2" charset="2"/>
              </a:rPr>
              <a:t>   </a:t>
            </a:r>
            <a:r>
              <a:rPr lang="en-US" dirty="0" smtClean="0"/>
              <a:t>Red, Green, Blue, values from 0–255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b="1" i="1" dirty="0" smtClean="0"/>
              <a:t>Text Properties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29089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font-size               </a:t>
            </a:r>
            <a:r>
              <a:rPr lang="en-US" sz="2000" dirty="0" smtClean="0">
                <a:sym typeface="Wingdings" pitchFamily="2" charset="2"/>
              </a:rPr>
              <a:t>       for adjusting text size (25px, 30px etc….)</a:t>
            </a:r>
            <a:endParaRPr lang="en-US" sz="2000" dirty="0" smtClean="0"/>
          </a:p>
          <a:p>
            <a:r>
              <a:rPr lang="en-US" sz="2000" dirty="0" smtClean="0"/>
              <a:t>font-weight         </a:t>
            </a:r>
            <a:r>
              <a:rPr lang="en-US" sz="2000" dirty="0" smtClean="0">
                <a:sym typeface="Wingdings" pitchFamily="2" charset="2"/>
              </a:rPr>
              <a:t>       adjusting font weight(bold, lighter, bolder, 100-900)</a:t>
            </a:r>
            <a:endParaRPr lang="en-US" sz="2000" dirty="0" smtClean="0"/>
          </a:p>
          <a:p>
            <a:r>
              <a:rPr lang="en-US" sz="2000" dirty="0" smtClean="0"/>
              <a:t>font-style	    </a:t>
            </a:r>
            <a:r>
              <a:rPr lang="en-US" sz="2000" dirty="0" smtClean="0">
                <a:sym typeface="Wingdings" pitchFamily="2" charset="2"/>
              </a:rPr>
              <a:t>       normal , italic , oblique </a:t>
            </a:r>
            <a:endParaRPr lang="en-US" sz="2000" dirty="0" smtClean="0"/>
          </a:p>
          <a:p>
            <a:r>
              <a:rPr lang="en-US" sz="2000" dirty="0" smtClean="0"/>
              <a:t>text-align	    </a:t>
            </a:r>
            <a:r>
              <a:rPr lang="en-US" sz="2000" dirty="0" smtClean="0">
                <a:sym typeface="Wingdings" pitchFamily="2" charset="2"/>
              </a:rPr>
              <a:t>        left, right, center, justify </a:t>
            </a:r>
            <a:endParaRPr lang="en-US" sz="2000" dirty="0" smtClean="0"/>
          </a:p>
          <a:p>
            <a:r>
              <a:rPr lang="en-US" sz="2000" dirty="0" smtClean="0"/>
              <a:t>text-decoration  </a:t>
            </a:r>
            <a:r>
              <a:rPr lang="en-US" sz="2000" dirty="0" smtClean="0">
                <a:sym typeface="Wingdings" pitchFamily="2" charset="2"/>
              </a:rPr>
              <a:t> 	underline, </a:t>
            </a:r>
            <a:r>
              <a:rPr lang="en-US" sz="2000" dirty="0" err="1" smtClean="0">
                <a:sym typeface="Wingdings" pitchFamily="2" charset="2"/>
              </a:rPr>
              <a:t>overline</a:t>
            </a:r>
            <a:r>
              <a:rPr lang="en-US" sz="2000" dirty="0" smtClean="0">
                <a:sym typeface="Wingdings" pitchFamily="2" charset="2"/>
              </a:rPr>
              <a:t>, line-through </a:t>
            </a:r>
            <a:endParaRPr lang="en-US" sz="2000" dirty="0" smtClean="0"/>
          </a:p>
          <a:p>
            <a:r>
              <a:rPr lang="en-US" sz="2000" dirty="0" smtClean="0"/>
              <a:t>line-height (control spacing between line) </a:t>
            </a:r>
            <a:r>
              <a:rPr lang="en-US" sz="2000" dirty="0" smtClean="0">
                <a:sym typeface="Wingdings" pitchFamily="2" charset="2"/>
              </a:rPr>
              <a:t>  1.5, 20px, 120%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Units in CSS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IN" sz="2000" b="1" i="1" dirty="0" smtClean="0"/>
              <a:t>Absolute units </a:t>
            </a:r>
            <a:r>
              <a:rPr lang="en-IN" sz="2000" dirty="0" smtClean="0"/>
              <a:t>: (</a:t>
            </a:r>
            <a:r>
              <a:rPr lang="en-US" sz="2000" dirty="0" smtClean="0"/>
              <a:t>Fixed size, not affected by screen or parent)</a:t>
            </a:r>
            <a:endParaRPr lang="en-IN" sz="2000" dirty="0" smtClean="0"/>
          </a:p>
          <a:p>
            <a:pPr lvl="1">
              <a:buNone/>
            </a:pPr>
            <a:r>
              <a:rPr lang="en-IN" sz="2000" dirty="0" smtClean="0"/>
              <a:t>Pixel (</a:t>
            </a:r>
            <a:r>
              <a:rPr lang="en-IN" sz="2000" dirty="0" err="1" smtClean="0"/>
              <a:t>px</a:t>
            </a:r>
            <a:r>
              <a:rPr lang="en-IN" sz="2000" dirty="0" smtClean="0"/>
              <a:t>) :-  96px = 1 inch = 2.54 cm</a:t>
            </a:r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2924944"/>
            <a:ext cx="8820472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b="1" i="1" dirty="0" smtClean="0"/>
              <a:t>Relative</a:t>
            </a:r>
            <a:r>
              <a:rPr kumimoji="0" lang="en-I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units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(</a:t>
            </a:r>
            <a:r>
              <a:rPr lang="en-US" sz="2000" dirty="0" smtClean="0"/>
              <a:t>Change based on parent or screen size, For responsive design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lvl="1" indent="-457200">
              <a:spcBef>
                <a:spcPct val="20000"/>
              </a:spcBef>
            </a:pPr>
            <a:r>
              <a:rPr lang="en-US" sz="2000" dirty="0" smtClean="0"/>
              <a:t>%	:	Percentage of parent element :	width: 50%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z="2000" dirty="0" err="1" smtClean="0"/>
              <a:t>Em</a:t>
            </a:r>
            <a:r>
              <a:rPr lang="en-US" sz="2000" dirty="0" smtClean="0"/>
              <a:t>	:	Relative to parent’s font size    :	font-size: 2em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z="2000" dirty="0" err="1" smtClean="0"/>
              <a:t>Rem</a:t>
            </a:r>
            <a:r>
              <a:rPr lang="en-US" sz="2000" dirty="0" smtClean="0"/>
              <a:t>:	Relative to root (html) font size:	font-size: 1.5rem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z="2000" dirty="0" err="1" smtClean="0"/>
              <a:t>vw</a:t>
            </a:r>
            <a:r>
              <a:rPr lang="en-US" sz="2000" dirty="0" smtClean="0"/>
              <a:t>%:	 of viewport width	        :	width: 50vw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z="2000" dirty="0" err="1" smtClean="0"/>
              <a:t>vh</a:t>
            </a:r>
            <a:r>
              <a:rPr lang="en-US" sz="2000" dirty="0" smtClean="0"/>
              <a:t>% :	of viewport height	        :	height: 100vh</a:t>
            </a:r>
            <a:endParaRPr kumimoji="0" lang="en-I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Box Model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“Everything in HTML is a box. The box model helps you understand how spacing works</a:t>
            </a:r>
          </a:p>
          <a:p>
            <a:pPr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	padding: space </a:t>
            </a:r>
            <a:r>
              <a:rPr lang="en-US" sz="2000" b="1" dirty="0" smtClean="0"/>
              <a:t>inside</a:t>
            </a:r>
            <a:r>
              <a:rPr lang="en-US" sz="2000" dirty="0" smtClean="0"/>
              <a:t> the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	border: edge line around the 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	margin: space </a:t>
            </a:r>
            <a:r>
              <a:rPr lang="en-US" sz="2000" b="1" dirty="0" smtClean="0"/>
              <a:t>outside</a:t>
            </a:r>
            <a:r>
              <a:rPr lang="en-US" sz="2000" dirty="0" smtClean="0"/>
              <a:t> the box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	</a:t>
            </a:r>
            <a:r>
              <a:rPr lang="en-IN" sz="2000" dirty="0" smtClean="0"/>
              <a:t>height , width of box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 </a:t>
            </a:r>
            <a:r>
              <a:rPr lang="en-IN" sz="2000" dirty="0" smtClean="0"/>
              <a:t>        content ( text , </a:t>
            </a:r>
            <a:r>
              <a:rPr lang="en-IN" sz="2000" dirty="0" err="1" smtClean="0"/>
              <a:t>img</a:t>
            </a:r>
            <a:r>
              <a:rPr lang="en-IN" sz="2000" dirty="0" smtClean="0"/>
              <a:t> ) which size control by height and width  </a:t>
            </a:r>
            <a:endParaRPr lang="en-US" sz="12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5" name="Picture 4" descr="boxmodel2.png"/>
          <p:cNvPicPr>
            <a:picLocks noChangeAspect="1"/>
          </p:cNvPicPr>
          <p:nvPr/>
        </p:nvPicPr>
        <p:blipFill>
          <a:blip r:embed="rId2" cstate="print"/>
          <a:srcRect l="12227" t="14715" r="12663" b="16402"/>
          <a:stretch>
            <a:fillRect/>
          </a:stretch>
        </p:blipFill>
        <p:spPr>
          <a:xfrm>
            <a:off x="5076056" y="4149080"/>
            <a:ext cx="3888432" cy="2708920"/>
          </a:xfrm>
          <a:prstGeom prst="rect">
            <a:avLst/>
          </a:prstGeom>
        </p:spPr>
      </p:pic>
      <p:pic>
        <p:nvPicPr>
          <p:cNvPr id="4" name="Picture 3" descr="boxmodel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293096"/>
            <a:ext cx="4217815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820688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Padding</a:t>
            </a:r>
            <a:r>
              <a:rPr lang="en-IN" sz="1800" dirty="0" smtClean="0"/>
              <a:t> : ( </a:t>
            </a:r>
            <a:r>
              <a:rPr lang="en-US" sz="1800" dirty="0" smtClean="0"/>
              <a:t>Space inside the border, around the content , Creates breathing room inside the element 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704856" cy="13234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pPr lvl="1"/>
            <a:r>
              <a:rPr lang="en-US" sz="1600" dirty="0" smtClean="0"/>
              <a:t>padding: 20px; 				/* all sides */</a:t>
            </a:r>
          </a:p>
          <a:p>
            <a:pPr lvl="1"/>
            <a:r>
              <a:rPr lang="en-US" sz="1600" dirty="0" smtClean="0"/>
              <a:t>padding: 10px  20px; 			/* top-bottom, left-right */</a:t>
            </a:r>
          </a:p>
          <a:p>
            <a:pPr lvl="1"/>
            <a:r>
              <a:rPr lang="en-US" sz="1600" dirty="0" smtClean="0"/>
              <a:t>padding: 10px  15px  20px  25px;	 	/* top, right, bottom, left */</a:t>
            </a:r>
          </a:p>
          <a:p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356992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Border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(</a:t>
            </a:r>
            <a:r>
              <a:rPr lang="en-US" dirty="0" smtClean="0"/>
              <a:t>The line that goes around the padding and content Can have width, style, and color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293096"/>
            <a:ext cx="7920880" cy="18158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pPr lvl="1"/>
            <a:r>
              <a:rPr lang="en-US" sz="1600" dirty="0" smtClean="0"/>
              <a:t>border: 2px solid black;			</a:t>
            </a:r>
          </a:p>
          <a:p>
            <a:pPr lvl="1"/>
            <a:r>
              <a:rPr lang="en-US" sz="1600" dirty="0" smtClean="0"/>
              <a:t>border-top: 3px dashed red;	</a:t>
            </a:r>
          </a:p>
          <a:p>
            <a:pPr lvl="1"/>
            <a:endParaRPr lang="en-IN" sz="1600" dirty="0"/>
          </a:p>
          <a:p>
            <a:pPr lvl="1"/>
            <a:r>
              <a:rPr lang="en-US" sz="1600" dirty="0" smtClean="0"/>
              <a:t>BORDER-STYLE   </a:t>
            </a:r>
            <a:r>
              <a:rPr lang="en-US" sz="1600" dirty="0" smtClean="0">
                <a:sym typeface="Wingdings" pitchFamily="2" charset="2"/>
              </a:rPr>
              <a:t>    </a:t>
            </a:r>
            <a:r>
              <a:rPr lang="en-US" sz="1600" dirty="0" smtClean="0"/>
              <a:t>solid, dashed, dotted, none, double, groove, etc.</a:t>
            </a:r>
          </a:p>
          <a:p>
            <a:pPr lvl="1"/>
            <a:r>
              <a:rPr lang="en-IN" sz="1600" dirty="0" smtClean="0"/>
              <a:t>Similarly border-bottom, border-right etc …..</a:t>
            </a:r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501317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820688"/>
          </a:xfrm>
        </p:spPr>
        <p:txBody>
          <a:bodyPr>
            <a:normAutofit/>
          </a:bodyPr>
          <a:lstStyle/>
          <a:p>
            <a:r>
              <a:rPr lang="en-IN" sz="1800" b="1" dirty="0"/>
              <a:t>Margin</a:t>
            </a:r>
            <a:r>
              <a:rPr lang="en-IN" sz="1800" dirty="0"/>
              <a:t> : (</a:t>
            </a:r>
            <a:r>
              <a:rPr lang="en-US" sz="1800" dirty="0" smtClean="0"/>
              <a:t>Space </a:t>
            </a:r>
            <a:r>
              <a:rPr lang="en-US" sz="1800" b="1" dirty="0" smtClean="0"/>
              <a:t>outside</a:t>
            </a:r>
            <a:r>
              <a:rPr lang="en-US" sz="1800" dirty="0" smtClean="0"/>
              <a:t> the border (gap between this element and others))</a:t>
            </a:r>
          </a:p>
          <a:p>
            <a:pPr>
              <a:buNone/>
            </a:pPr>
            <a:r>
              <a:rPr lang="en-IN" sz="1800" dirty="0"/>
              <a:t>	</a:t>
            </a:r>
            <a:endParaRPr lang="en-US" sz="1800" dirty="0"/>
          </a:p>
          <a:p>
            <a:pPr lvl="0">
              <a:buNone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848872" cy="135421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pPr lvl="1"/>
            <a:r>
              <a:rPr lang="en-US" sz="1600" dirty="0" smtClean="0"/>
              <a:t>margin: 10px; 			/* all sides */</a:t>
            </a:r>
          </a:p>
          <a:p>
            <a:pPr lvl="1"/>
            <a:r>
              <a:rPr lang="en-US" sz="1600" dirty="0" smtClean="0"/>
              <a:t>margin: 0 auto; 		/* top-bottom 0,      left-right auto — used to center */</a:t>
            </a:r>
          </a:p>
          <a:p>
            <a:pPr lvl="1"/>
            <a:r>
              <a:rPr lang="en-US" sz="1600" dirty="0" smtClean="0"/>
              <a:t>margin: 10px 15px 20px 25px; 	/* top right bottom left */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2852936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Model Example :	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429000"/>
            <a:ext cx="5256584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&lt;div class="box"&gt;Hello!&lt;/div&gt;</a:t>
            </a:r>
          </a:p>
          <a:p>
            <a:pPr lvl="1"/>
            <a:endParaRPr lang="en-IN" sz="1600" dirty="0"/>
          </a:p>
          <a:p>
            <a:pPr lvl="1"/>
            <a:r>
              <a:rPr lang="en-US" sz="1600" dirty="0" smtClean="0"/>
              <a:t>.box {</a:t>
            </a:r>
          </a:p>
          <a:p>
            <a:pPr lvl="1"/>
            <a:r>
              <a:rPr lang="en-US" sz="1600" dirty="0" smtClean="0"/>
              <a:t>  width: 200px;</a:t>
            </a:r>
          </a:p>
          <a:p>
            <a:pPr lvl="1"/>
            <a:r>
              <a:rPr lang="en-US" sz="1600" dirty="0" smtClean="0"/>
              <a:t>  height: 100px;</a:t>
            </a:r>
          </a:p>
          <a:p>
            <a:pPr lvl="1"/>
            <a:r>
              <a:rPr lang="en-US" sz="1600" dirty="0" smtClean="0"/>
              <a:t>  padding: 20px;</a:t>
            </a:r>
          </a:p>
          <a:p>
            <a:pPr lvl="1"/>
            <a:r>
              <a:rPr lang="en-US" sz="1600" dirty="0" smtClean="0"/>
              <a:t>  border: 2px solid blue;</a:t>
            </a:r>
          </a:p>
          <a:p>
            <a:pPr lvl="1"/>
            <a:r>
              <a:rPr lang="en-US" sz="1600" dirty="0" smtClean="0"/>
              <a:t>  margin: 30px;</a:t>
            </a:r>
          </a:p>
          <a:p>
            <a:pPr lvl="1"/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1540768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Box-sizing property </a:t>
            </a:r>
            <a:r>
              <a:rPr lang="en-IN" sz="20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	width </a:t>
            </a:r>
            <a:r>
              <a:rPr lang="en-US" sz="2000" dirty="0"/>
              <a:t>+ padding + border = actual width of an element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height + padding + border = actual height of an </a:t>
            </a:r>
            <a:r>
              <a:rPr lang="en-US" sz="2000" dirty="0" smtClean="0"/>
              <a:t>element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element </a:t>
            </a:r>
            <a:r>
              <a:rPr lang="en-US" sz="2000" dirty="0"/>
              <a:t>often appears bigger </a:t>
            </a:r>
            <a:r>
              <a:rPr lang="en-US" sz="2000" dirty="0" smtClean="0"/>
              <a:t>than you </a:t>
            </a:r>
            <a:r>
              <a:rPr lang="en-US" sz="2000" dirty="0"/>
              <a:t>have </a:t>
            </a:r>
            <a:r>
              <a:rPr lang="en-US" sz="2000" dirty="0" smtClean="0"/>
              <a:t>set….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3384376" cy="40318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.</a:t>
            </a:r>
            <a:r>
              <a:rPr lang="en-US" sz="1600" dirty="0"/>
              <a:t>div1 {</a:t>
            </a:r>
            <a:br>
              <a:rPr lang="en-US" sz="1600" dirty="0"/>
            </a:br>
            <a:r>
              <a:rPr lang="en-US" sz="1600" dirty="0"/>
              <a:t>  width: 300px;</a:t>
            </a:r>
            <a:br>
              <a:rPr lang="en-US" sz="1600" dirty="0"/>
            </a:br>
            <a:r>
              <a:rPr lang="en-US" sz="1600" dirty="0"/>
              <a:t>  height: 100px;</a:t>
            </a:r>
            <a:br>
              <a:rPr lang="en-US" sz="1600" dirty="0"/>
            </a:br>
            <a:r>
              <a:rPr lang="en-US" sz="1600" dirty="0"/>
              <a:t>  border: 1px solid blue;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.div2 {</a:t>
            </a:r>
            <a:br>
              <a:rPr lang="en-US" sz="1600" dirty="0"/>
            </a:br>
            <a:r>
              <a:rPr lang="en-US" sz="1600" dirty="0"/>
              <a:t>  width: 300px;</a:t>
            </a:r>
            <a:br>
              <a:rPr lang="en-US" sz="1600" dirty="0"/>
            </a:br>
            <a:r>
              <a:rPr lang="en-US" sz="1600" dirty="0"/>
              <a:t>  height: 100px;</a:t>
            </a:r>
            <a:br>
              <a:rPr lang="en-US" sz="1600" dirty="0"/>
            </a:br>
            <a:r>
              <a:rPr lang="en-US" sz="1600" dirty="0"/>
              <a:t>  padding: 50px;</a:t>
            </a:r>
            <a:br>
              <a:rPr lang="en-US" sz="1600" dirty="0"/>
            </a:br>
            <a:r>
              <a:rPr lang="en-US" sz="1600" dirty="0"/>
              <a:t>  border: 1px solid red;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// box-sizing: border-box;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439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CSS Styling Deep Dive: Colors, Text, Units, and Box Model</vt:lpstr>
      <vt:lpstr>Let’s Check Yesterday’s coding practice</vt:lpstr>
      <vt:lpstr>CSS Color Properties</vt:lpstr>
      <vt:lpstr>Text Properties</vt:lpstr>
      <vt:lpstr>Units in CSS</vt:lpstr>
      <vt:lpstr>Box Model</vt:lpstr>
      <vt:lpstr>Slide 7</vt:lpstr>
      <vt:lpstr>Slide 8</vt:lpstr>
      <vt:lpstr>Slide 9</vt:lpstr>
      <vt:lpstr>Slide 10</vt:lpstr>
      <vt:lpstr>Coding Practice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Styling Deep Dive: Colors, Text, Units, and Box Model</dc:title>
  <dc:creator>hp</dc:creator>
  <cp:lastModifiedBy>hp</cp:lastModifiedBy>
  <cp:revision>24</cp:revision>
  <dcterms:created xsi:type="dcterms:W3CDTF">2025-06-25T15:25:41Z</dcterms:created>
  <dcterms:modified xsi:type="dcterms:W3CDTF">2025-06-26T05:16:00Z</dcterms:modified>
</cp:coreProperties>
</file>