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970D-0D30-4B16-BC62-C9F4198B9D74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1F55-08B0-4E93-B389-5CB44EF23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970D-0D30-4B16-BC62-C9F4198B9D74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1F55-08B0-4E93-B389-5CB44EF23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970D-0D30-4B16-BC62-C9F4198B9D74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1F55-08B0-4E93-B389-5CB44EF23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970D-0D30-4B16-BC62-C9F4198B9D74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1F55-08B0-4E93-B389-5CB44EF23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970D-0D30-4B16-BC62-C9F4198B9D74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1F55-08B0-4E93-B389-5CB44EF23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970D-0D30-4B16-BC62-C9F4198B9D74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1F55-08B0-4E93-B389-5CB44EF23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970D-0D30-4B16-BC62-C9F4198B9D74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1F55-08B0-4E93-B389-5CB44EF23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970D-0D30-4B16-BC62-C9F4198B9D74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1F55-08B0-4E93-B389-5CB44EF23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970D-0D30-4B16-BC62-C9F4198B9D74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1F55-08B0-4E93-B389-5CB44EF23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970D-0D30-4B16-BC62-C9F4198B9D74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1F55-08B0-4E93-B389-5CB44EF23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970D-0D30-4B16-BC62-C9F4198B9D74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1F55-08B0-4E93-B389-5CB44EF23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970D-0D30-4B16-BC62-C9F4198B9D74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1F55-08B0-4E93-B389-5CB44EF232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/>
              <a:t>Getting Started with Bootstrap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5661248"/>
            <a:ext cx="2480320" cy="334888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4437112"/>
            <a:ext cx="2058144" cy="2058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create a "Travel Destination Showcase" website for a fictional travel agency. The site will highlight different travel destinations using Bootstrap components like </a:t>
            </a:r>
            <a:r>
              <a:rPr lang="en-US" sz="1800" dirty="0" err="1" smtClean="0"/>
              <a:t>navbar</a:t>
            </a:r>
            <a:r>
              <a:rPr lang="en-US" sz="1800" dirty="0" smtClean="0"/>
              <a:t>, carousel, cards, and layout classes.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Use of Bootstrap </a:t>
            </a:r>
            <a:r>
              <a:rPr lang="en-US" sz="1800" dirty="0" err="1" smtClean="0"/>
              <a:t>Navbar</a:t>
            </a:r>
            <a:r>
              <a:rPr lang="en-US" sz="1800" dirty="0" smtClean="0"/>
              <a:t> with links like Home, Destinations, Contact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Display top travel destinations using a Bootstrap Carousel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Organize destination cards using Bootstrap Cards inside Rows &amp; Columns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Apply Margin &amp; Padding utility classes for spacing and alignment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Understand the structure with Container, Row, and Col classes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b="1" i="1" dirty="0" smtClean="0">
                <a:latin typeface="Baloo" pitchFamily="66" charset="0"/>
                <a:cs typeface="Baloo" pitchFamily="66" charset="0"/>
              </a:rPr>
              <a:t>THANK YOU </a:t>
            </a:r>
            <a:endParaRPr lang="en-US" sz="5400" b="1" i="1" dirty="0">
              <a:latin typeface="Baloo" pitchFamily="66" charset="0"/>
              <a:cs typeface="Baloo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912" y="31409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All the best !!!</a:t>
            </a:r>
            <a:endParaRPr lang="en-US" dirty="0"/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4784" y="3501008"/>
            <a:ext cx="3969216" cy="32489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Introduction to Bootstrap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1"/>
            <a:ext cx="8229600" cy="25202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Bootstrap is a free and open-source CSS framework that lets you build responsive websites quickly using pre-written classes</a:t>
            </a:r>
          </a:p>
          <a:p>
            <a:r>
              <a:rPr lang="en-IN" sz="1800" dirty="0" smtClean="0"/>
              <a:t>Why ?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Mobile-first design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Predefined components (cards, </a:t>
            </a:r>
            <a:r>
              <a:rPr lang="en-US" sz="1800" dirty="0" err="1" smtClean="0"/>
              <a:t>navbars</a:t>
            </a:r>
            <a:r>
              <a:rPr lang="en-US" sz="1800" dirty="0" smtClean="0"/>
              <a:t>, modals, etc.)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Saves time — less CSS needed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Easy to learn and integrate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437112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How  to insert  bootstrap in your website ….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Search bootstrap on </a:t>
            </a:r>
            <a:r>
              <a:rPr lang="en-IN" dirty="0" err="1" smtClean="0"/>
              <a:t>google</a:t>
            </a:r>
            <a:r>
              <a:rPr lang="en-IN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Check the first website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Switch to the version 4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Copy 4 CDN lines from there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Bootstrap responsive Tiers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226084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Bootstrap </a:t>
            </a:r>
            <a:r>
              <a:rPr lang="en-IN" sz="2000" dirty="0" err="1" smtClean="0"/>
              <a:t>catagorise</a:t>
            </a:r>
            <a:r>
              <a:rPr lang="en-IN" sz="2000" dirty="0" smtClean="0"/>
              <a:t> devices into following </a:t>
            </a:r>
          </a:p>
          <a:p>
            <a:r>
              <a:rPr lang="en-IN" sz="2000" dirty="0" smtClean="0"/>
              <a:t>Extra small </a:t>
            </a:r>
            <a:r>
              <a:rPr lang="en-IN" sz="2000" dirty="0">
                <a:sym typeface="Wingdings" pitchFamily="2" charset="2"/>
              </a:rPr>
              <a:t>:</a:t>
            </a:r>
            <a:r>
              <a:rPr lang="en-IN" sz="2000" dirty="0" smtClean="0">
                <a:sym typeface="Wingdings" pitchFamily="2" charset="2"/>
              </a:rPr>
              <a:t>	  &lt; 576px width </a:t>
            </a:r>
          </a:p>
          <a:p>
            <a:r>
              <a:rPr lang="en-IN" sz="2000" dirty="0" smtClean="0">
                <a:sym typeface="Wingdings" pitchFamily="2" charset="2"/>
              </a:rPr>
              <a:t>Small :</a:t>
            </a:r>
            <a:r>
              <a:rPr lang="en-IN" sz="2000" dirty="0">
                <a:sym typeface="Wingdings" pitchFamily="2" charset="2"/>
              </a:rPr>
              <a:t>	</a:t>
            </a:r>
            <a:r>
              <a:rPr lang="en-IN" sz="2000" dirty="0" smtClean="0">
                <a:sym typeface="Wingdings" pitchFamily="2" charset="2"/>
              </a:rPr>
              <a:t>  &gt;= 576px width </a:t>
            </a:r>
          </a:p>
          <a:p>
            <a:r>
              <a:rPr lang="en-IN" sz="2000" dirty="0" smtClean="0">
                <a:sym typeface="Wingdings" pitchFamily="2" charset="2"/>
              </a:rPr>
              <a:t>Medium : 	  &gt;=768px width </a:t>
            </a:r>
          </a:p>
          <a:p>
            <a:r>
              <a:rPr lang="en-IN" sz="2000" dirty="0" smtClean="0">
                <a:sym typeface="Wingdings" pitchFamily="2" charset="2"/>
              </a:rPr>
              <a:t>Large :	  &gt;=992px width </a:t>
            </a:r>
          </a:p>
          <a:p>
            <a:r>
              <a:rPr lang="en-IN" sz="2000" dirty="0" smtClean="0">
                <a:sym typeface="Wingdings" pitchFamily="2" charset="2"/>
              </a:rPr>
              <a:t>Extra large : 	  &gt;=1200px width 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653136"/>
            <a:ext cx="8229600" cy="197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Bootstrap follow mobile first approach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mean , design the layout of a mobile version and that will be adopted by device  with larger size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that adjust larger size devices design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Grid System component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There are three  components :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Column:	  content should be placed inside column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Row: 	  column should be in row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Container :	  row should be in container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356992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1" dirty="0" smtClean="0"/>
              <a:t>12 column system : </a:t>
            </a:r>
            <a:endParaRPr lang="en-IN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Grid system use 12-col system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In this , every screen divided into 12  vertical parts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For this we can assign any number of column  like  col-1,col-6, col-5,col-8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But these must be in range of 1-12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whatever number you gave in range , in a row total </a:t>
            </a:r>
            <a:r>
              <a:rPr lang="en-IN" dirty="0" err="1" smtClean="0"/>
              <a:t>col</a:t>
            </a:r>
            <a:r>
              <a:rPr lang="en-IN" dirty="0" smtClean="0"/>
              <a:t> must be 12  , is more then 12 then row will put it in next 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Basic code of grid system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319695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pPr lvl="1">
              <a:buNone/>
            </a:pPr>
            <a:r>
              <a:rPr lang="en-IN" sz="2000" dirty="0" smtClean="0"/>
              <a:t>&lt;div class=“container” &gt;</a:t>
            </a:r>
          </a:p>
          <a:p>
            <a:pPr lvl="1">
              <a:buNone/>
            </a:pPr>
            <a:r>
              <a:rPr lang="en-IN" sz="2000" dirty="0"/>
              <a:t>	</a:t>
            </a:r>
            <a:r>
              <a:rPr lang="en-IN" sz="2000" dirty="0" smtClean="0"/>
              <a:t>&lt;div class=“row”&gt;</a:t>
            </a:r>
          </a:p>
          <a:p>
            <a:pPr lvl="1">
              <a:buNone/>
            </a:pPr>
            <a:r>
              <a:rPr lang="en-IN" sz="2000" dirty="0"/>
              <a:t>	</a:t>
            </a:r>
            <a:r>
              <a:rPr lang="en-IN" sz="2000" dirty="0" smtClean="0"/>
              <a:t>	&lt;div class=“col-12”&gt;</a:t>
            </a:r>
          </a:p>
          <a:p>
            <a:pPr lvl="1">
              <a:buNone/>
            </a:pPr>
            <a:r>
              <a:rPr lang="en-IN" sz="2000" dirty="0"/>
              <a:t>	</a:t>
            </a:r>
            <a:r>
              <a:rPr lang="en-IN" sz="2000" dirty="0" smtClean="0"/>
              <a:t>	         //code will go here</a:t>
            </a:r>
          </a:p>
          <a:p>
            <a:pPr lvl="1">
              <a:buNone/>
            </a:pPr>
            <a:r>
              <a:rPr lang="en-IN" sz="2000" dirty="0" smtClean="0"/>
              <a:t>		&lt;/div&gt;</a:t>
            </a:r>
          </a:p>
          <a:p>
            <a:pPr lvl="1">
              <a:buNone/>
            </a:pPr>
            <a:r>
              <a:rPr lang="en-IN" sz="2000" dirty="0"/>
              <a:t>	</a:t>
            </a:r>
            <a:r>
              <a:rPr lang="en-IN" sz="2000" dirty="0" smtClean="0"/>
              <a:t>&lt;/div&gt;</a:t>
            </a:r>
          </a:p>
          <a:p>
            <a:pPr lvl="1">
              <a:buNone/>
            </a:pPr>
            <a:r>
              <a:rPr lang="en-IN" sz="2000" dirty="0" smtClean="0"/>
              <a:t>&lt;/div&gt;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65313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 of 12 </a:t>
            </a:r>
            <a:r>
              <a:rPr lang="en-IN" dirty="0" err="1" smtClean="0"/>
              <a:t>col</a:t>
            </a:r>
            <a:r>
              <a:rPr lang="en-IN" dirty="0" smtClean="0"/>
              <a:t> you can leave any </a:t>
            </a:r>
            <a:r>
              <a:rPr lang="en-IN" dirty="0" err="1" smtClean="0"/>
              <a:t>col</a:t>
            </a:r>
            <a:r>
              <a:rPr lang="en-IN" dirty="0" smtClean="0"/>
              <a:t> for making space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229200"/>
            <a:ext cx="3096344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&lt;div class=“col-4” &gt; &lt;/div&gt;</a:t>
            </a:r>
          </a:p>
          <a:p>
            <a:r>
              <a:rPr lang="en-IN" dirty="0" smtClean="0"/>
              <a:t>&lt;div class=“col-4” &gt; &lt;/div&gt;</a:t>
            </a:r>
            <a:endParaRPr lang="en-US" dirty="0" smtClean="0"/>
          </a:p>
          <a:p>
            <a:r>
              <a:rPr lang="en-IN" dirty="0" smtClean="0"/>
              <a:t>&lt;div class=“col-4” &gt; &lt;/div&gt;</a:t>
            </a:r>
            <a:endParaRPr lang="en-US" dirty="0" smtClean="0"/>
          </a:p>
          <a:p>
            <a:endParaRPr lang="en-I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32040" y="5229200"/>
            <a:ext cx="3096344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&lt;div class=“col-3” &gt; &lt;/div&gt;</a:t>
            </a:r>
          </a:p>
          <a:p>
            <a:r>
              <a:rPr lang="en-IN" dirty="0" smtClean="0"/>
              <a:t>&lt;div class=“col-3” &gt; &lt;/div&gt;</a:t>
            </a:r>
            <a:endParaRPr lang="en-US" dirty="0" smtClean="0"/>
          </a:p>
          <a:p>
            <a:r>
              <a:rPr lang="en-IN" dirty="0" smtClean="0"/>
              <a:t>&lt;div class=“col-3” &gt; &lt;/div&gt;</a:t>
            </a:r>
            <a:endParaRPr lang="en-US" dirty="0" smtClean="0"/>
          </a:p>
          <a:p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79912" y="57332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OR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Column Wrapping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1"/>
            <a:ext cx="8229600" cy="1512168"/>
          </a:xfrm>
        </p:spPr>
        <p:txBody>
          <a:bodyPr>
            <a:normAutofit/>
          </a:bodyPr>
          <a:lstStyle/>
          <a:p>
            <a:r>
              <a:rPr lang="en-IN" sz="1800" dirty="0" smtClean="0"/>
              <a:t>When we place more than 12-grid column  in a single row like </a:t>
            </a:r>
          </a:p>
          <a:p>
            <a:pPr lvl="1">
              <a:buNone/>
            </a:pPr>
            <a:r>
              <a:rPr lang="en-IN" sz="1800" dirty="0" smtClean="0"/>
              <a:t>( Col-6 , col-6 ,col-6  )</a:t>
            </a:r>
          </a:p>
          <a:p>
            <a:pPr lvl="1">
              <a:buNone/>
            </a:pPr>
            <a:r>
              <a:rPr lang="en-IN" sz="1800" dirty="0" smtClean="0"/>
              <a:t>( Col-4 , col-4, col-8 )</a:t>
            </a:r>
            <a:endParaRPr lang="en-IN" sz="1800" dirty="0"/>
          </a:p>
          <a:p>
            <a:pPr lvl="1">
              <a:buNone/>
            </a:pPr>
            <a:r>
              <a:rPr lang="en-IN" sz="1800" dirty="0" smtClean="0"/>
              <a:t>Then  extra grid column will wrap in new line</a:t>
            </a: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212976"/>
            <a:ext cx="59766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/>
              <a:t>Responsive column Breakpoints : </a:t>
            </a:r>
          </a:p>
          <a:p>
            <a:r>
              <a:rPr lang="en-IN" dirty="0" smtClean="0"/>
              <a:t>Here is the class name for  of column prefix</a:t>
            </a:r>
          </a:p>
          <a:p>
            <a:r>
              <a:rPr lang="en-IN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Extra small devices	 </a:t>
            </a:r>
            <a:r>
              <a:rPr lang="en-IN" dirty="0" smtClean="0">
                <a:sym typeface="Wingdings" pitchFamily="2" charset="2"/>
              </a:rPr>
              <a:t> :		 </a:t>
            </a:r>
            <a:r>
              <a:rPr lang="en-IN" dirty="0" err="1" smtClean="0">
                <a:sym typeface="Wingdings" pitchFamily="2" charset="2"/>
              </a:rPr>
              <a:t>col</a:t>
            </a:r>
            <a:r>
              <a:rPr lang="en-IN" dirty="0" smtClean="0">
                <a:sym typeface="Wingdings" pitchFamily="2" charset="2"/>
              </a:rPr>
              <a:t>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>
                <a:sym typeface="Wingdings" pitchFamily="2" charset="2"/>
              </a:rPr>
              <a:t>Small device 	  : 		</a:t>
            </a:r>
            <a:r>
              <a:rPr lang="en-IN" dirty="0" err="1" smtClean="0">
                <a:sym typeface="Wingdings" pitchFamily="2" charset="2"/>
              </a:rPr>
              <a:t>col-sm</a:t>
            </a:r>
            <a:r>
              <a:rPr lang="en-IN" dirty="0" smtClean="0">
                <a:sym typeface="Wingdings" pitchFamily="2" charset="2"/>
              </a:rPr>
              <a:t>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>
                <a:sym typeface="Wingdings" pitchFamily="2" charset="2"/>
              </a:rPr>
              <a:t>Medium		  : 		</a:t>
            </a:r>
            <a:r>
              <a:rPr lang="en-IN" dirty="0" err="1" smtClean="0">
                <a:sym typeface="Wingdings" pitchFamily="2" charset="2"/>
              </a:rPr>
              <a:t>col-md</a:t>
            </a:r>
            <a:r>
              <a:rPr lang="en-IN" dirty="0" smtClean="0">
                <a:sym typeface="Wingdings" pitchFamily="2" charset="2"/>
              </a:rPr>
              <a:t>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>
                <a:sym typeface="Wingdings" pitchFamily="2" charset="2"/>
              </a:rPr>
              <a:t>Large 		  :		</a:t>
            </a:r>
            <a:r>
              <a:rPr lang="en-IN" dirty="0" err="1" smtClean="0">
                <a:sym typeface="Wingdings" pitchFamily="2" charset="2"/>
              </a:rPr>
              <a:t>col-lg</a:t>
            </a:r>
            <a:r>
              <a:rPr lang="en-IN" dirty="0" smtClean="0">
                <a:sym typeface="Wingdings" pitchFamily="2" charset="2"/>
              </a:rPr>
              <a:t>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smtClean="0">
                <a:sym typeface="Wingdings" pitchFamily="2" charset="2"/>
              </a:rPr>
              <a:t>Extra large		  : 		</a:t>
            </a:r>
            <a:r>
              <a:rPr lang="en-IN" dirty="0" err="1" smtClean="0">
                <a:sym typeface="Wingdings" pitchFamily="2" charset="2"/>
              </a:rPr>
              <a:t>col</a:t>
            </a:r>
            <a:r>
              <a:rPr lang="en-IN" dirty="0" smtClean="0">
                <a:sym typeface="Wingdings" pitchFamily="2" charset="2"/>
              </a:rPr>
              <a:t>-xl-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594928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:  &lt;div class=“col-12 	   col-lg-6” 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i="1" dirty="0" smtClean="0"/>
              <a:t>Bootstrap margin &amp; padding utility</a:t>
            </a:r>
            <a:endParaRPr lang="en-US" sz="4000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096344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There are predefined classes for margin :</a:t>
            </a:r>
          </a:p>
          <a:p>
            <a:pPr lvl="1">
              <a:buNone/>
            </a:pPr>
            <a:r>
              <a:rPr lang="en-IN" sz="1800" dirty="0" smtClean="0"/>
              <a:t>Margin		 :</a:t>
            </a:r>
            <a:r>
              <a:rPr lang="en-IN" sz="1800" dirty="0"/>
              <a:t>	</a:t>
            </a:r>
            <a:r>
              <a:rPr lang="en-IN" sz="1800" dirty="0" smtClean="0"/>
              <a:t>m-* </a:t>
            </a:r>
          </a:p>
          <a:p>
            <a:pPr lvl="1">
              <a:buNone/>
            </a:pPr>
            <a:r>
              <a:rPr lang="en-IN" sz="1800" dirty="0" smtClean="0"/>
              <a:t>Margin-top		 :	</a:t>
            </a:r>
            <a:r>
              <a:rPr lang="en-IN" sz="1800" dirty="0" err="1" smtClean="0"/>
              <a:t>mt</a:t>
            </a:r>
            <a:r>
              <a:rPr lang="en-IN" sz="1800" dirty="0" smtClean="0"/>
              <a:t>-*</a:t>
            </a:r>
          </a:p>
          <a:p>
            <a:pPr lvl="1">
              <a:buNone/>
            </a:pPr>
            <a:r>
              <a:rPr lang="en-IN" sz="1800" dirty="0" smtClean="0"/>
              <a:t>Margin-right		 :	</a:t>
            </a:r>
            <a:r>
              <a:rPr lang="en-IN" sz="1800" dirty="0" err="1" smtClean="0"/>
              <a:t>mr</a:t>
            </a:r>
            <a:r>
              <a:rPr lang="en-IN" sz="1800" dirty="0" smtClean="0"/>
              <a:t>-*</a:t>
            </a:r>
          </a:p>
          <a:p>
            <a:pPr lvl="1">
              <a:buNone/>
            </a:pPr>
            <a:r>
              <a:rPr lang="en-IN" sz="1800" dirty="0" smtClean="0"/>
              <a:t>Margin-bottom	 :	</a:t>
            </a:r>
            <a:r>
              <a:rPr lang="en-IN" sz="1800" dirty="0" err="1" smtClean="0"/>
              <a:t>mb</a:t>
            </a:r>
            <a:r>
              <a:rPr lang="en-IN" sz="1800" dirty="0" smtClean="0"/>
              <a:t>-*</a:t>
            </a:r>
          </a:p>
          <a:p>
            <a:pPr lvl="1">
              <a:buNone/>
            </a:pPr>
            <a:r>
              <a:rPr lang="en-IN" sz="1800" dirty="0" smtClean="0"/>
              <a:t>Margin-left		 :	ml-* </a:t>
            </a:r>
          </a:p>
          <a:p>
            <a:r>
              <a:rPr lang="en-IN" sz="1800" dirty="0" smtClean="0"/>
              <a:t>NOTE : avoid using margin-left &amp; right in grid column, it disturb the system and gives unexpected result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4221088"/>
            <a:ext cx="8229600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predefined classes for Padding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 smtClean="0"/>
              <a:t>padding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:	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p-* 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 smtClean="0"/>
              <a:t>padding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-top		 :	</a:t>
            </a:r>
            <a:r>
              <a:rPr lang="en-IN" dirty="0" err="1"/>
              <a:t>p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t-*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 smtClean="0"/>
              <a:t>padding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-right		 :	</a:t>
            </a:r>
            <a:r>
              <a:rPr lang="en-IN" dirty="0" err="1"/>
              <a:t>p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r-*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 smtClean="0"/>
              <a:t>padding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-bottom	 :	</a:t>
            </a:r>
            <a:r>
              <a:rPr lang="en-IN" dirty="0" err="1"/>
              <a:t>p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b-*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 smtClean="0"/>
              <a:t>padding</a:t>
            </a: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-left		 :	pl-*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/>
              <a:t>Margin &amp; padding value (in spacer)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/>
          </a:bodyPr>
          <a:lstStyle/>
          <a:p>
            <a:r>
              <a:rPr lang="en-IN" sz="1800" dirty="0" smtClean="0"/>
              <a:t>“Spacer” is a variable and it have a value “16px”</a:t>
            </a:r>
          </a:p>
          <a:p>
            <a:pPr>
              <a:buNone/>
            </a:pPr>
            <a:endParaRPr lang="en-IN" sz="1800" dirty="0" smtClean="0"/>
          </a:p>
          <a:p>
            <a:r>
              <a:rPr lang="en-IN" sz="1800" dirty="0" smtClean="0"/>
              <a:t>Size   0 	:	 0  spacer  </a:t>
            </a:r>
          </a:p>
          <a:p>
            <a:r>
              <a:rPr lang="en-IN" sz="1800" dirty="0" smtClean="0"/>
              <a:t>Size   1 	:	 0.25 spacer </a:t>
            </a:r>
          </a:p>
          <a:p>
            <a:r>
              <a:rPr lang="en-IN" sz="1800" dirty="0" smtClean="0"/>
              <a:t>Size   2 	:	 0.5 spacer</a:t>
            </a:r>
          </a:p>
          <a:p>
            <a:r>
              <a:rPr lang="en-IN" sz="1800" dirty="0" smtClean="0"/>
              <a:t>Size   3 	:	 1 spacer</a:t>
            </a:r>
          </a:p>
          <a:p>
            <a:r>
              <a:rPr lang="en-IN" sz="1800" dirty="0" smtClean="0"/>
              <a:t>Size  4 	:   	 1.5 spacer </a:t>
            </a:r>
          </a:p>
          <a:p>
            <a:r>
              <a:rPr lang="en-IN" sz="1800" dirty="0" smtClean="0"/>
              <a:t>Size  5	:   	 3 spacer </a:t>
            </a:r>
          </a:p>
          <a:p>
            <a:endParaRPr lang="en-IN" sz="1800" dirty="0"/>
          </a:p>
          <a:p>
            <a:r>
              <a:rPr lang="en-IN" sz="1800" dirty="0" smtClean="0"/>
              <a:t>Example : mb-3 = 1*16 = 16px ,	m-5 = 3*16px = 48px</a:t>
            </a:r>
            <a:endParaRPr lang="en-IN" sz="6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Some Bootstrap Component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Let try </a:t>
            </a:r>
            <a:r>
              <a:rPr lang="en-IN" sz="2400" dirty="0" err="1" smtClean="0"/>
              <a:t>try</a:t>
            </a:r>
            <a:r>
              <a:rPr lang="en-IN" sz="2400" dirty="0" smtClean="0"/>
              <a:t> some bootstrap 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 err="1" smtClean="0"/>
              <a:t>Navbar</a:t>
            </a:r>
            <a:r>
              <a:rPr lang="en-IN" sz="2400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Carousal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Model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 smtClean="0"/>
              <a:t>Cards  etc….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503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Getting Started with Bootstrap</vt:lpstr>
      <vt:lpstr>Introduction to Bootstrap</vt:lpstr>
      <vt:lpstr>Bootstrap responsive Tiers</vt:lpstr>
      <vt:lpstr>Grid System component</vt:lpstr>
      <vt:lpstr>Basic code of grid system</vt:lpstr>
      <vt:lpstr>Column Wrapping</vt:lpstr>
      <vt:lpstr>Bootstrap margin &amp; padding utility</vt:lpstr>
      <vt:lpstr>Margin &amp; padding value (in spacer)</vt:lpstr>
      <vt:lpstr>Some Bootstrap Component </vt:lpstr>
      <vt:lpstr>Coding practice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29</cp:revision>
  <dcterms:created xsi:type="dcterms:W3CDTF">2025-06-29T03:35:44Z</dcterms:created>
  <dcterms:modified xsi:type="dcterms:W3CDTF">2025-07-01T05:03:21Z</dcterms:modified>
</cp:coreProperties>
</file>