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5D51F5-1FF9-4E9D-95C2-302194C820F4}"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D51F5-1FF9-4E9D-95C2-302194C820F4}"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D51F5-1FF9-4E9D-95C2-302194C820F4}"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5D51F5-1FF9-4E9D-95C2-302194C820F4}"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5D51F5-1FF9-4E9D-95C2-302194C820F4}" type="datetimeFigureOut">
              <a:rPr lang="en-US" smtClean="0"/>
              <a:pPr/>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5D51F5-1FF9-4E9D-95C2-302194C820F4}"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5D51F5-1FF9-4E9D-95C2-302194C820F4}" type="datetimeFigureOut">
              <a:rPr lang="en-US" smtClean="0"/>
              <a:pPr/>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5D51F5-1FF9-4E9D-95C2-302194C820F4}" type="datetimeFigureOut">
              <a:rPr lang="en-US" smtClean="0"/>
              <a:pPr/>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D51F5-1FF9-4E9D-95C2-302194C820F4}" type="datetimeFigureOut">
              <a:rPr lang="en-US" smtClean="0"/>
              <a:pPr/>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D51F5-1FF9-4E9D-95C2-302194C820F4}"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5D51F5-1FF9-4E9D-95C2-302194C820F4}" type="datetimeFigureOut">
              <a:rPr lang="en-US" smtClean="0"/>
              <a:pPr/>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3F458D-88A1-423C-92EF-41F1F08F741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5D51F5-1FF9-4E9D-95C2-302194C820F4}" type="datetimeFigureOut">
              <a:rPr lang="en-US" smtClean="0"/>
              <a:pPr/>
              <a:t>8/1/2025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3F458D-88A1-423C-92EF-41F1F08F741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i="1" dirty="0" smtClean="0"/>
              <a:t>Express JS</a:t>
            </a:r>
            <a:endParaRPr lang="en-US" b="1" i="1" dirty="0"/>
          </a:p>
        </p:txBody>
      </p:sp>
      <p:sp>
        <p:nvSpPr>
          <p:cNvPr id="3" name="Subtitle 2"/>
          <p:cNvSpPr>
            <a:spLocks noGrp="1"/>
          </p:cNvSpPr>
          <p:nvPr>
            <p:ph type="subTitle" idx="1"/>
          </p:nvPr>
        </p:nvSpPr>
        <p:spPr>
          <a:xfrm>
            <a:off x="-1476672" y="5105400"/>
            <a:ext cx="6400800" cy="1752600"/>
          </a:xfrm>
        </p:spPr>
        <p:txBody>
          <a:bodyPr>
            <a:normAutofit/>
          </a:bodyPr>
          <a:lstStyle/>
          <a:p>
            <a:r>
              <a:rPr lang="en-IN" sz="2000" dirty="0" smtClean="0">
                <a:solidFill>
                  <a:schemeClr val="tx1"/>
                </a:solidFill>
              </a:rPr>
              <a:t>BY : </a:t>
            </a:r>
            <a:r>
              <a:rPr lang="en-IN" sz="2000" dirty="0" err="1" smtClean="0">
                <a:solidFill>
                  <a:schemeClr val="tx1"/>
                </a:solidFill>
              </a:rPr>
              <a:t>Anjali</a:t>
            </a:r>
            <a:r>
              <a:rPr lang="en-IN" sz="2000" dirty="0" smtClean="0">
                <a:solidFill>
                  <a:schemeClr val="tx1"/>
                </a:solidFill>
              </a:rPr>
              <a:t> Sharma</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32656"/>
            <a:ext cx="8352928" cy="3046988"/>
          </a:xfrm>
          <a:prstGeom prst="rect">
            <a:avLst/>
          </a:prstGeom>
          <a:noFill/>
        </p:spPr>
        <p:txBody>
          <a:bodyPr wrap="square" rtlCol="0">
            <a:spAutoFit/>
          </a:bodyPr>
          <a:lstStyle/>
          <a:p>
            <a:pPr marL="342900" indent="-342900">
              <a:buFont typeface="Arial" pitchFamily="34" charset="0"/>
              <a:buChar char="•"/>
            </a:pPr>
            <a:r>
              <a:rPr lang="en-IN" sz="1600" b="1" i="1" dirty="0" err="1" smtClean="0"/>
              <a:t>Req.body</a:t>
            </a:r>
            <a:r>
              <a:rPr lang="en-IN" sz="1600" b="1" i="1" dirty="0" smtClean="0"/>
              <a:t> </a:t>
            </a:r>
            <a:r>
              <a:rPr lang="en-IN" sz="1600" dirty="0" smtClean="0"/>
              <a:t>:-  the body which is sent by the client in request </a:t>
            </a:r>
          </a:p>
          <a:p>
            <a:pPr marL="342900" indent="-342900">
              <a:buFont typeface="Arial" pitchFamily="34" charset="0"/>
              <a:buChar char="•"/>
            </a:pPr>
            <a:r>
              <a:rPr lang="en-IN" sz="1600" b="1" i="1" dirty="0" err="1" smtClean="0"/>
              <a:t>Res.status</a:t>
            </a:r>
            <a:r>
              <a:rPr lang="en-IN" sz="1600" b="1" i="1" dirty="0" smtClean="0"/>
              <a:t>() </a:t>
            </a:r>
            <a:r>
              <a:rPr lang="en-IN" sz="1600" dirty="0" smtClean="0"/>
              <a:t>:-  for sharing status code to client (advised to share according to standards</a:t>
            </a:r>
          </a:p>
          <a:p>
            <a:pPr marL="342900" indent="-342900"/>
            <a:r>
              <a:rPr lang="en-IN" sz="1600" dirty="0" smtClean="0"/>
              <a:t> </a:t>
            </a:r>
          </a:p>
          <a:p>
            <a:pPr marL="342900" indent="-342900">
              <a:buFont typeface="Arial" pitchFamily="34" charset="0"/>
              <a:buChar char="•"/>
            </a:pPr>
            <a:r>
              <a:rPr lang="en-IN" sz="1600" b="1" i="1" dirty="0" err="1" smtClean="0"/>
              <a:t>Res.json</a:t>
            </a:r>
            <a:r>
              <a:rPr lang="en-IN" sz="1600" b="1" i="1" dirty="0" smtClean="0"/>
              <a:t>() </a:t>
            </a:r>
            <a:r>
              <a:rPr lang="en-IN" sz="1600" dirty="0" smtClean="0"/>
              <a:t>:-</a:t>
            </a:r>
          </a:p>
          <a:p>
            <a:pPr marL="342900" indent="-342900"/>
            <a:r>
              <a:rPr lang="en-IN" sz="1600" dirty="0" smtClean="0"/>
              <a:t>	 it is used to send a response back to the client in </a:t>
            </a:r>
            <a:r>
              <a:rPr lang="en-IN" sz="1600" dirty="0" err="1" smtClean="0"/>
              <a:t>json</a:t>
            </a:r>
            <a:r>
              <a:rPr lang="en-IN" sz="1600" dirty="0" smtClean="0"/>
              <a:t> format </a:t>
            </a:r>
          </a:p>
          <a:p>
            <a:pPr marL="342900" indent="-342900"/>
            <a:r>
              <a:rPr lang="en-IN" sz="1600" dirty="0" smtClean="0"/>
              <a:t>	</a:t>
            </a:r>
            <a:r>
              <a:rPr lang="en-US" sz="1600" dirty="0" smtClean="0"/>
              <a:t>It expects an object or array, not plain text or HTML</a:t>
            </a:r>
            <a:r>
              <a:rPr lang="en-IN" sz="1600" dirty="0" smtClean="0"/>
              <a:t> ) </a:t>
            </a:r>
          </a:p>
          <a:p>
            <a:pPr marL="342900" indent="-342900"/>
            <a:r>
              <a:rPr lang="en-IN" sz="1600" dirty="0" smtClean="0"/>
              <a:t>	</a:t>
            </a:r>
            <a:r>
              <a:rPr lang="en-US" sz="1600" dirty="0" smtClean="0"/>
              <a:t>Automatically sets Content-Type: application/</a:t>
            </a:r>
            <a:r>
              <a:rPr lang="en-US" sz="1600" dirty="0" err="1" smtClean="0"/>
              <a:t>json</a:t>
            </a:r>
            <a:r>
              <a:rPr lang="en-US" sz="1600" dirty="0" smtClean="0"/>
              <a:t>.</a:t>
            </a:r>
          </a:p>
          <a:p>
            <a:pPr marL="342900" indent="-342900"/>
            <a:endParaRPr lang="en-IN" sz="1600" dirty="0" smtClean="0"/>
          </a:p>
          <a:p>
            <a:pPr marL="342900" indent="-342900">
              <a:buFont typeface="Arial" pitchFamily="34" charset="0"/>
              <a:buChar char="•"/>
            </a:pPr>
            <a:r>
              <a:rPr lang="en-US" sz="1600" b="1" i="1" dirty="0" err="1" smtClean="0"/>
              <a:t>res.send</a:t>
            </a:r>
            <a:r>
              <a:rPr lang="en-US" sz="1600" b="1" i="1" dirty="0" smtClean="0"/>
              <a:t>(data) </a:t>
            </a:r>
            <a:r>
              <a:rPr lang="en-US" sz="1600" dirty="0" smtClean="0"/>
              <a:t>:-  </a:t>
            </a:r>
          </a:p>
          <a:p>
            <a:pPr marL="342900" indent="-342900"/>
            <a:r>
              <a:rPr lang="en-US" sz="1600" dirty="0" smtClean="0"/>
              <a:t>	it is More flexible: can send text, HTML, Buffer, objects, arrays.</a:t>
            </a:r>
          </a:p>
          <a:p>
            <a:pPr marL="342900" indent="-342900"/>
            <a:r>
              <a:rPr lang="en-US" sz="1600" dirty="0" smtClean="0"/>
              <a:t>	If you pass an object or array, Express auto-converts it to JSON </a:t>
            </a:r>
          </a:p>
          <a:p>
            <a:pPr marL="342900" indent="-342900"/>
            <a:r>
              <a:rPr lang="en-US" sz="1600" dirty="0" smtClean="0"/>
              <a:t>	 Automatically sets the correct Content-Type based on what you send.</a:t>
            </a:r>
          </a:p>
        </p:txBody>
      </p:sp>
      <p:sp>
        <p:nvSpPr>
          <p:cNvPr id="3" name="TextBox 2"/>
          <p:cNvSpPr txBox="1"/>
          <p:nvPr/>
        </p:nvSpPr>
        <p:spPr>
          <a:xfrm>
            <a:off x="467544" y="3573016"/>
            <a:ext cx="8064896" cy="369332"/>
          </a:xfrm>
          <a:prstGeom prst="rect">
            <a:avLst/>
          </a:prstGeom>
          <a:noFill/>
        </p:spPr>
        <p:txBody>
          <a:bodyPr wrap="square" rtlCol="0">
            <a:spAutoFit/>
          </a:bodyPr>
          <a:lstStyle/>
          <a:p>
            <a:r>
              <a:rPr lang="en-IN" b="1" i="1" u="sng" dirty="0" smtClean="0"/>
              <a:t>PUT Route : - </a:t>
            </a:r>
            <a:endParaRPr lang="en-US" b="1" i="1" u="sng" dirty="0"/>
          </a:p>
        </p:txBody>
      </p:sp>
      <p:sp>
        <p:nvSpPr>
          <p:cNvPr id="4" name="TextBox 3"/>
          <p:cNvSpPr txBox="1"/>
          <p:nvPr/>
        </p:nvSpPr>
        <p:spPr>
          <a:xfrm>
            <a:off x="539552" y="4077072"/>
            <a:ext cx="7848872" cy="218521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endParaRPr lang="en-US" sz="1700" dirty="0" smtClean="0"/>
          </a:p>
          <a:p>
            <a:r>
              <a:rPr lang="en-US" sz="1700" dirty="0" err="1" smtClean="0"/>
              <a:t>app.put</a:t>
            </a:r>
            <a:r>
              <a:rPr lang="en-US" sz="1700" dirty="0" smtClean="0"/>
              <a:t>('/students/:id', (</a:t>
            </a:r>
            <a:r>
              <a:rPr lang="en-US" sz="1700" dirty="0" err="1" smtClean="0"/>
              <a:t>req</a:t>
            </a:r>
            <a:r>
              <a:rPr lang="en-US" sz="1700" dirty="0" smtClean="0"/>
              <a:t>, res) =&gt; {</a:t>
            </a:r>
          </a:p>
          <a:p>
            <a:pPr lvl="1"/>
            <a:r>
              <a:rPr lang="en-US" sz="1700" dirty="0" smtClean="0"/>
              <a:t>  const id = </a:t>
            </a:r>
            <a:r>
              <a:rPr lang="en-US" sz="1700" dirty="0" err="1" smtClean="0"/>
              <a:t>parseInt</a:t>
            </a:r>
            <a:r>
              <a:rPr lang="en-US" sz="1700" dirty="0" smtClean="0"/>
              <a:t>(req.params.id);</a:t>
            </a:r>
          </a:p>
          <a:p>
            <a:pPr lvl="1"/>
            <a:r>
              <a:rPr lang="en-US" sz="1700" dirty="0" smtClean="0"/>
              <a:t>  const </a:t>
            </a:r>
            <a:r>
              <a:rPr lang="en-US" sz="1700" dirty="0" err="1" smtClean="0"/>
              <a:t>updatedData</a:t>
            </a:r>
            <a:r>
              <a:rPr lang="en-US" sz="1700" dirty="0" smtClean="0"/>
              <a:t> = </a:t>
            </a:r>
            <a:r>
              <a:rPr lang="en-US" sz="1700" dirty="0" err="1" smtClean="0"/>
              <a:t>req.body</a:t>
            </a:r>
            <a:r>
              <a:rPr lang="en-US" sz="1700" dirty="0" smtClean="0"/>
              <a:t>;</a:t>
            </a:r>
          </a:p>
          <a:p>
            <a:pPr lvl="1"/>
            <a:r>
              <a:rPr lang="en-US" sz="1700" dirty="0" smtClean="0"/>
              <a:t>  students = students.map(s =&gt; s.id === id ? { ...s, ...</a:t>
            </a:r>
            <a:r>
              <a:rPr lang="en-US" sz="1700" dirty="0" err="1" smtClean="0"/>
              <a:t>updatedData</a:t>
            </a:r>
            <a:r>
              <a:rPr lang="en-US" sz="1700" dirty="0" smtClean="0"/>
              <a:t> } : s);</a:t>
            </a:r>
          </a:p>
          <a:p>
            <a:pPr lvl="1"/>
            <a:r>
              <a:rPr lang="en-US" sz="1700" dirty="0" smtClean="0"/>
              <a:t>  </a:t>
            </a:r>
            <a:r>
              <a:rPr lang="en-US" sz="1700" dirty="0" err="1" smtClean="0"/>
              <a:t>res.json</a:t>
            </a:r>
            <a:r>
              <a:rPr lang="en-US" sz="1700" dirty="0" smtClean="0"/>
              <a:t>({ message: 'Student updated', data: </a:t>
            </a:r>
            <a:r>
              <a:rPr lang="en-US" sz="1700" dirty="0" err="1" smtClean="0"/>
              <a:t>updatedData</a:t>
            </a:r>
            <a:r>
              <a:rPr lang="en-US" sz="1700" dirty="0" smtClean="0"/>
              <a:t> });</a:t>
            </a:r>
          </a:p>
          <a:p>
            <a:r>
              <a:rPr lang="en-US" sz="1700" dirty="0" smtClean="0"/>
              <a:t>});</a:t>
            </a:r>
          </a:p>
          <a:p>
            <a:endParaRPr lang="en-US" sz="1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136904" cy="1531445"/>
          </a:xfrm>
          <a:prstGeom prst="rect">
            <a:avLst/>
          </a:prstGeom>
          <a:noFill/>
        </p:spPr>
        <p:txBody>
          <a:bodyPr wrap="square" rtlCol="0">
            <a:spAutoFit/>
          </a:bodyPr>
          <a:lstStyle/>
          <a:p>
            <a:pPr marL="342900" indent="-342900">
              <a:lnSpc>
                <a:spcPct val="150000"/>
              </a:lnSpc>
              <a:buFont typeface="Arial" pitchFamily="34" charset="0"/>
              <a:buChar char="•"/>
            </a:pPr>
            <a:r>
              <a:rPr lang="en-US" sz="1600" b="1" i="1" dirty="0" err="1" smtClean="0"/>
              <a:t>req.params</a:t>
            </a:r>
            <a:r>
              <a:rPr lang="en-US" sz="1600" b="1" i="1" dirty="0" smtClean="0"/>
              <a:t> </a:t>
            </a:r>
            <a:r>
              <a:rPr lang="en-US" sz="1600" dirty="0" smtClean="0"/>
              <a:t>is an object containing </a:t>
            </a:r>
            <a:r>
              <a:rPr lang="en-US" sz="1600" b="1" dirty="0" smtClean="0"/>
              <a:t>route parameters</a:t>
            </a:r>
            <a:r>
              <a:rPr lang="en-US" sz="1600" dirty="0" smtClean="0"/>
              <a:t> from the URL.</a:t>
            </a:r>
          </a:p>
          <a:p>
            <a:pPr marL="342900" indent="-342900">
              <a:lnSpc>
                <a:spcPct val="150000"/>
              </a:lnSpc>
              <a:buFont typeface="Arial" pitchFamily="34" charset="0"/>
              <a:buChar char="•"/>
            </a:pPr>
            <a:r>
              <a:rPr lang="en-US" sz="1600" dirty="0" smtClean="0"/>
              <a:t>When you define a route with a placeholder like :id, Express will extract that part of the URL and put it in </a:t>
            </a:r>
            <a:r>
              <a:rPr lang="en-US" sz="1600" dirty="0" err="1" smtClean="0"/>
              <a:t>req.params</a:t>
            </a:r>
            <a:r>
              <a:rPr lang="en-US" sz="1600" dirty="0" smtClean="0"/>
              <a:t>.</a:t>
            </a:r>
          </a:p>
          <a:p>
            <a:pPr marL="342900" indent="-342900">
              <a:lnSpc>
                <a:spcPct val="150000"/>
              </a:lnSpc>
              <a:buFont typeface="Arial" pitchFamily="34" charset="0"/>
              <a:buChar char="•"/>
            </a:pPr>
            <a:r>
              <a:rPr lang="en-IN" sz="1600" dirty="0" smtClean="0"/>
              <a:t>If your path is like /</a:t>
            </a:r>
            <a:r>
              <a:rPr lang="en-IN" sz="1600" dirty="0" err="1" smtClean="0"/>
              <a:t>abc</a:t>
            </a:r>
            <a:r>
              <a:rPr lang="en-IN" sz="1600" dirty="0" smtClean="0"/>
              <a:t>/:id  then id can be in any </a:t>
            </a:r>
            <a:r>
              <a:rPr lang="en-IN" sz="1600" dirty="0" err="1" smtClean="0"/>
              <a:t>datatype</a:t>
            </a:r>
            <a:endParaRPr lang="en-US" sz="1600" dirty="0"/>
          </a:p>
        </p:txBody>
      </p:sp>
      <p:sp>
        <p:nvSpPr>
          <p:cNvPr id="3" name="TextBox 2"/>
          <p:cNvSpPr txBox="1"/>
          <p:nvPr/>
        </p:nvSpPr>
        <p:spPr>
          <a:xfrm>
            <a:off x="539552" y="1988840"/>
            <a:ext cx="7632848" cy="181588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b="1" i="1" u="sng" dirty="0" smtClean="0"/>
              <a:t>can also have multiple route parameters:</a:t>
            </a:r>
          </a:p>
          <a:p>
            <a:endParaRPr lang="en-US" sz="1600" b="1" i="1" dirty="0" smtClean="0"/>
          </a:p>
          <a:p>
            <a:r>
              <a:rPr lang="en-US" sz="1600" dirty="0" err="1" smtClean="0"/>
              <a:t>app.get</a:t>
            </a:r>
            <a:r>
              <a:rPr lang="en-US" sz="1600" dirty="0" smtClean="0"/>
              <a:t>('/user/:</a:t>
            </a:r>
            <a:r>
              <a:rPr lang="en-US" sz="1600" dirty="0" err="1" smtClean="0"/>
              <a:t>userId</a:t>
            </a:r>
            <a:r>
              <a:rPr lang="en-US" sz="1600" dirty="0" smtClean="0"/>
              <a:t>/post/:</a:t>
            </a:r>
            <a:r>
              <a:rPr lang="en-US" sz="1600" dirty="0" err="1" smtClean="0"/>
              <a:t>postId</a:t>
            </a:r>
            <a:r>
              <a:rPr lang="en-US" sz="1600" dirty="0" smtClean="0"/>
              <a:t>', (</a:t>
            </a:r>
            <a:r>
              <a:rPr lang="en-US" sz="1600" dirty="0" err="1" smtClean="0"/>
              <a:t>req</a:t>
            </a:r>
            <a:r>
              <a:rPr lang="en-US" sz="1600" dirty="0" smtClean="0"/>
              <a:t>, res) =&gt; {</a:t>
            </a:r>
          </a:p>
          <a:p>
            <a:pPr lvl="1"/>
            <a:r>
              <a:rPr lang="en-US" sz="1600" dirty="0" smtClean="0"/>
              <a:t>  const { </a:t>
            </a:r>
            <a:r>
              <a:rPr lang="en-US" sz="1600" dirty="0" err="1" smtClean="0"/>
              <a:t>userId</a:t>
            </a:r>
            <a:r>
              <a:rPr lang="en-US" sz="1600" dirty="0" smtClean="0"/>
              <a:t>, </a:t>
            </a:r>
            <a:r>
              <a:rPr lang="en-US" sz="1600" dirty="0" err="1" smtClean="0"/>
              <a:t>postId</a:t>
            </a:r>
            <a:r>
              <a:rPr lang="en-US" sz="1600" dirty="0" smtClean="0"/>
              <a:t> } = </a:t>
            </a:r>
            <a:r>
              <a:rPr lang="en-US" sz="1600" dirty="0" err="1" smtClean="0"/>
              <a:t>req.params</a:t>
            </a:r>
            <a:r>
              <a:rPr lang="en-US" sz="1600" dirty="0" smtClean="0"/>
              <a:t>;</a:t>
            </a:r>
          </a:p>
          <a:p>
            <a:pPr lvl="1"/>
            <a:r>
              <a:rPr lang="en-US" sz="1600" dirty="0" smtClean="0"/>
              <a:t>  </a:t>
            </a:r>
            <a:r>
              <a:rPr lang="en-US" sz="1600" dirty="0" err="1" smtClean="0"/>
              <a:t>res.send</a:t>
            </a:r>
            <a:r>
              <a:rPr lang="en-US" sz="1600" dirty="0" smtClean="0"/>
              <a:t>(`User ID: ${</a:t>
            </a:r>
            <a:r>
              <a:rPr lang="en-US" sz="1600" dirty="0" err="1" smtClean="0"/>
              <a:t>userId</a:t>
            </a:r>
            <a:r>
              <a:rPr lang="en-US" sz="1600" dirty="0" smtClean="0"/>
              <a:t>}, Post ID: ${</a:t>
            </a:r>
            <a:r>
              <a:rPr lang="en-US" sz="1600" dirty="0" err="1" smtClean="0"/>
              <a:t>postId</a:t>
            </a:r>
            <a:r>
              <a:rPr lang="en-US" sz="1600" dirty="0" smtClean="0"/>
              <a:t>}`);</a:t>
            </a:r>
          </a:p>
          <a:p>
            <a:r>
              <a:rPr lang="en-US" sz="1600" dirty="0" smtClean="0"/>
              <a:t>});</a:t>
            </a:r>
          </a:p>
          <a:p>
            <a:endParaRPr lang="en-US" sz="1600" b="1" i="1" dirty="0" smtClean="0"/>
          </a:p>
        </p:txBody>
      </p:sp>
      <p:sp>
        <p:nvSpPr>
          <p:cNvPr id="4" name="TextBox 3"/>
          <p:cNvSpPr txBox="1"/>
          <p:nvPr/>
        </p:nvSpPr>
        <p:spPr>
          <a:xfrm>
            <a:off x="539552" y="4005064"/>
            <a:ext cx="3600400" cy="369332"/>
          </a:xfrm>
          <a:prstGeom prst="rect">
            <a:avLst/>
          </a:prstGeom>
          <a:noFill/>
        </p:spPr>
        <p:txBody>
          <a:bodyPr wrap="square" rtlCol="0">
            <a:spAutoFit/>
          </a:bodyPr>
          <a:lstStyle/>
          <a:p>
            <a:r>
              <a:rPr lang="en-IN" b="1" i="1" u="sng" dirty="0" smtClean="0"/>
              <a:t>DELETE Route  &amp; listing port : - </a:t>
            </a:r>
          </a:p>
        </p:txBody>
      </p:sp>
      <p:sp>
        <p:nvSpPr>
          <p:cNvPr id="5" name="TextBox 4"/>
          <p:cNvSpPr txBox="1"/>
          <p:nvPr/>
        </p:nvSpPr>
        <p:spPr>
          <a:xfrm>
            <a:off x="539552" y="4437112"/>
            <a:ext cx="7632848" cy="2308324"/>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z="1600" dirty="0" err="1" smtClean="0"/>
              <a:t>app.delete</a:t>
            </a:r>
            <a:r>
              <a:rPr lang="en-US" sz="1600" dirty="0" smtClean="0"/>
              <a:t>('/students/:id', (</a:t>
            </a:r>
            <a:r>
              <a:rPr lang="en-US" sz="1600" dirty="0" err="1" smtClean="0"/>
              <a:t>req</a:t>
            </a:r>
            <a:r>
              <a:rPr lang="en-US" sz="1600" dirty="0" smtClean="0"/>
              <a:t>, res) =&gt; {</a:t>
            </a:r>
          </a:p>
          <a:p>
            <a:r>
              <a:rPr lang="en-US" sz="1600" dirty="0" smtClean="0"/>
              <a:t>  const id = </a:t>
            </a:r>
            <a:r>
              <a:rPr lang="en-US" sz="1600" dirty="0" err="1" smtClean="0"/>
              <a:t>parseInt</a:t>
            </a:r>
            <a:r>
              <a:rPr lang="en-US" sz="1600" dirty="0" smtClean="0"/>
              <a:t>(req.params.id);</a:t>
            </a:r>
          </a:p>
          <a:p>
            <a:r>
              <a:rPr lang="en-US" sz="1600" dirty="0" smtClean="0"/>
              <a:t>  students = </a:t>
            </a:r>
            <a:r>
              <a:rPr lang="en-US" sz="1600" dirty="0" err="1" smtClean="0"/>
              <a:t>students.filter</a:t>
            </a:r>
            <a:r>
              <a:rPr lang="en-US" sz="1600" dirty="0" smtClean="0"/>
              <a:t>(s =&gt; s.id !== id);</a:t>
            </a:r>
          </a:p>
          <a:p>
            <a:r>
              <a:rPr lang="en-US" sz="1600" dirty="0" smtClean="0"/>
              <a:t>  </a:t>
            </a:r>
            <a:r>
              <a:rPr lang="en-US" sz="1600" dirty="0" err="1" smtClean="0"/>
              <a:t>res.json</a:t>
            </a:r>
            <a:r>
              <a:rPr lang="en-US" sz="1600" dirty="0" smtClean="0"/>
              <a:t>({ message: `Student with id ${id} deleted` });</a:t>
            </a:r>
          </a:p>
          <a:p>
            <a:r>
              <a:rPr lang="en-US" sz="1600" dirty="0" smtClean="0"/>
              <a:t>});</a:t>
            </a:r>
          </a:p>
          <a:p>
            <a:endParaRPr lang="en-US" sz="1600" dirty="0" smtClean="0"/>
          </a:p>
          <a:p>
            <a:r>
              <a:rPr lang="en-US" sz="1600" dirty="0" err="1" smtClean="0"/>
              <a:t>app.listen</a:t>
            </a:r>
            <a:r>
              <a:rPr lang="en-US" sz="1600" dirty="0" smtClean="0"/>
              <a:t>(PORT, () =&gt; {</a:t>
            </a:r>
          </a:p>
          <a:p>
            <a:r>
              <a:rPr lang="en-US" sz="1600" dirty="0" smtClean="0"/>
              <a:t>  console.log(`Server is running on http://localhost:${PORT}`);</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88640"/>
            <a:ext cx="6552728" cy="369332"/>
          </a:xfrm>
          <a:prstGeom prst="rect">
            <a:avLst/>
          </a:prstGeom>
          <a:noFill/>
        </p:spPr>
        <p:txBody>
          <a:bodyPr wrap="square" rtlCol="0">
            <a:spAutoFit/>
          </a:bodyPr>
          <a:lstStyle/>
          <a:p>
            <a:r>
              <a:rPr lang="en-IN" dirty="0" smtClean="0"/>
              <a:t>Let’s try responses in .https files : -</a:t>
            </a:r>
            <a:endParaRPr lang="en-US" dirty="0"/>
          </a:p>
        </p:txBody>
      </p:sp>
      <p:sp>
        <p:nvSpPr>
          <p:cNvPr id="3" name="TextBox 2"/>
          <p:cNvSpPr txBox="1"/>
          <p:nvPr/>
        </p:nvSpPr>
        <p:spPr>
          <a:xfrm>
            <a:off x="467544" y="692696"/>
            <a:ext cx="6120680" cy="575542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smtClean="0"/>
              <a:t>### GET Request</a:t>
            </a:r>
          </a:p>
          <a:p>
            <a:r>
              <a:rPr lang="en-US" sz="1600" dirty="0" smtClean="0"/>
              <a:t>GET </a:t>
            </a:r>
            <a:r>
              <a:rPr lang="en-US" sz="1600" dirty="0" smtClean="0">
                <a:hlinkClick r:id="rId2"/>
              </a:rPr>
              <a:t>http://localhost:3000/</a:t>
            </a:r>
            <a:endParaRPr lang="en-US" sz="1600" dirty="0" smtClean="0"/>
          </a:p>
          <a:p>
            <a:endParaRPr lang="en-IN" sz="1600" dirty="0" smtClean="0"/>
          </a:p>
          <a:p>
            <a:r>
              <a:rPr lang="en-US" sz="1600" dirty="0" smtClean="0"/>
              <a:t>### POST - Add a new student</a:t>
            </a:r>
          </a:p>
          <a:p>
            <a:r>
              <a:rPr lang="en-US" sz="1600" dirty="0" smtClean="0"/>
              <a:t>POST http://localhost:3000/students</a:t>
            </a:r>
          </a:p>
          <a:p>
            <a:r>
              <a:rPr lang="en-US" sz="1600" dirty="0" smtClean="0"/>
              <a:t>Content-Type: application/</a:t>
            </a:r>
            <a:r>
              <a:rPr lang="en-US" sz="1600" dirty="0" err="1" smtClean="0"/>
              <a:t>json</a:t>
            </a:r>
            <a:endParaRPr lang="en-US" sz="1600" dirty="0" smtClean="0"/>
          </a:p>
          <a:p>
            <a:endParaRPr lang="en-US" sz="1600" dirty="0" smtClean="0"/>
          </a:p>
          <a:p>
            <a:r>
              <a:rPr lang="en-US" sz="1600" dirty="0" smtClean="0"/>
              <a:t>{</a:t>
            </a:r>
          </a:p>
          <a:p>
            <a:r>
              <a:rPr lang="en-US" sz="1600" dirty="0" smtClean="0"/>
              <a:t>  "id": 3,</a:t>
            </a:r>
          </a:p>
          <a:p>
            <a:r>
              <a:rPr lang="en-US" sz="1600" dirty="0" smtClean="0"/>
              <a:t>  "name": "</a:t>
            </a:r>
            <a:r>
              <a:rPr lang="en-US" sz="1600" dirty="0" err="1" smtClean="0"/>
              <a:t>Priya</a:t>
            </a:r>
            <a:r>
              <a:rPr lang="en-US" sz="1600" dirty="0" smtClean="0"/>
              <a:t>"</a:t>
            </a:r>
          </a:p>
          <a:p>
            <a:r>
              <a:rPr lang="en-US" sz="1600" dirty="0" smtClean="0"/>
              <a:t>}</a:t>
            </a:r>
          </a:p>
          <a:p>
            <a:endParaRPr lang="en-US" sz="1600" dirty="0" smtClean="0"/>
          </a:p>
          <a:p>
            <a:r>
              <a:rPr lang="en-US" sz="1600" dirty="0" smtClean="0"/>
              <a:t>### PUT - Update student with ID 2</a:t>
            </a:r>
          </a:p>
          <a:p>
            <a:r>
              <a:rPr lang="en-US" sz="1600" dirty="0" smtClean="0"/>
              <a:t>PUT http://localhost:3000/students/2</a:t>
            </a:r>
          </a:p>
          <a:p>
            <a:r>
              <a:rPr lang="en-US" sz="1600" dirty="0" smtClean="0"/>
              <a:t>Content-Type: application/</a:t>
            </a:r>
            <a:r>
              <a:rPr lang="en-US" sz="1600" dirty="0" err="1" smtClean="0"/>
              <a:t>json</a:t>
            </a:r>
            <a:endParaRPr lang="en-US" sz="1600" dirty="0" smtClean="0"/>
          </a:p>
          <a:p>
            <a:endParaRPr lang="en-US" sz="1600" dirty="0" smtClean="0"/>
          </a:p>
          <a:p>
            <a:r>
              <a:rPr lang="en-US" sz="1600" dirty="0" smtClean="0"/>
              <a:t>{</a:t>
            </a:r>
          </a:p>
          <a:p>
            <a:r>
              <a:rPr lang="en-US" sz="1600" dirty="0" smtClean="0"/>
              <a:t>  "name": "Ravi Kumar"</a:t>
            </a:r>
          </a:p>
          <a:p>
            <a:r>
              <a:rPr lang="en-US" sz="1600" dirty="0" smtClean="0"/>
              <a:t>}</a:t>
            </a:r>
          </a:p>
          <a:p>
            <a:endParaRPr lang="en-US" sz="1600" dirty="0" smtClean="0"/>
          </a:p>
          <a:p>
            <a:r>
              <a:rPr lang="en-US" sz="1600" dirty="0" smtClean="0"/>
              <a:t>### DELETE - Remove student with ID 1</a:t>
            </a:r>
          </a:p>
          <a:p>
            <a:r>
              <a:rPr lang="en-US" sz="1600" dirty="0" smtClean="0"/>
              <a:t>DELETE http://localhost:3000/students/1</a:t>
            </a:r>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686800" cy="1143000"/>
          </a:xfrm>
        </p:spPr>
        <p:txBody>
          <a:bodyPr>
            <a:noAutofit/>
          </a:bodyPr>
          <a:lstStyle/>
          <a:p>
            <a:r>
              <a:rPr lang="en-US" sz="3200" b="1" dirty="0" smtClean="0"/>
              <a:t>commonly used request and response methods</a:t>
            </a:r>
            <a:endParaRPr lang="en-US" sz="3200" dirty="0"/>
          </a:p>
        </p:txBody>
      </p:sp>
      <p:sp>
        <p:nvSpPr>
          <p:cNvPr id="3" name="TextBox 2"/>
          <p:cNvSpPr txBox="1"/>
          <p:nvPr/>
        </p:nvSpPr>
        <p:spPr>
          <a:xfrm>
            <a:off x="467544" y="1340768"/>
            <a:ext cx="8064896" cy="4524315"/>
          </a:xfrm>
          <a:prstGeom prst="rect">
            <a:avLst/>
          </a:prstGeom>
          <a:noFill/>
        </p:spPr>
        <p:txBody>
          <a:bodyPr wrap="square" rtlCol="0">
            <a:spAutoFit/>
          </a:bodyPr>
          <a:lstStyle/>
          <a:p>
            <a:pPr marL="342900" indent="-342900"/>
            <a:r>
              <a:rPr lang="en-US" sz="1600" b="1" dirty="0" smtClean="0"/>
              <a:t>Request (</a:t>
            </a:r>
            <a:r>
              <a:rPr lang="en-US" sz="1600" b="1" dirty="0" err="1" smtClean="0"/>
              <a:t>req</a:t>
            </a:r>
            <a:r>
              <a:rPr lang="en-US" sz="1600" b="1" dirty="0" smtClean="0"/>
              <a:t>) properties:</a:t>
            </a:r>
          </a:p>
          <a:p>
            <a:pPr marL="342900" indent="-342900">
              <a:lnSpc>
                <a:spcPct val="150000"/>
              </a:lnSpc>
              <a:buFont typeface="Arial" pitchFamily="34" charset="0"/>
              <a:buChar char="•"/>
            </a:pPr>
            <a:r>
              <a:rPr lang="en-US" sz="1600" dirty="0" err="1" smtClean="0"/>
              <a:t>req.body</a:t>
            </a:r>
            <a:r>
              <a:rPr lang="en-US" sz="1600" dirty="0" smtClean="0"/>
              <a:t> → data sent by client (only if body-parser like </a:t>
            </a:r>
            <a:r>
              <a:rPr lang="en-US" sz="1600" dirty="0" err="1" smtClean="0"/>
              <a:t>express.json</a:t>
            </a:r>
            <a:r>
              <a:rPr lang="en-US" sz="1600" dirty="0" smtClean="0"/>
              <a:t>() is used)</a:t>
            </a:r>
          </a:p>
          <a:p>
            <a:pPr marL="342900" indent="-342900">
              <a:lnSpc>
                <a:spcPct val="150000"/>
              </a:lnSpc>
              <a:buFont typeface="Arial" pitchFamily="34" charset="0"/>
              <a:buChar char="•"/>
            </a:pPr>
            <a:r>
              <a:rPr lang="en-US" sz="1600" dirty="0" err="1" smtClean="0"/>
              <a:t>req.params</a:t>
            </a:r>
            <a:r>
              <a:rPr lang="en-US" sz="1600" dirty="0" smtClean="0"/>
              <a:t> → route parameters (e.g., /user/:id)</a:t>
            </a:r>
          </a:p>
          <a:p>
            <a:pPr marL="342900" indent="-342900">
              <a:lnSpc>
                <a:spcPct val="150000"/>
              </a:lnSpc>
              <a:buFont typeface="Arial" pitchFamily="34" charset="0"/>
              <a:buChar char="•"/>
            </a:pPr>
            <a:r>
              <a:rPr lang="en-US" sz="1600" dirty="0" err="1" smtClean="0"/>
              <a:t>req.query</a:t>
            </a:r>
            <a:r>
              <a:rPr lang="en-US" sz="1600" dirty="0" smtClean="0"/>
              <a:t> → query parameters in URL (e.g., /</a:t>
            </a:r>
            <a:r>
              <a:rPr lang="en-US" sz="1600" dirty="0" err="1" smtClean="0"/>
              <a:t>user?id</a:t>
            </a:r>
            <a:r>
              <a:rPr lang="en-US" sz="1600" dirty="0" smtClean="0"/>
              <a:t>=123)</a:t>
            </a:r>
          </a:p>
          <a:p>
            <a:pPr marL="342900" indent="-342900">
              <a:lnSpc>
                <a:spcPct val="150000"/>
              </a:lnSpc>
              <a:buFont typeface="Arial" pitchFamily="34" charset="0"/>
              <a:buChar char="•"/>
            </a:pPr>
            <a:r>
              <a:rPr lang="en-US" sz="1600" dirty="0" err="1" smtClean="0"/>
              <a:t>req.headers</a:t>
            </a:r>
            <a:r>
              <a:rPr lang="en-US" sz="1600" dirty="0" smtClean="0"/>
              <a:t> → metadata like content-type, auth token etc.</a:t>
            </a:r>
          </a:p>
          <a:p>
            <a:pPr marL="342900" indent="-342900">
              <a:lnSpc>
                <a:spcPct val="150000"/>
              </a:lnSpc>
              <a:buFont typeface="Arial" pitchFamily="34" charset="0"/>
              <a:buChar char="•"/>
            </a:pPr>
            <a:r>
              <a:rPr lang="en-US" sz="1600" dirty="0" err="1" smtClean="0"/>
              <a:t>req.method</a:t>
            </a:r>
            <a:r>
              <a:rPr lang="en-US" sz="1600" dirty="0" smtClean="0"/>
              <a:t> → HTTP method used: GET, POST, etc.</a:t>
            </a:r>
          </a:p>
          <a:p>
            <a:pPr marL="342900" indent="-342900"/>
            <a:r>
              <a:rPr lang="en-US" sz="1600" b="1" dirty="0" smtClean="0"/>
              <a:t>Response (res) methods:</a:t>
            </a:r>
          </a:p>
          <a:p>
            <a:pPr marL="342900" indent="-342900">
              <a:lnSpc>
                <a:spcPct val="150000"/>
              </a:lnSpc>
              <a:buFont typeface="Arial" pitchFamily="34" charset="0"/>
              <a:buChar char="•"/>
            </a:pPr>
            <a:r>
              <a:rPr lang="en-US" sz="1600" dirty="0" err="1" smtClean="0"/>
              <a:t>res.send</a:t>
            </a:r>
            <a:r>
              <a:rPr lang="en-US" sz="1600" dirty="0" smtClean="0"/>
              <a:t>(data) → send data (can be text or JSON)</a:t>
            </a:r>
          </a:p>
          <a:p>
            <a:pPr marL="342900" indent="-342900">
              <a:lnSpc>
                <a:spcPct val="150000"/>
              </a:lnSpc>
              <a:buFont typeface="Arial" pitchFamily="34" charset="0"/>
              <a:buChar char="•"/>
            </a:pPr>
            <a:r>
              <a:rPr lang="en-US" sz="1600" dirty="0" err="1" smtClean="0"/>
              <a:t>res.json</a:t>
            </a:r>
            <a:r>
              <a:rPr lang="en-US" sz="1600" dirty="0" smtClean="0"/>
              <a:t>(data) → send JSON specifically</a:t>
            </a:r>
          </a:p>
          <a:p>
            <a:pPr marL="342900" indent="-342900">
              <a:lnSpc>
                <a:spcPct val="150000"/>
              </a:lnSpc>
              <a:buFont typeface="Arial" pitchFamily="34" charset="0"/>
              <a:buChar char="•"/>
            </a:pPr>
            <a:r>
              <a:rPr lang="en-US" sz="1600" dirty="0" err="1" smtClean="0"/>
              <a:t>res.status</a:t>
            </a:r>
            <a:r>
              <a:rPr lang="en-US" sz="1600" dirty="0" smtClean="0"/>
              <a:t>(code) → set HTTP status code  //</a:t>
            </a:r>
            <a:r>
              <a:rPr lang="en-US" sz="1600" dirty="0" err="1" smtClean="0"/>
              <a:t>res.status</a:t>
            </a:r>
            <a:r>
              <a:rPr lang="en-US" sz="1600" dirty="0" smtClean="0"/>
              <a:t>(404).send("Not Found");</a:t>
            </a:r>
          </a:p>
          <a:p>
            <a:pPr marL="342900" indent="-342900">
              <a:lnSpc>
                <a:spcPct val="150000"/>
              </a:lnSpc>
              <a:buFont typeface="Arial" pitchFamily="34" charset="0"/>
              <a:buChar char="•"/>
            </a:pPr>
            <a:r>
              <a:rPr lang="en-US" sz="1600" dirty="0" err="1" smtClean="0"/>
              <a:t>res.redirect</a:t>
            </a:r>
            <a:r>
              <a:rPr lang="en-US" sz="1600" dirty="0" smtClean="0"/>
              <a:t>(</a:t>
            </a:r>
            <a:r>
              <a:rPr lang="en-US" sz="1600" dirty="0" err="1" smtClean="0"/>
              <a:t>url</a:t>
            </a:r>
            <a:r>
              <a:rPr lang="en-US" sz="1600" dirty="0" smtClean="0"/>
              <a:t>) → redirect to another URL</a:t>
            </a:r>
          </a:p>
          <a:p>
            <a:pPr marL="342900" indent="-342900">
              <a:lnSpc>
                <a:spcPct val="150000"/>
              </a:lnSpc>
              <a:buFont typeface="Arial" pitchFamily="34" charset="0"/>
              <a:buChar char="•"/>
            </a:pPr>
            <a:r>
              <a:rPr lang="en-US" sz="1600" dirty="0" err="1" smtClean="0"/>
              <a:t>res.set</a:t>
            </a:r>
            <a:r>
              <a:rPr lang="en-US" sz="1600" dirty="0" smtClean="0"/>
              <a:t>(header, value) → set custom header</a:t>
            </a:r>
          </a:p>
          <a:p>
            <a:pPr marL="342900" indent="-342900"/>
            <a:endParaRPr lang="en-US" sz="16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16632"/>
            <a:ext cx="5328592" cy="369332"/>
          </a:xfrm>
          <a:prstGeom prst="rect">
            <a:avLst/>
          </a:prstGeom>
          <a:noFill/>
        </p:spPr>
        <p:txBody>
          <a:bodyPr wrap="square" rtlCol="0">
            <a:spAutoFit/>
          </a:bodyPr>
          <a:lstStyle/>
          <a:p>
            <a:r>
              <a:rPr lang="en-IN" b="1" i="1" dirty="0" smtClean="0"/>
              <a:t>Explaining some of them : - </a:t>
            </a:r>
          </a:p>
        </p:txBody>
      </p:sp>
      <p:sp>
        <p:nvSpPr>
          <p:cNvPr id="3" name="TextBox 2"/>
          <p:cNvSpPr txBox="1"/>
          <p:nvPr/>
        </p:nvSpPr>
        <p:spPr>
          <a:xfrm>
            <a:off x="611560" y="476672"/>
            <a:ext cx="6840760" cy="861774"/>
          </a:xfrm>
          <a:prstGeom prst="rect">
            <a:avLst/>
          </a:prstGeom>
          <a:noFill/>
        </p:spPr>
        <p:txBody>
          <a:bodyPr wrap="square" rtlCol="0">
            <a:spAutoFit/>
          </a:bodyPr>
          <a:lstStyle/>
          <a:p>
            <a:r>
              <a:rPr lang="en-US" b="1" i="1" u="sng" dirty="0" err="1" smtClean="0"/>
              <a:t>req.query</a:t>
            </a:r>
            <a:r>
              <a:rPr lang="en-US" b="1" i="1" u="sng" dirty="0" smtClean="0"/>
              <a:t> : - </a:t>
            </a:r>
          </a:p>
          <a:p>
            <a:r>
              <a:rPr lang="en-US" sz="1600" dirty="0" smtClean="0"/>
              <a:t>These are key-value pairs sent in the URL </a:t>
            </a:r>
            <a:r>
              <a:rPr lang="en-US" sz="1600" b="1" dirty="0" smtClean="0"/>
              <a:t>after the ? symbol</a:t>
            </a:r>
            <a:r>
              <a:rPr lang="en-US" sz="1600" dirty="0" smtClean="0"/>
              <a:t>.</a:t>
            </a:r>
          </a:p>
          <a:p>
            <a:r>
              <a:rPr lang="en-IN" sz="1600" dirty="0" smtClean="0"/>
              <a:t>Example :  /</a:t>
            </a:r>
            <a:r>
              <a:rPr lang="en-IN" sz="1600" dirty="0" err="1" smtClean="0"/>
              <a:t>search?term</a:t>
            </a:r>
            <a:r>
              <a:rPr lang="en-IN" sz="1600" dirty="0" smtClean="0"/>
              <a:t>=</a:t>
            </a:r>
            <a:r>
              <a:rPr lang="en-IN" sz="1600" dirty="0" err="1" smtClean="0"/>
              <a:t>phone&amp;category</a:t>
            </a:r>
            <a:r>
              <a:rPr lang="en-IN" sz="1600" dirty="0" smtClean="0"/>
              <a:t>=electronics </a:t>
            </a:r>
          </a:p>
        </p:txBody>
      </p:sp>
      <p:sp>
        <p:nvSpPr>
          <p:cNvPr id="4" name="TextBox 3"/>
          <p:cNvSpPr txBox="1"/>
          <p:nvPr/>
        </p:nvSpPr>
        <p:spPr>
          <a:xfrm>
            <a:off x="611560" y="1340768"/>
            <a:ext cx="7416824" cy="116955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dirty="0" err="1" smtClean="0"/>
              <a:t>app.get</a:t>
            </a:r>
            <a:r>
              <a:rPr lang="en-US" sz="1400" dirty="0" smtClean="0"/>
              <a:t>('/search', (</a:t>
            </a:r>
            <a:r>
              <a:rPr lang="en-US" sz="1400" dirty="0" err="1" smtClean="0"/>
              <a:t>req</a:t>
            </a:r>
            <a:r>
              <a:rPr lang="en-US" sz="1400" dirty="0" smtClean="0"/>
              <a:t>, res) =&gt; {</a:t>
            </a:r>
          </a:p>
          <a:p>
            <a:pPr lvl="1"/>
            <a:r>
              <a:rPr lang="en-US" sz="1400" dirty="0" smtClean="0"/>
              <a:t>  const term = </a:t>
            </a:r>
            <a:r>
              <a:rPr lang="en-US" sz="1400" dirty="0" err="1" smtClean="0"/>
              <a:t>req.query.term</a:t>
            </a:r>
            <a:r>
              <a:rPr lang="en-US" sz="1400" dirty="0" smtClean="0"/>
              <a:t>;</a:t>
            </a:r>
          </a:p>
          <a:p>
            <a:pPr lvl="1"/>
            <a:r>
              <a:rPr lang="en-US" sz="1400" dirty="0" smtClean="0"/>
              <a:t>  const category = </a:t>
            </a:r>
            <a:r>
              <a:rPr lang="en-US" sz="1400" dirty="0" err="1" smtClean="0"/>
              <a:t>req.query.category</a:t>
            </a:r>
            <a:r>
              <a:rPr lang="en-US" sz="1400" dirty="0" smtClean="0"/>
              <a:t>;</a:t>
            </a:r>
          </a:p>
          <a:p>
            <a:pPr lvl="1"/>
            <a:r>
              <a:rPr lang="en-US" sz="1400" dirty="0" smtClean="0"/>
              <a:t>  </a:t>
            </a:r>
            <a:r>
              <a:rPr lang="en-US" sz="1400" dirty="0" err="1" smtClean="0"/>
              <a:t>res.send</a:t>
            </a:r>
            <a:r>
              <a:rPr lang="en-US" sz="1400" dirty="0" smtClean="0"/>
              <a:t>(`Searching for: ${term} in ${category}`);</a:t>
            </a:r>
          </a:p>
          <a:p>
            <a:r>
              <a:rPr lang="en-US" sz="1400" dirty="0" smtClean="0"/>
              <a:t>});</a:t>
            </a:r>
          </a:p>
        </p:txBody>
      </p:sp>
      <p:sp>
        <p:nvSpPr>
          <p:cNvPr id="5" name="TextBox 4"/>
          <p:cNvSpPr txBox="1"/>
          <p:nvPr/>
        </p:nvSpPr>
        <p:spPr>
          <a:xfrm>
            <a:off x="539552" y="2708920"/>
            <a:ext cx="8064896" cy="861774"/>
          </a:xfrm>
          <a:prstGeom prst="rect">
            <a:avLst/>
          </a:prstGeom>
          <a:noFill/>
        </p:spPr>
        <p:txBody>
          <a:bodyPr wrap="square" rtlCol="0">
            <a:spAutoFit/>
          </a:bodyPr>
          <a:lstStyle/>
          <a:p>
            <a:r>
              <a:rPr lang="en-US" b="1" i="1" u="sng" dirty="0" err="1" smtClean="0"/>
              <a:t>req.headers</a:t>
            </a:r>
            <a:r>
              <a:rPr lang="en-US" b="1" i="1" u="sng" dirty="0" smtClean="0"/>
              <a:t>: - </a:t>
            </a:r>
          </a:p>
          <a:p>
            <a:r>
              <a:rPr lang="en-US" sz="1600" dirty="0" smtClean="0"/>
              <a:t>Headers are key-value pairs sent with the request to give </a:t>
            </a:r>
            <a:r>
              <a:rPr lang="en-US" sz="1600" b="1" dirty="0" smtClean="0"/>
              <a:t>extra information</a:t>
            </a:r>
            <a:r>
              <a:rPr lang="en-US" sz="1600" dirty="0" smtClean="0"/>
              <a:t> like: Content type ,</a:t>
            </a:r>
          </a:p>
          <a:p>
            <a:r>
              <a:rPr lang="en-US" sz="1600" dirty="0" smtClean="0"/>
              <a:t>Auth token ..</a:t>
            </a:r>
            <a:endParaRPr lang="en-US" sz="1600" dirty="0"/>
          </a:p>
        </p:txBody>
      </p:sp>
      <p:sp>
        <p:nvSpPr>
          <p:cNvPr id="6" name="TextBox 5"/>
          <p:cNvSpPr txBox="1"/>
          <p:nvPr/>
        </p:nvSpPr>
        <p:spPr>
          <a:xfrm>
            <a:off x="683568" y="3573016"/>
            <a:ext cx="7416824" cy="116955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dirty="0" err="1" smtClean="0"/>
              <a:t>app.get</a:t>
            </a:r>
            <a:r>
              <a:rPr lang="en-US" sz="1400" dirty="0" smtClean="0"/>
              <a:t>('/check', (</a:t>
            </a:r>
            <a:r>
              <a:rPr lang="en-US" sz="1400" dirty="0" err="1" smtClean="0"/>
              <a:t>req</a:t>
            </a:r>
            <a:r>
              <a:rPr lang="en-US" sz="1400" dirty="0" smtClean="0"/>
              <a:t>, res) =&gt; {</a:t>
            </a:r>
          </a:p>
          <a:p>
            <a:pPr lvl="1"/>
            <a:r>
              <a:rPr lang="en-US" sz="1400" dirty="0" smtClean="0"/>
              <a:t>  console.log(</a:t>
            </a:r>
            <a:r>
              <a:rPr lang="en-US" sz="1400" dirty="0" err="1" smtClean="0"/>
              <a:t>req.headers</a:t>
            </a:r>
            <a:r>
              <a:rPr lang="en-US" sz="1400" dirty="0" smtClean="0"/>
              <a:t>); // Shows all headers</a:t>
            </a:r>
          </a:p>
          <a:p>
            <a:pPr lvl="1"/>
            <a:r>
              <a:rPr lang="en-US" sz="1400" dirty="0" smtClean="0"/>
              <a:t>  const </a:t>
            </a:r>
            <a:r>
              <a:rPr lang="en-US" sz="1400" dirty="0" err="1" smtClean="0"/>
              <a:t>contentType</a:t>
            </a:r>
            <a:r>
              <a:rPr lang="en-US" sz="1400" dirty="0" smtClean="0"/>
              <a:t> = </a:t>
            </a:r>
            <a:r>
              <a:rPr lang="en-US" sz="1400" dirty="0" err="1" smtClean="0"/>
              <a:t>req.headers</a:t>
            </a:r>
            <a:r>
              <a:rPr lang="en-US" sz="1400" dirty="0" smtClean="0"/>
              <a:t>['content-type'];</a:t>
            </a:r>
          </a:p>
          <a:p>
            <a:pPr lvl="1"/>
            <a:r>
              <a:rPr lang="en-US" sz="1400" dirty="0" smtClean="0"/>
              <a:t>  </a:t>
            </a:r>
            <a:r>
              <a:rPr lang="en-US" sz="1400" dirty="0" err="1" smtClean="0"/>
              <a:t>res.send</a:t>
            </a:r>
            <a:r>
              <a:rPr lang="en-US" sz="1400" dirty="0" smtClean="0"/>
              <a:t>(`Content type sent: ${</a:t>
            </a:r>
            <a:r>
              <a:rPr lang="en-US" sz="1400" dirty="0" err="1" smtClean="0"/>
              <a:t>contentType</a:t>
            </a:r>
            <a:r>
              <a:rPr lang="en-US" sz="1400" dirty="0" smtClean="0"/>
              <a:t>}`);</a:t>
            </a:r>
          </a:p>
          <a:p>
            <a:r>
              <a:rPr lang="en-US" sz="1400" dirty="0" smtClean="0"/>
              <a:t>});</a:t>
            </a:r>
            <a:endParaRPr lang="en-US" sz="1400" dirty="0"/>
          </a:p>
        </p:txBody>
      </p:sp>
      <p:sp>
        <p:nvSpPr>
          <p:cNvPr id="8" name="TextBox 7"/>
          <p:cNvSpPr txBox="1"/>
          <p:nvPr/>
        </p:nvSpPr>
        <p:spPr>
          <a:xfrm>
            <a:off x="611560" y="4941168"/>
            <a:ext cx="8064896" cy="369332"/>
          </a:xfrm>
          <a:prstGeom prst="rect">
            <a:avLst/>
          </a:prstGeom>
          <a:noFill/>
        </p:spPr>
        <p:txBody>
          <a:bodyPr wrap="square" rtlCol="0">
            <a:spAutoFit/>
          </a:bodyPr>
          <a:lstStyle/>
          <a:p>
            <a:r>
              <a:rPr lang="en-US" b="1" i="1" u="sng" dirty="0" err="1" smtClean="0"/>
              <a:t>res.redirect</a:t>
            </a:r>
            <a:r>
              <a:rPr lang="en-US" b="1" i="1" u="sng" dirty="0" smtClean="0"/>
              <a:t>(</a:t>
            </a:r>
            <a:r>
              <a:rPr lang="en-US" b="1" i="1" u="sng" dirty="0" err="1" smtClean="0"/>
              <a:t>url</a:t>
            </a:r>
            <a:r>
              <a:rPr lang="en-US" b="1" i="1" u="sng" dirty="0" smtClean="0"/>
              <a:t>)  :-</a:t>
            </a:r>
          </a:p>
        </p:txBody>
      </p:sp>
      <p:sp>
        <p:nvSpPr>
          <p:cNvPr id="9" name="TextBox 8"/>
          <p:cNvSpPr txBox="1"/>
          <p:nvPr/>
        </p:nvSpPr>
        <p:spPr>
          <a:xfrm>
            <a:off x="683568" y="5373216"/>
            <a:ext cx="6840760" cy="138499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dirty="0" err="1" smtClean="0"/>
              <a:t>app.get</a:t>
            </a:r>
            <a:r>
              <a:rPr lang="en-US" sz="1400" dirty="0" smtClean="0"/>
              <a:t>('/', (</a:t>
            </a:r>
            <a:r>
              <a:rPr lang="en-US" sz="1400" dirty="0" err="1" smtClean="0"/>
              <a:t>req</a:t>
            </a:r>
            <a:r>
              <a:rPr lang="en-US" sz="1400" dirty="0" smtClean="0"/>
              <a:t>, res) =&gt; {</a:t>
            </a:r>
          </a:p>
          <a:p>
            <a:r>
              <a:rPr lang="en-US" sz="1400" dirty="0" smtClean="0"/>
              <a:t>  </a:t>
            </a:r>
            <a:r>
              <a:rPr lang="en-US" sz="1400" dirty="0" err="1" smtClean="0"/>
              <a:t>res.redirect</a:t>
            </a:r>
            <a:r>
              <a:rPr lang="en-US" sz="1400" dirty="0" smtClean="0"/>
              <a:t>('/welcome');</a:t>
            </a:r>
          </a:p>
          <a:p>
            <a:r>
              <a:rPr lang="en-US" sz="1400" dirty="0" smtClean="0"/>
              <a:t>});</a:t>
            </a:r>
          </a:p>
          <a:p>
            <a:r>
              <a:rPr lang="en-US" sz="1400" dirty="0" err="1" smtClean="0"/>
              <a:t>app.get</a:t>
            </a:r>
            <a:r>
              <a:rPr lang="en-US" sz="1400" dirty="0" smtClean="0"/>
              <a:t>('/welcome', (</a:t>
            </a:r>
            <a:r>
              <a:rPr lang="en-US" sz="1400" dirty="0" err="1" smtClean="0"/>
              <a:t>req</a:t>
            </a:r>
            <a:r>
              <a:rPr lang="en-US" sz="1400" dirty="0" smtClean="0"/>
              <a:t>, res) =&gt; {</a:t>
            </a:r>
          </a:p>
          <a:p>
            <a:r>
              <a:rPr lang="en-US" sz="1400" dirty="0" smtClean="0"/>
              <a:t>  </a:t>
            </a:r>
            <a:r>
              <a:rPr lang="en-US" sz="1400" dirty="0" err="1" smtClean="0"/>
              <a:t>res.send</a:t>
            </a:r>
            <a:r>
              <a:rPr lang="en-US" sz="1400" dirty="0" smtClean="0"/>
              <a:t>('Welcome to the redirected page!');</a:t>
            </a:r>
          </a:p>
          <a:p>
            <a:r>
              <a:rPr lang="en-US" sz="1400" dirty="0" smtClean="0"/>
              <a:t>});</a:t>
            </a:r>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Sqlite3 database integration</a:t>
            </a:r>
            <a:endParaRPr lang="en-US" b="1" i="1" dirty="0"/>
          </a:p>
        </p:txBody>
      </p:sp>
      <p:sp>
        <p:nvSpPr>
          <p:cNvPr id="3" name="TextBox 2"/>
          <p:cNvSpPr txBox="1"/>
          <p:nvPr/>
        </p:nvSpPr>
        <p:spPr>
          <a:xfrm>
            <a:off x="467544" y="1556792"/>
            <a:ext cx="5760640" cy="1754326"/>
          </a:xfrm>
          <a:prstGeom prst="rect">
            <a:avLst/>
          </a:prstGeom>
          <a:noFill/>
        </p:spPr>
        <p:txBody>
          <a:bodyPr wrap="square" rtlCol="0">
            <a:spAutoFit/>
          </a:bodyPr>
          <a:lstStyle/>
          <a:p>
            <a:r>
              <a:rPr lang="en-US" b="1" dirty="0" smtClean="0"/>
              <a:t>Why SQLite3?</a:t>
            </a:r>
          </a:p>
          <a:p>
            <a:pPr marL="342900" indent="-342900">
              <a:buFont typeface="Arial" pitchFamily="34" charset="0"/>
              <a:buChar char="•"/>
            </a:pPr>
            <a:r>
              <a:rPr lang="en-US" dirty="0" smtClean="0"/>
              <a:t> No setup or server required (just a file!)</a:t>
            </a:r>
          </a:p>
          <a:p>
            <a:pPr marL="342900" indent="-342900">
              <a:buFont typeface="Arial" pitchFamily="34" charset="0"/>
              <a:buChar char="•"/>
            </a:pPr>
            <a:r>
              <a:rPr lang="en-US" dirty="0" smtClean="0"/>
              <a:t> SQL syntax (same as </a:t>
            </a:r>
            <a:r>
              <a:rPr lang="en-US" dirty="0" err="1" smtClean="0"/>
              <a:t>MySQL</a:t>
            </a:r>
            <a:r>
              <a:rPr lang="en-US" dirty="0" smtClean="0"/>
              <a:t>/</a:t>
            </a:r>
            <a:r>
              <a:rPr lang="en-US" dirty="0" err="1" smtClean="0"/>
              <a:t>PostgreSQL</a:t>
            </a:r>
            <a:r>
              <a:rPr lang="en-US" dirty="0" smtClean="0"/>
              <a:t>)</a:t>
            </a:r>
          </a:p>
          <a:p>
            <a:pPr marL="342900" indent="-342900">
              <a:buFont typeface="Arial" pitchFamily="34" charset="0"/>
              <a:buChar char="•"/>
            </a:pPr>
            <a:r>
              <a:rPr lang="en-US" dirty="0" smtClean="0"/>
              <a:t> Great for beginners to learn relational concepts</a:t>
            </a:r>
          </a:p>
          <a:p>
            <a:pPr marL="342900" indent="-342900">
              <a:buFont typeface="Arial" pitchFamily="34" charset="0"/>
              <a:buChar char="•"/>
            </a:pPr>
            <a:r>
              <a:rPr lang="en-US" dirty="0" smtClean="0"/>
              <a:t> Lightweight and fast</a:t>
            </a:r>
          </a:p>
          <a:p>
            <a:endParaRPr lang="en-US" dirty="0"/>
          </a:p>
        </p:txBody>
      </p:sp>
      <p:sp>
        <p:nvSpPr>
          <p:cNvPr id="4" name="TextBox 3"/>
          <p:cNvSpPr txBox="1"/>
          <p:nvPr/>
        </p:nvSpPr>
        <p:spPr>
          <a:xfrm>
            <a:off x="611560" y="3284984"/>
            <a:ext cx="6408712" cy="107721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600" dirty="0" smtClean="0"/>
              <a:t>Run these following command  : </a:t>
            </a:r>
          </a:p>
          <a:p>
            <a:endParaRPr lang="en-IN" sz="1600" dirty="0" smtClean="0"/>
          </a:p>
          <a:p>
            <a:r>
              <a:rPr lang="en-US" sz="1600" dirty="0" err="1" smtClean="0"/>
              <a:t>npm</a:t>
            </a:r>
            <a:r>
              <a:rPr lang="en-US" sz="1600" dirty="0" smtClean="0"/>
              <a:t> init -y</a:t>
            </a:r>
          </a:p>
          <a:p>
            <a:r>
              <a:rPr lang="en-US" sz="1600" dirty="0" err="1" smtClean="0"/>
              <a:t>npm</a:t>
            </a:r>
            <a:r>
              <a:rPr lang="en-US" sz="1600" dirty="0" smtClean="0"/>
              <a:t> install express sqlite3</a:t>
            </a:r>
            <a:endParaRPr lang="en-US" sz="1600" dirty="0"/>
          </a:p>
        </p:txBody>
      </p:sp>
      <p:sp>
        <p:nvSpPr>
          <p:cNvPr id="5" name="TextBox 4"/>
          <p:cNvSpPr txBox="1"/>
          <p:nvPr/>
        </p:nvSpPr>
        <p:spPr>
          <a:xfrm>
            <a:off x="539552" y="4581128"/>
            <a:ext cx="7848872" cy="877163"/>
          </a:xfrm>
          <a:prstGeom prst="rect">
            <a:avLst/>
          </a:prstGeom>
          <a:noFill/>
        </p:spPr>
        <p:txBody>
          <a:bodyPr wrap="square" rtlCol="0">
            <a:spAutoFit/>
          </a:bodyPr>
          <a:lstStyle/>
          <a:p>
            <a:pPr marL="342900" indent="-342900">
              <a:buFont typeface="Arial" pitchFamily="34" charset="0"/>
              <a:buChar char="•"/>
            </a:pPr>
            <a:r>
              <a:rPr lang="en-US" sz="1700" dirty="0" smtClean="0"/>
              <a:t>It </a:t>
            </a:r>
            <a:r>
              <a:rPr lang="en-US" sz="1700" b="1" dirty="0" smtClean="0"/>
              <a:t>initializes a new Node.js project</a:t>
            </a:r>
            <a:r>
              <a:rPr lang="en-US" sz="1700" dirty="0" smtClean="0"/>
              <a:t> by creating a </a:t>
            </a:r>
            <a:r>
              <a:rPr lang="en-US" sz="1700" dirty="0" err="1" smtClean="0"/>
              <a:t>package.json</a:t>
            </a:r>
            <a:r>
              <a:rPr lang="en-US" sz="1700" dirty="0" smtClean="0"/>
              <a:t> file automatically.</a:t>
            </a:r>
          </a:p>
          <a:p>
            <a:pPr marL="342900" indent="-342900">
              <a:buFont typeface="Arial" pitchFamily="34" charset="0"/>
              <a:buChar char="•"/>
            </a:pPr>
            <a:r>
              <a:rPr lang="en-US" sz="1700" dirty="0" smtClean="0"/>
              <a:t>This command adds the libraries we need for our project: Express for the server, and SQLite3 for the database.</a:t>
            </a:r>
            <a:endParaRPr lang="en-US" sz="1700" dirty="0"/>
          </a:p>
        </p:txBody>
      </p:sp>
      <p:sp>
        <p:nvSpPr>
          <p:cNvPr id="6" name="TextBox 5"/>
          <p:cNvSpPr txBox="1"/>
          <p:nvPr/>
        </p:nvSpPr>
        <p:spPr>
          <a:xfrm>
            <a:off x="539552" y="5589240"/>
            <a:ext cx="3960440" cy="369332"/>
          </a:xfrm>
          <a:prstGeom prst="rect">
            <a:avLst/>
          </a:prstGeom>
          <a:noFill/>
        </p:spPr>
        <p:txBody>
          <a:bodyPr wrap="square" rtlCol="0">
            <a:spAutoFit/>
          </a:bodyPr>
          <a:lstStyle/>
          <a:p>
            <a:r>
              <a:rPr lang="en-US" b="1" dirty="0" smtClean="0"/>
              <a:t>Basic Structure</a:t>
            </a:r>
            <a:r>
              <a:rPr lang="en-US" dirty="0" smtClean="0"/>
              <a:t> :-</a:t>
            </a:r>
            <a:endParaRPr lang="en-US" b="1" dirty="0" smtClean="0"/>
          </a:p>
        </p:txBody>
      </p:sp>
      <p:sp>
        <p:nvSpPr>
          <p:cNvPr id="7" name="TextBox 6"/>
          <p:cNvSpPr txBox="1"/>
          <p:nvPr/>
        </p:nvSpPr>
        <p:spPr>
          <a:xfrm>
            <a:off x="2627784" y="5661248"/>
            <a:ext cx="4968552" cy="1077218"/>
          </a:xfrm>
          <a:prstGeom prst="rect">
            <a:avLst/>
          </a:prstGeom>
          <a:noFill/>
        </p:spPr>
        <p:txBody>
          <a:bodyPr wrap="square" rtlCol="0">
            <a:spAutoFit/>
          </a:bodyPr>
          <a:lstStyle/>
          <a:p>
            <a:r>
              <a:rPr lang="en-US" sz="1600" dirty="0" smtClean="0"/>
              <a:t>/</a:t>
            </a:r>
          </a:p>
          <a:p>
            <a:r>
              <a:rPr lang="en-US" sz="1600" dirty="0" smtClean="0"/>
              <a:t>├── db.js           → Database connection &amp; setup</a:t>
            </a:r>
          </a:p>
          <a:p>
            <a:r>
              <a:rPr lang="en-US" sz="1600" dirty="0" smtClean="0"/>
              <a:t>├── server.js       → Express server</a:t>
            </a:r>
          </a:p>
          <a:p>
            <a:r>
              <a:rPr lang="en-US" sz="1600" dirty="0" smtClean="0"/>
              <a:t>└── </a:t>
            </a:r>
            <a:r>
              <a:rPr lang="en-US" sz="1600" dirty="0" err="1" smtClean="0"/>
              <a:t>students.db</a:t>
            </a:r>
            <a:r>
              <a:rPr lang="en-US" sz="1600" dirty="0" smtClean="0"/>
              <a:t>     → (Auto created </a:t>
            </a:r>
            <a:r>
              <a:rPr lang="en-US" sz="1600" dirty="0" err="1" smtClean="0"/>
              <a:t>SQLite</a:t>
            </a:r>
            <a:r>
              <a:rPr lang="en-US" sz="1600" dirty="0" smtClean="0"/>
              <a:t> file)</a:t>
            </a:r>
            <a:endParaRPr lang="en-US" sz="1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8136904" cy="3323987"/>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400" b="1" u="sng" dirty="0" smtClean="0"/>
              <a:t>Creating a db.js file : - </a:t>
            </a:r>
            <a:endParaRPr lang="en-US" sz="1400" dirty="0" smtClean="0"/>
          </a:p>
          <a:p>
            <a:r>
              <a:rPr lang="en-US" sz="1400" dirty="0" smtClean="0"/>
              <a:t>const sqlite3 = require('sqlite3');</a:t>
            </a:r>
          </a:p>
          <a:p>
            <a:r>
              <a:rPr lang="en-US" sz="1400" dirty="0" smtClean="0"/>
              <a:t>const db = new sqlite3.Database('./</a:t>
            </a:r>
            <a:r>
              <a:rPr lang="en-US" sz="1400" dirty="0" err="1" smtClean="0"/>
              <a:t>students.db</a:t>
            </a:r>
            <a:r>
              <a:rPr lang="en-US" sz="1400" dirty="0" smtClean="0"/>
              <a:t>');</a:t>
            </a:r>
          </a:p>
          <a:p>
            <a:endParaRPr lang="en-US" sz="1400" dirty="0" smtClean="0"/>
          </a:p>
          <a:p>
            <a:r>
              <a:rPr lang="en-US" sz="1400" dirty="0" smtClean="0"/>
              <a:t>// Create a sample table if not exists</a:t>
            </a:r>
          </a:p>
          <a:p>
            <a:r>
              <a:rPr lang="en-US" sz="1400" dirty="0" err="1" smtClean="0"/>
              <a:t>db.serialize</a:t>
            </a:r>
            <a:r>
              <a:rPr lang="en-US" sz="1400" dirty="0" smtClean="0"/>
              <a:t>(() =&gt; {</a:t>
            </a:r>
          </a:p>
          <a:p>
            <a:r>
              <a:rPr lang="en-US" sz="1400" dirty="0" smtClean="0"/>
              <a:t>  </a:t>
            </a:r>
            <a:r>
              <a:rPr lang="en-US" sz="1400" dirty="0" err="1" smtClean="0"/>
              <a:t>db.run</a:t>
            </a:r>
            <a:r>
              <a:rPr lang="en-US" sz="1400" dirty="0" smtClean="0"/>
              <a:t>(`</a:t>
            </a:r>
          </a:p>
          <a:p>
            <a:r>
              <a:rPr lang="en-US" sz="1400" dirty="0" smtClean="0"/>
              <a:t>    CREATE TABLE IF NOT EXISTS students (</a:t>
            </a:r>
          </a:p>
          <a:p>
            <a:r>
              <a:rPr lang="en-US" sz="1400" dirty="0" smtClean="0"/>
              <a:t>      id INTEGER PRIMARY KEY AUTOINCREMENT,</a:t>
            </a:r>
          </a:p>
          <a:p>
            <a:r>
              <a:rPr lang="en-US" sz="1400" dirty="0" smtClean="0"/>
              <a:t>      name TEXT NOT NULL,</a:t>
            </a:r>
          </a:p>
          <a:p>
            <a:r>
              <a:rPr lang="en-US" sz="1400" dirty="0" smtClean="0"/>
              <a:t>      age INTEGER</a:t>
            </a:r>
          </a:p>
          <a:p>
            <a:r>
              <a:rPr lang="en-US" sz="1400" dirty="0" smtClean="0"/>
              <a:t>    )</a:t>
            </a:r>
          </a:p>
          <a:p>
            <a:r>
              <a:rPr lang="en-US" sz="1400" dirty="0" smtClean="0"/>
              <a:t>  `);</a:t>
            </a:r>
          </a:p>
          <a:p>
            <a:r>
              <a:rPr lang="en-US" sz="1400" dirty="0" smtClean="0"/>
              <a:t>});</a:t>
            </a:r>
          </a:p>
          <a:p>
            <a:r>
              <a:rPr lang="en-US" sz="1400" dirty="0" err="1" smtClean="0"/>
              <a:t>module.exports</a:t>
            </a:r>
            <a:r>
              <a:rPr lang="en-US" sz="1400" dirty="0" smtClean="0"/>
              <a:t> = db;</a:t>
            </a:r>
            <a:endParaRPr lang="en-US" sz="1400" dirty="0"/>
          </a:p>
        </p:txBody>
      </p:sp>
      <p:sp>
        <p:nvSpPr>
          <p:cNvPr id="3" name="TextBox 2"/>
          <p:cNvSpPr txBox="1"/>
          <p:nvPr/>
        </p:nvSpPr>
        <p:spPr>
          <a:xfrm>
            <a:off x="179512" y="3573016"/>
            <a:ext cx="8964488" cy="3093154"/>
          </a:xfrm>
          <a:prstGeom prst="rect">
            <a:avLst/>
          </a:prstGeom>
          <a:noFill/>
        </p:spPr>
        <p:txBody>
          <a:bodyPr wrap="square" rtlCol="0">
            <a:spAutoFit/>
          </a:bodyPr>
          <a:lstStyle/>
          <a:p>
            <a:r>
              <a:rPr lang="en-US" sz="1500" b="1" dirty="0" smtClean="0"/>
              <a:t>const db = new sqlite3.Database('./</a:t>
            </a:r>
            <a:r>
              <a:rPr lang="en-US" sz="1500" b="1" dirty="0" err="1" smtClean="0"/>
              <a:t>students.db</a:t>
            </a:r>
            <a:r>
              <a:rPr lang="en-US" sz="1500" b="1" dirty="0" smtClean="0"/>
              <a:t>');</a:t>
            </a:r>
          </a:p>
          <a:p>
            <a:r>
              <a:rPr lang="en-US" sz="1500" dirty="0" smtClean="0"/>
              <a:t>This creates or opens a database file named </a:t>
            </a:r>
            <a:r>
              <a:rPr lang="en-US" sz="1500" dirty="0" err="1" smtClean="0"/>
              <a:t>students.db</a:t>
            </a:r>
            <a:r>
              <a:rPr lang="en-US" sz="1500" dirty="0" smtClean="0"/>
              <a:t>. If the file doesn’t exist, </a:t>
            </a:r>
            <a:r>
              <a:rPr lang="en-US" sz="1500" dirty="0" err="1" smtClean="0"/>
              <a:t>SQLite</a:t>
            </a:r>
            <a:r>
              <a:rPr lang="en-US" sz="1500" dirty="0" smtClean="0"/>
              <a:t> will create it automatically.</a:t>
            </a:r>
          </a:p>
          <a:p>
            <a:endParaRPr lang="en-IN" sz="1500" dirty="0" smtClean="0"/>
          </a:p>
          <a:p>
            <a:r>
              <a:rPr lang="en-US" sz="1500" b="1" dirty="0" err="1" smtClean="0"/>
              <a:t>db.serialize</a:t>
            </a:r>
            <a:r>
              <a:rPr lang="en-US" sz="1500" b="1" dirty="0" smtClean="0"/>
              <a:t>(() =&gt; {</a:t>
            </a:r>
          </a:p>
          <a:p>
            <a:r>
              <a:rPr lang="en-US" sz="1500" dirty="0" smtClean="0"/>
              <a:t>Run all the following database commands in  order, one after another.</a:t>
            </a:r>
          </a:p>
          <a:p>
            <a:endParaRPr lang="en-IN" sz="1500" dirty="0" smtClean="0"/>
          </a:p>
          <a:p>
            <a:r>
              <a:rPr lang="en-US" sz="1500" dirty="0" smtClean="0"/>
              <a:t> </a:t>
            </a:r>
            <a:r>
              <a:rPr lang="en-US" sz="1500" b="1" dirty="0" err="1" smtClean="0"/>
              <a:t>db.run</a:t>
            </a:r>
            <a:r>
              <a:rPr lang="en-US" sz="1500" b="1" dirty="0" smtClean="0"/>
              <a:t>(`</a:t>
            </a:r>
          </a:p>
          <a:p>
            <a:r>
              <a:rPr lang="en-US" sz="1500" dirty="0" smtClean="0"/>
              <a:t>This run </a:t>
            </a:r>
            <a:r>
              <a:rPr lang="en-US" sz="1500" dirty="0" err="1" smtClean="0"/>
              <a:t>sql</a:t>
            </a:r>
            <a:r>
              <a:rPr lang="en-US" sz="1500" dirty="0" smtClean="0"/>
              <a:t> query whatever </a:t>
            </a:r>
            <a:r>
              <a:rPr lang="en-US" sz="1500" dirty="0" err="1" smtClean="0"/>
              <a:t>writen</a:t>
            </a:r>
            <a:r>
              <a:rPr lang="en-US" sz="1500" dirty="0" smtClean="0"/>
              <a:t> in it . This runs a </a:t>
            </a:r>
            <a:r>
              <a:rPr lang="en-US" sz="1500" b="1" dirty="0" smtClean="0"/>
              <a:t>SQL command</a:t>
            </a:r>
            <a:r>
              <a:rPr lang="en-US" sz="1500" dirty="0" smtClean="0"/>
              <a:t> to create a table called students, only if it doesn’t already exist.</a:t>
            </a:r>
          </a:p>
          <a:p>
            <a:endParaRPr lang="en-IN" sz="1500" dirty="0" smtClean="0"/>
          </a:p>
          <a:p>
            <a:r>
              <a:rPr lang="en-US" sz="1500" b="1" dirty="0" err="1" smtClean="0"/>
              <a:t>module.exports</a:t>
            </a:r>
            <a:r>
              <a:rPr lang="en-US" sz="1500" b="1" dirty="0" smtClean="0"/>
              <a:t> = db;  </a:t>
            </a:r>
            <a:r>
              <a:rPr lang="en-US" sz="1500" dirty="0" smtClean="0"/>
              <a:t>This makes the db object </a:t>
            </a:r>
            <a:r>
              <a:rPr lang="en-US" sz="1500" b="1" dirty="0" smtClean="0"/>
              <a:t>available to other files</a:t>
            </a:r>
            <a:r>
              <a:rPr lang="en-US" sz="1500" dirty="0" smtClean="0"/>
              <a:t>.</a:t>
            </a:r>
          </a:p>
          <a:p>
            <a:r>
              <a:rPr lang="en-US" sz="1500" dirty="0" smtClean="0"/>
              <a:t> So use const db = require('./db'); in other files</a:t>
            </a:r>
            <a:endParaRPr lang="en-US" sz="15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32656"/>
            <a:ext cx="5040560" cy="203132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400" b="1" i="1" u="sng" dirty="0" smtClean="0"/>
              <a:t>server.js (using database ) : - </a:t>
            </a:r>
          </a:p>
          <a:p>
            <a:endParaRPr lang="en-IN" sz="1400" dirty="0" smtClean="0"/>
          </a:p>
          <a:p>
            <a:r>
              <a:rPr lang="en-US" sz="1400" dirty="0" smtClean="0"/>
              <a:t>const express = require('express');</a:t>
            </a:r>
          </a:p>
          <a:p>
            <a:r>
              <a:rPr lang="en-US" sz="1400" dirty="0" smtClean="0"/>
              <a:t>const </a:t>
            </a:r>
            <a:r>
              <a:rPr lang="en-US" sz="1400" dirty="0" err="1" smtClean="0"/>
              <a:t>cors</a:t>
            </a:r>
            <a:r>
              <a:rPr lang="en-US" sz="1400" dirty="0" smtClean="0"/>
              <a:t> = require('</a:t>
            </a:r>
            <a:r>
              <a:rPr lang="en-US" sz="1400" dirty="0" err="1" smtClean="0"/>
              <a:t>cors</a:t>
            </a:r>
            <a:r>
              <a:rPr lang="en-US" sz="1400" dirty="0" smtClean="0"/>
              <a:t>');</a:t>
            </a:r>
          </a:p>
          <a:p>
            <a:r>
              <a:rPr lang="en-US" sz="1400" dirty="0" smtClean="0"/>
              <a:t>const db = require('./db'); </a:t>
            </a:r>
          </a:p>
          <a:p>
            <a:r>
              <a:rPr lang="en-US" sz="1400" dirty="0" smtClean="0"/>
              <a:t>const app = express();</a:t>
            </a:r>
          </a:p>
          <a:p>
            <a:endParaRPr lang="en-US" sz="1400" dirty="0" smtClean="0"/>
          </a:p>
          <a:p>
            <a:r>
              <a:rPr lang="en-US" sz="1400" dirty="0" err="1" smtClean="0"/>
              <a:t>app.use</a:t>
            </a:r>
            <a:r>
              <a:rPr lang="en-US" sz="1400" dirty="0" smtClean="0"/>
              <a:t>(</a:t>
            </a:r>
            <a:r>
              <a:rPr lang="en-US" sz="1400" dirty="0" err="1" smtClean="0"/>
              <a:t>cors</a:t>
            </a:r>
            <a:r>
              <a:rPr lang="en-US" sz="1400" dirty="0" smtClean="0"/>
              <a:t>());</a:t>
            </a:r>
          </a:p>
          <a:p>
            <a:r>
              <a:rPr lang="en-US" sz="1400" dirty="0" err="1" smtClean="0"/>
              <a:t>app.use</a:t>
            </a:r>
            <a:r>
              <a:rPr lang="en-US" sz="1400" dirty="0" smtClean="0"/>
              <a:t>(</a:t>
            </a:r>
            <a:r>
              <a:rPr lang="en-US" sz="1400" dirty="0" err="1" smtClean="0"/>
              <a:t>express.json</a:t>
            </a:r>
            <a:r>
              <a:rPr lang="en-US" sz="1400" dirty="0" smtClean="0"/>
              <a:t>());</a:t>
            </a:r>
            <a:endParaRPr lang="en-US" sz="1400" dirty="0"/>
          </a:p>
        </p:txBody>
      </p:sp>
      <p:sp>
        <p:nvSpPr>
          <p:cNvPr id="3" name="TextBox 2"/>
          <p:cNvSpPr txBox="1"/>
          <p:nvPr/>
        </p:nvSpPr>
        <p:spPr>
          <a:xfrm>
            <a:off x="251520" y="2492896"/>
            <a:ext cx="8424936" cy="1077218"/>
          </a:xfrm>
          <a:prstGeom prst="rect">
            <a:avLst/>
          </a:prstGeom>
          <a:noFill/>
        </p:spPr>
        <p:txBody>
          <a:bodyPr wrap="square" rtlCol="0">
            <a:spAutoFit/>
          </a:bodyPr>
          <a:lstStyle/>
          <a:p>
            <a:pPr marL="342900" indent="-342900">
              <a:buFont typeface="Arial" pitchFamily="34" charset="0"/>
              <a:buChar char="•"/>
            </a:pPr>
            <a:r>
              <a:rPr lang="en-US" sz="1600" b="1" dirty="0" err="1" smtClean="0"/>
              <a:t>cors</a:t>
            </a:r>
            <a:r>
              <a:rPr lang="en-US" sz="1600" b="1" dirty="0" smtClean="0"/>
              <a:t>: </a:t>
            </a:r>
            <a:r>
              <a:rPr lang="en-US" sz="1600" dirty="0" smtClean="0"/>
              <a:t>Middleware that allows your frontend (running on a different port) to access the backend. (Without it, the browser may block the request).</a:t>
            </a:r>
          </a:p>
          <a:p>
            <a:pPr marL="342900" indent="-342900">
              <a:buFont typeface="Arial" pitchFamily="34" charset="0"/>
              <a:buChar char="•"/>
            </a:pPr>
            <a:r>
              <a:rPr lang="en-US" sz="1600" b="1" dirty="0" smtClean="0"/>
              <a:t>db</a:t>
            </a:r>
            <a:r>
              <a:rPr lang="en-US" sz="1600" dirty="0" smtClean="0"/>
              <a:t>: Importing your </a:t>
            </a:r>
            <a:r>
              <a:rPr lang="en-US" sz="1600" dirty="0" err="1" smtClean="0"/>
              <a:t>SQLite</a:t>
            </a:r>
            <a:r>
              <a:rPr lang="en-US" sz="1600" dirty="0" smtClean="0"/>
              <a:t> connection and table logic from db.js.</a:t>
            </a:r>
          </a:p>
          <a:p>
            <a:pPr marL="342900" indent="-342900">
              <a:buFont typeface="Arial" pitchFamily="34" charset="0"/>
              <a:buChar char="•"/>
            </a:pPr>
            <a:r>
              <a:rPr lang="en-US" sz="1600" b="1" dirty="0" err="1" smtClean="0"/>
              <a:t>app.use</a:t>
            </a:r>
            <a:r>
              <a:rPr lang="en-US" sz="1600" b="1" dirty="0" smtClean="0"/>
              <a:t>(</a:t>
            </a:r>
            <a:r>
              <a:rPr lang="en-US" sz="1600" b="1" dirty="0" err="1" smtClean="0"/>
              <a:t>cors</a:t>
            </a:r>
            <a:r>
              <a:rPr lang="en-US" sz="1600" b="1" dirty="0" smtClean="0"/>
              <a:t>()): </a:t>
            </a:r>
            <a:r>
              <a:rPr lang="en-US" sz="1600" dirty="0" smtClean="0"/>
              <a:t>Allows requests from other origins like your React frontend.</a:t>
            </a:r>
            <a:endParaRPr lang="en-US" sz="1600" dirty="0"/>
          </a:p>
        </p:txBody>
      </p:sp>
      <p:sp>
        <p:nvSpPr>
          <p:cNvPr id="4" name="TextBox 3"/>
          <p:cNvSpPr txBox="1"/>
          <p:nvPr/>
        </p:nvSpPr>
        <p:spPr>
          <a:xfrm>
            <a:off x="323528" y="3645024"/>
            <a:ext cx="6768752" cy="203132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400" b="1" u="sng" dirty="0" smtClean="0"/>
              <a:t>GET ALL STUDENTS :- </a:t>
            </a:r>
          </a:p>
          <a:p>
            <a:endParaRPr lang="en-US" sz="1400" b="1" u="sng" dirty="0" smtClean="0"/>
          </a:p>
          <a:p>
            <a:r>
              <a:rPr lang="en-US" sz="1400" dirty="0" err="1" smtClean="0"/>
              <a:t>app.get</a:t>
            </a:r>
            <a:r>
              <a:rPr lang="en-US" sz="1400" dirty="0" smtClean="0"/>
              <a:t>('/</a:t>
            </a:r>
            <a:r>
              <a:rPr lang="en-US" sz="1400" dirty="0" err="1" smtClean="0"/>
              <a:t>api</a:t>
            </a:r>
            <a:r>
              <a:rPr lang="en-US" sz="1400" dirty="0" smtClean="0"/>
              <a:t>/students', (</a:t>
            </a:r>
            <a:r>
              <a:rPr lang="en-US" sz="1400" dirty="0" err="1" smtClean="0"/>
              <a:t>req</a:t>
            </a:r>
            <a:r>
              <a:rPr lang="en-US" sz="1400" dirty="0" smtClean="0"/>
              <a:t>, res) =&gt; {</a:t>
            </a:r>
          </a:p>
          <a:p>
            <a:endParaRPr lang="en-US" sz="1400" dirty="0" smtClean="0"/>
          </a:p>
          <a:p>
            <a:r>
              <a:rPr lang="en-US" sz="1400" dirty="0" smtClean="0"/>
              <a:t>  </a:t>
            </a:r>
            <a:r>
              <a:rPr lang="en-US" sz="1400" dirty="0" err="1" smtClean="0"/>
              <a:t>db.all</a:t>
            </a:r>
            <a:r>
              <a:rPr lang="en-US" sz="1400" dirty="0" smtClean="0"/>
              <a:t>("SELECT * FROM students", [], (err, rows) =&gt; {</a:t>
            </a:r>
          </a:p>
          <a:p>
            <a:r>
              <a:rPr lang="en-US" sz="1400" dirty="0" smtClean="0"/>
              <a:t>    if (err) return </a:t>
            </a:r>
            <a:r>
              <a:rPr lang="en-US" sz="1400" dirty="0" err="1" smtClean="0"/>
              <a:t>res.status</a:t>
            </a:r>
            <a:r>
              <a:rPr lang="en-US" sz="1400" dirty="0" smtClean="0"/>
              <a:t>(500).</a:t>
            </a:r>
            <a:r>
              <a:rPr lang="en-US" sz="1400" dirty="0" err="1" smtClean="0"/>
              <a:t>json</a:t>
            </a:r>
            <a:r>
              <a:rPr lang="en-US" sz="1400" dirty="0" smtClean="0"/>
              <a:t>({ error: </a:t>
            </a:r>
            <a:r>
              <a:rPr lang="en-US" sz="1400" dirty="0" err="1" smtClean="0"/>
              <a:t>err.message</a:t>
            </a:r>
            <a:r>
              <a:rPr lang="en-US" sz="1400" dirty="0" smtClean="0"/>
              <a:t> });</a:t>
            </a:r>
          </a:p>
          <a:p>
            <a:r>
              <a:rPr lang="en-US" sz="1400" dirty="0" smtClean="0"/>
              <a:t>    </a:t>
            </a:r>
            <a:r>
              <a:rPr lang="en-US" sz="1400" dirty="0" err="1" smtClean="0"/>
              <a:t>res.json</a:t>
            </a:r>
            <a:r>
              <a:rPr lang="en-US" sz="1400" dirty="0" smtClean="0"/>
              <a:t>(rows);</a:t>
            </a:r>
          </a:p>
          <a:p>
            <a:r>
              <a:rPr lang="en-US" sz="1400" dirty="0" smtClean="0"/>
              <a:t>  });</a:t>
            </a:r>
          </a:p>
          <a:p>
            <a:r>
              <a:rPr lang="en-US" sz="1400" dirty="0" smtClean="0"/>
              <a:t>});</a:t>
            </a:r>
            <a:endParaRPr lang="en-US" sz="1400" dirty="0"/>
          </a:p>
        </p:txBody>
      </p:sp>
      <p:sp>
        <p:nvSpPr>
          <p:cNvPr id="5" name="TextBox 4"/>
          <p:cNvSpPr txBox="1"/>
          <p:nvPr/>
        </p:nvSpPr>
        <p:spPr>
          <a:xfrm>
            <a:off x="323528" y="5733256"/>
            <a:ext cx="7128792" cy="1015663"/>
          </a:xfrm>
          <a:prstGeom prst="rect">
            <a:avLst/>
          </a:prstGeom>
          <a:noFill/>
        </p:spPr>
        <p:txBody>
          <a:bodyPr wrap="square" rtlCol="0">
            <a:spAutoFit/>
          </a:bodyPr>
          <a:lstStyle/>
          <a:p>
            <a:pPr>
              <a:buFont typeface="Arial" pitchFamily="34" charset="0"/>
              <a:buChar char="•"/>
            </a:pPr>
            <a:r>
              <a:rPr lang="en-US" sz="1500" dirty="0" err="1" smtClean="0"/>
              <a:t>db.all</a:t>
            </a:r>
            <a:r>
              <a:rPr lang="en-US" sz="1500" dirty="0" smtClean="0"/>
              <a:t>() runs a </a:t>
            </a:r>
            <a:r>
              <a:rPr lang="en-US" sz="1500" b="1" dirty="0" smtClean="0"/>
              <a:t>SELECT query</a:t>
            </a:r>
            <a:r>
              <a:rPr lang="en-US" sz="1500" dirty="0" smtClean="0"/>
              <a:t> to get all records from students table.</a:t>
            </a:r>
          </a:p>
          <a:p>
            <a:pPr>
              <a:buFont typeface="Arial" pitchFamily="34" charset="0"/>
              <a:buChar char="•"/>
            </a:pPr>
            <a:r>
              <a:rPr lang="en-US" sz="1500" dirty="0" smtClean="0"/>
              <a:t>rows contains the data returned.</a:t>
            </a:r>
          </a:p>
          <a:p>
            <a:pPr>
              <a:buFont typeface="Arial" pitchFamily="34" charset="0"/>
              <a:buChar char="•"/>
            </a:pPr>
            <a:r>
              <a:rPr lang="en-US" sz="1500" dirty="0" smtClean="0"/>
              <a:t>If there's an error, send status 500 and error message.</a:t>
            </a:r>
          </a:p>
          <a:p>
            <a:pPr>
              <a:buFont typeface="Arial" pitchFamily="34" charset="0"/>
              <a:buChar char="•"/>
            </a:pPr>
            <a:r>
              <a:rPr lang="en-US" sz="1500" dirty="0" smtClean="0"/>
              <a:t>If successful, send the student data as JSON.</a:t>
            </a:r>
            <a:endParaRPr lang="en-US" sz="15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332656"/>
            <a:ext cx="8280920" cy="255454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600" b="1" i="1" u="sng" dirty="0" smtClean="0"/>
              <a:t>POST API : - </a:t>
            </a:r>
          </a:p>
          <a:p>
            <a:endParaRPr lang="en-US" sz="1600" b="1" i="1" u="sng" dirty="0" smtClean="0"/>
          </a:p>
          <a:p>
            <a:r>
              <a:rPr lang="en-US" sz="1600" dirty="0" smtClean="0"/>
              <a:t>app.post('/</a:t>
            </a:r>
            <a:r>
              <a:rPr lang="en-US" sz="1600" dirty="0" err="1" smtClean="0"/>
              <a:t>api</a:t>
            </a:r>
            <a:r>
              <a:rPr lang="en-US" sz="1600" dirty="0" smtClean="0"/>
              <a:t>/students', (</a:t>
            </a:r>
            <a:r>
              <a:rPr lang="en-US" sz="1600" dirty="0" err="1" smtClean="0"/>
              <a:t>req</a:t>
            </a:r>
            <a:r>
              <a:rPr lang="en-US" sz="1600" dirty="0" smtClean="0"/>
              <a:t>, res) =&gt; {</a:t>
            </a:r>
          </a:p>
          <a:p>
            <a:r>
              <a:rPr lang="en-US" sz="1600" dirty="0" smtClean="0"/>
              <a:t>  const { name, age } = </a:t>
            </a:r>
            <a:r>
              <a:rPr lang="en-US" sz="1600" dirty="0" err="1" smtClean="0"/>
              <a:t>req.body</a:t>
            </a:r>
            <a:r>
              <a:rPr lang="en-US" sz="1600" dirty="0" smtClean="0"/>
              <a:t>;</a:t>
            </a:r>
          </a:p>
          <a:p>
            <a:endParaRPr lang="en-US" sz="1600" dirty="0" smtClean="0"/>
          </a:p>
          <a:p>
            <a:r>
              <a:rPr lang="en-US" sz="1600" dirty="0" smtClean="0"/>
              <a:t>  </a:t>
            </a:r>
            <a:r>
              <a:rPr lang="en-US" sz="1600" dirty="0" err="1" smtClean="0"/>
              <a:t>db.run</a:t>
            </a:r>
            <a:r>
              <a:rPr lang="en-US" sz="1600" dirty="0" smtClean="0"/>
              <a:t>("INSERT INTO students (name, age) VALUES (?, ?)", [name, age], function(err) {</a:t>
            </a:r>
          </a:p>
          <a:p>
            <a:r>
              <a:rPr lang="en-US" sz="1600" dirty="0" smtClean="0"/>
              <a:t>    if (err) return </a:t>
            </a:r>
            <a:r>
              <a:rPr lang="en-US" sz="1600" dirty="0" err="1" smtClean="0"/>
              <a:t>res.status</a:t>
            </a:r>
            <a:r>
              <a:rPr lang="en-US" sz="1600" dirty="0" smtClean="0"/>
              <a:t>(500).</a:t>
            </a:r>
            <a:r>
              <a:rPr lang="en-US" sz="1600" dirty="0" err="1" smtClean="0"/>
              <a:t>json</a:t>
            </a:r>
            <a:r>
              <a:rPr lang="en-US" sz="1600" dirty="0" smtClean="0"/>
              <a:t>({ error: </a:t>
            </a:r>
            <a:r>
              <a:rPr lang="en-US" sz="1600" dirty="0" err="1" smtClean="0"/>
              <a:t>err.message</a:t>
            </a:r>
            <a:r>
              <a:rPr lang="en-US" sz="1600" dirty="0" smtClean="0"/>
              <a:t> });</a:t>
            </a:r>
          </a:p>
          <a:p>
            <a:r>
              <a:rPr lang="en-US" sz="1600" dirty="0" smtClean="0"/>
              <a:t>    </a:t>
            </a:r>
            <a:r>
              <a:rPr lang="en-US" sz="1600" dirty="0" err="1" smtClean="0"/>
              <a:t>res.json</a:t>
            </a:r>
            <a:r>
              <a:rPr lang="en-US" sz="1600" dirty="0" smtClean="0"/>
              <a:t>({ id: </a:t>
            </a:r>
            <a:r>
              <a:rPr lang="en-US" sz="1600" dirty="0" err="1" smtClean="0"/>
              <a:t>this.lastID</a:t>
            </a:r>
            <a:r>
              <a:rPr lang="en-US" sz="1600" dirty="0" smtClean="0"/>
              <a:t>, name, age });</a:t>
            </a:r>
          </a:p>
          <a:p>
            <a:r>
              <a:rPr lang="en-US" sz="1600" dirty="0" smtClean="0"/>
              <a:t>  });</a:t>
            </a:r>
          </a:p>
          <a:p>
            <a:r>
              <a:rPr lang="en-US" sz="1600" dirty="0" smtClean="0"/>
              <a:t>});</a:t>
            </a:r>
            <a:endParaRPr lang="en-US" sz="1600" dirty="0"/>
          </a:p>
        </p:txBody>
      </p:sp>
      <p:sp>
        <p:nvSpPr>
          <p:cNvPr id="3" name="TextBox 2"/>
          <p:cNvSpPr txBox="1"/>
          <p:nvPr/>
        </p:nvSpPr>
        <p:spPr>
          <a:xfrm>
            <a:off x="395536" y="3068960"/>
            <a:ext cx="8208912" cy="1323439"/>
          </a:xfrm>
          <a:prstGeom prst="rect">
            <a:avLst/>
          </a:prstGeom>
          <a:noFill/>
        </p:spPr>
        <p:txBody>
          <a:bodyPr wrap="square" rtlCol="0">
            <a:spAutoFit/>
          </a:bodyPr>
          <a:lstStyle/>
          <a:p>
            <a:pPr marL="342900" indent="-342900">
              <a:buFont typeface="Arial" pitchFamily="34" charset="0"/>
              <a:buChar char="•"/>
            </a:pPr>
            <a:r>
              <a:rPr lang="en-US" sz="1600" dirty="0" err="1" smtClean="0"/>
              <a:t>req.body</a:t>
            </a:r>
            <a:r>
              <a:rPr lang="en-US" sz="1600" dirty="0" smtClean="0"/>
              <a:t> gets data sent by the client (student name and age).</a:t>
            </a:r>
          </a:p>
          <a:p>
            <a:pPr marL="342900" indent="-342900">
              <a:buFont typeface="Arial" pitchFamily="34" charset="0"/>
              <a:buChar char="•"/>
            </a:pPr>
            <a:r>
              <a:rPr lang="en-US" sz="1600" dirty="0" err="1" smtClean="0"/>
              <a:t>db.run</a:t>
            </a:r>
            <a:r>
              <a:rPr lang="en-US" sz="1600" dirty="0" smtClean="0"/>
              <a:t>() runs an </a:t>
            </a:r>
            <a:r>
              <a:rPr lang="en-US" sz="1600" b="1" dirty="0" smtClean="0"/>
              <a:t>INSERT query</a:t>
            </a:r>
            <a:r>
              <a:rPr lang="en-US" sz="1600" dirty="0" smtClean="0"/>
              <a:t> to add the student.</a:t>
            </a:r>
          </a:p>
          <a:p>
            <a:pPr marL="342900" indent="-342900">
              <a:buFont typeface="Arial" pitchFamily="34" charset="0"/>
              <a:buChar char="•"/>
            </a:pPr>
            <a:r>
              <a:rPr lang="en-US" sz="1600" dirty="0" smtClean="0"/>
              <a:t>? are placeholders for values to prevent SQL injection.</a:t>
            </a:r>
          </a:p>
          <a:p>
            <a:pPr marL="342900" indent="-342900">
              <a:buFont typeface="Arial" pitchFamily="34" charset="0"/>
              <a:buChar char="•"/>
            </a:pPr>
            <a:r>
              <a:rPr lang="en-US" sz="1600" dirty="0" err="1" smtClean="0"/>
              <a:t>this.lastID</a:t>
            </a:r>
            <a:r>
              <a:rPr lang="en-US" sz="1600" dirty="0" smtClean="0"/>
              <a:t> gives the ID of the student just added.</a:t>
            </a:r>
          </a:p>
          <a:p>
            <a:pPr marL="342900" indent="-342900">
              <a:buFont typeface="Arial" pitchFamily="34" charset="0"/>
              <a:buChar char="•"/>
            </a:pPr>
            <a:r>
              <a:rPr lang="en-US" sz="1600" dirty="0" smtClean="0"/>
              <a:t>Responds with the new student’s info.</a:t>
            </a:r>
            <a:endParaRPr lang="en-US" sz="1600" dirty="0"/>
          </a:p>
        </p:txBody>
      </p:sp>
      <p:sp>
        <p:nvSpPr>
          <p:cNvPr id="4" name="TextBox 3"/>
          <p:cNvSpPr txBox="1"/>
          <p:nvPr/>
        </p:nvSpPr>
        <p:spPr>
          <a:xfrm>
            <a:off x="395536" y="4437112"/>
            <a:ext cx="8136904" cy="230832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600" b="1" i="1" u="sng" dirty="0" smtClean="0"/>
              <a:t>DELETING API : - </a:t>
            </a:r>
          </a:p>
          <a:p>
            <a:endParaRPr lang="en-US" sz="1600" b="1" i="1" u="sng" dirty="0" smtClean="0"/>
          </a:p>
          <a:p>
            <a:r>
              <a:rPr lang="en-US" sz="1600" dirty="0" err="1" smtClean="0"/>
              <a:t>app.delete</a:t>
            </a:r>
            <a:r>
              <a:rPr lang="en-US" sz="1600" dirty="0" smtClean="0"/>
              <a:t>('/</a:t>
            </a:r>
            <a:r>
              <a:rPr lang="en-US" sz="1600" dirty="0" err="1" smtClean="0"/>
              <a:t>api</a:t>
            </a:r>
            <a:r>
              <a:rPr lang="en-US" sz="1600" dirty="0" smtClean="0"/>
              <a:t>/students/:id', (</a:t>
            </a:r>
            <a:r>
              <a:rPr lang="en-US" sz="1600" dirty="0" err="1" smtClean="0"/>
              <a:t>req</a:t>
            </a:r>
            <a:r>
              <a:rPr lang="en-US" sz="1600" dirty="0" smtClean="0"/>
              <a:t>, res) =&gt; {</a:t>
            </a:r>
          </a:p>
          <a:p>
            <a:r>
              <a:rPr lang="en-US" sz="1600" dirty="0" smtClean="0"/>
              <a:t>  const { id } = </a:t>
            </a:r>
            <a:r>
              <a:rPr lang="en-US" sz="1600" dirty="0" err="1" smtClean="0"/>
              <a:t>req.params</a:t>
            </a:r>
            <a:r>
              <a:rPr lang="en-US" sz="1600" dirty="0" smtClean="0"/>
              <a:t>;</a:t>
            </a:r>
          </a:p>
          <a:p>
            <a:r>
              <a:rPr lang="en-US" sz="1600" dirty="0" smtClean="0"/>
              <a:t>  </a:t>
            </a:r>
            <a:r>
              <a:rPr lang="en-US" sz="1600" dirty="0" err="1" smtClean="0"/>
              <a:t>db.run</a:t>
            </a:r>
            <a:r>
              <a:rPr lang="en-US" sz="1600" dirty="0" smtClean="0"/>
              <a:t>("DELETE FROM students WHERE id = ?", [id], function(err) {</a:t>
            </a:r>
          </a:p>
          <a:p>
            <a:r>
              <a:rPr lang="en-US" sz="1600" dirty="0" smtClean="0"/>
              <a:t>    if (err) return </a:t>
            </a:r>
            <a:r>
              <a:rPr lang="en-US" sz="1600" dirty="0" err="1" smtClean="0"/>
              <a:t>res.status</a:t>
            </a:r>
            <a:r>
              <a:rPr lang="en-US" sz="1600" dirty="0" smtClean="0"/>
              <a:t>(500).</a:t>
            </a:r>
            <a:r>
              <a:rPr lang="en-US" sz="1600" dirty="0" err="1" smtClean="0"/>
              <a:t>json</a:t>
            </a:r>
            <a:r>
              <a:rPr lang="en-US" sz="1600" dirty="0" smtClean="0"/>
              <a:t>({ error: </a:t>
            </a:r>
            <a:r>
              <a:rPr lang="en-US" sz="1600" dirty="0" err="1" smtClean="0"/>
              <a:t>err.message</a:t>
            </a:r>
            <a:r>
              <a:rPr lang="en-US" sz="1600" dirty="0" smtClean="0"/>
              <a:t> });</a:t>
            </a:r>
          </a:p>
          <a:p>
            <a:r>
              <a:rPr lang="en-US" sz="1600" dirty="0" smtClean="0"/>
              <a:t>    </a:t>
            </a:r>
            <a:r>
              <a:rPr lang="en-US" sz="1600" dirty="0" err="1" smtClean="0"/>
              <a:t>res.json</a:t>
            </a:r>
            <a:r>
              <a:rPr lang="en-US" sz="1600" dirty="0" smtClean="0"/>
              <a:t>({ message: `Student with ID ${id} deleted` });</a:t>
            </a:r>
          </a:p>
          <a:p>
            <a:r>
              <a:rPr lang="en-US" sz="1600" dirty="0" smtClean="0"/>
              <a:t>  });</a:t>
            </a:r>
          </a:p>
          <a:p>
            <a:r>
              <a:rPr lang="en-US" sz="1600" dirty="0" smtClean="0"/>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32656"/>
            <a:ext cx="8280920" cy="830997"/>
          </a:xfrm>
          <a:prstGeom prst="rect">
            <a:avLst/>
          </a:prstGeom>
          <a:noFill/>
        </p:spPr>
        <p:txBody>
          <a:bodyPr wrap="square" rtlCol="0">
            <a:spAutoFit/>
          </a:bodyPr>
          <a:lstStyle/>
          <a:p>
            <a:pPr marL="342900" indent="-342900">
              <a:buFont typeface="Arial" pitchFamily="34" charset="0"/>
              <a:buChar char="•"/>
            </a:pPr>
            <a:r>
              <a:rPr lang="en-US" sz="1600" dirty="0" smtClean="0"/>
              <a:t>Gets the id from the URL using req.params.id.</a:t>
            </a:r>
          </a:p>
          <a:p>
            <a:pPr marL="342900" indent="-342900">
              <a:buFont typeface="Arial" pitchFamily="34" charset="0"/>
              <a:buChar char="•"/>
            </a:pPr>
            <a:r>
              <a:rPr lang="en-US" sz="1600" dirty="0" smtClean="0"/>
              <a:t>Runs a </a:t>
            </a:r>
            <a:r>
              <a:rPr lang="en-US" sz="1600" b="1" dirty="0" smtClean="0"/>
              <a:t>DELETE</a:t>
            </a:r>
            <a:r>
              <a:rPr lang="en-US" sz="1600" dirty="0" smtClean="0"/>
              <a:t> query to remove the student.</a:t>
            </a:r>
          </a:p>
          <a:p>
            <a:pPr marL="342900" indent="-342900">
              <a:buFont typeface="Arial" pitchFamily="34" charset="0"/>
              <a:buChar char="•"/>
            </a:pPr>
            <a:r>
              <a:rPr lang="en-US" sz="1600" dirty="0" smtClean="0"/>
              <a:t>Responds with a confirmation message.</a:t>
            </a:r>
          </a:p>
        </p:txBody>
      </p:sp>
      <p:sp>
        <p:nvSpPr>
          <p:cNvPr id="3" name="TextBox 2"/>
          <p:cNvSpPr txBox="1"/>
          <p:nvPr/>
        </p:nvSpPr>
        <p:spPr>
          <a:xfrm>
            <a:off x="395536" y="1340768"/>
            <a:ext cx="8208912" cy="378565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600" b="1" i="1" u="sng" dirty="0" smtClean="0"/>
              <a:t>PUT API : - </a:t>
            </a:r>
          </a:p>
          <a:p>
            <a:endParaRPr lang="en-IN" sz="1600" dirty="0" smtClean="0"/>
          </a:p>
          <a:p>
            <a:r>
              <a:rPr lang="en-US" sz="1600" dirty="0" err="1" smtClean="0"/>
              <a:t>app.put</a:t>
            </a:r>
            <a:r>
              <a:rPr lang="en-US" sz="1600" dirty="0" smtClean="0"/>
              <a:t>('/</a:t>
            </a:r>
            <a:r>
              <a:rPr lang="en-US" sz="1600" dirty="0" err="1" smtClean="0"/>
              <a:t>api</a:t>
            </a:r>
            <a:r>
              <a:rPr lang="en-US" sz="1600" dirty="0" smtClean="0"/>
              <a:t>/students/:id', (</a:t>
            </a:r>
            <a:r>
              <a:rPr lang="en-US" sz="1600" dirty="0" err="1" smtClean="0"/>
              <a:t>req</a:t>
            </a:r>
            <a:r>
              <a:rPr lang="en-US" sz="1600" dirty="0" smtClean="0"/>
              <a:t>, res) =&gt; {</a:t>
            </a:r>
          </a:p>
          <a:p>
            <a:r>
              <a:rPr lang="en-US" sz="1600" dirty="0" smtClean="0"/>
              <a:t>  const { name, age } = </a:t>
            </a:r>
            <a:r>
              <a:rPr lang="en-US" sz="1600" dirty="0" err="1" smtClean="0"/>
              <a:t>req.body</a:t>
            </a:r>
            <a:r>
              <a:rPr lang="en-US" sz="1600" dirty="0" smtClean="0"/>
              <a:t>;</a:t>
            </a:r>
          </a:p>
          <a:p>
            <a:r>
              <a:rPr lang="en-US" sz="1600" dirty="0" smtClean="0"/>
              <a:t>  const { id } = </a:t>
            </a:r>
            <a:r>
              <a:rPr lang="en-US" sz="1600" dirty="0" err="1" smtClean="0"/>
              <a:t>req.params</a:t>
            </a:r>
            <a:r>
              <a:rPr lang="en-US" sz="1600" dirty="0" smtClean="0"/>
              <a:t>;</a:t>
            </a:r>
          </a:p>
          <a:p>
            <a:endParaRPr lang="en-US" sz="1600" dirty="0" smtClean="0"/>
          </a:p>
          <a:p>
            <a:r>
              <a:rPr lang="en-US" sz="1600" dirty="0" smtClean="0"/>
              <a:t>  </a:t>
            </a:r>
            <a:r>
              <a:rPr lang="en-US" sz="1600" dirty="0" err="1" smtClean="0"/>
              <a:t>db.run</a:t>
            </a:r>
            <a:r>
              <a:rPr lang="en-US" sz="1600" dirty="0" smtClean="0"/>
              <a:t>("UPDATE students SET name = ?, age = ? WHERE id = ?", [name, age, id], function(err) {</a:t>
            </a:r>
          </a:p>
          <a:p>
            <a:r>
              <a:rPr lang="en-US" sz="1600" dirty="0" smtClean="0"/>
              <a:t>    if (err) return </a:t>
            </a:r>
            <a:r>
              <a:rPr lang="en-US" sz="1600" dirty="0" err="1" smtClean="0"/>
              <a:t>res.status</a:t>
            </a:r>
            <a:r>
              <a:rPr lang="en-US" sz="1600" dirty="0" smtClean="0"/>
              <a:t>(500).</a:t>
            </a:r>
            <a:r>
              <a:rPr lang="en-US" sz="1600" dirty="0" err="1" smtClean="0"/>
              <a:t>json</a:t>
            </a:r>
            <a:r>
              <a:rPr lang="en-US" sz="1600" dirty="0" smtClean="0"/>
              <a:t>({ error: </a:t>
            </a:r>
            <a:r>
              <a:rPr lang="en-US" sz="1600" dirty="0" err="1" smtClean="0"/>
              <a:t>err.message</a:t>
            </a:r>
            <a:r>
              <a:rPr lang="en-US" sz="1600" dirty="0" smtClean="0"/>
              <a:t> });</a:t>
            </a:r>
          </a:p>
          <a:p>
            <a:r>
              <a:rPr lang="en-US" sz="1600" dirty="0" smtClean="0"/>
              <a:t>    </a:t>
            </a:r>
            <a:r>
              <a:rPr lang="en-US" sz="1600" dirty="0" err="1" smtClean="0"/>
              <a:t>res.json</a:t>
            </a:r>
            <a:r>
              <a:rPr lang="en-US" sz="1600" dirty="0" smtClean="0"/>
              <a:t>({ message: `Student with ID ${id} updated` });</a:t>
            </a:r>
          </a:p>
          <a:p>
            <a:r>
              <a:rPr lang="en-US" sz="1600" dirty="0" smtClean="0"/>
              <a:t>  });</a:t>
            </a:r>
          </a:p>
          <a:p>
            <a:r>
              <a:rPr lang="en-US" sz="1600" dirty="0" smtClean="0"/>
              <a:t>})</a:t>
            </a:r>
          </a:p>
          <a:p>
            <a:endParaRPr lang="en-IN" sz="1600" dirty="0" smtClean="0"/>
          </a:p>
          <a:p>
            <a:r>
              <a:rPr lang="en-US" sz="1600" dirty="0" err="1" smtClean="0"/>
              <a:t>app.listen</a:t>
            </a:r>
            <a:r>
              <a:rPr lang="en-US" sz="1600" dirty="0" smtClean="0"/>
              <a:t>(PORT, () =&gt; {</a:t>
            </a:r>
          </a:p>
          <a:p>
            <a:r>
              <a:rPr lang="en-US" sz="1600" dirty="0" smtClean="0"/>
              <a:t>  console.log(`Server running on http://localhost:${PORT}`);</a:t>
            </a:r>
          </a:p>
          <a:p>
            <a:r>
              <a:rPr lang="en-US" sz="1600" dirty="0" smtClean="0"/>
              <a:t>});</a:t>
            </a:r>
            <a:endParaRPr lang="en-US" sz="1600" dirty="0"/>
          </a:p>
        </p:txBody>
      </p:sp>
      <p:sp>
        <p:nvSpPr>
          <p:cNvPr id="4" name="TextBox 3"/>
          <p:cNvSpPr txBox="1"/>
          <p:nvPr/>
        </p:nvSpPr>
        <p:spPr>
          <a:xfrm>
            <a:off x="395536" y="5301208"/>
            <a:ext cx="8352928" cy="1323439"/>
          </a:xfrm>
          <a:prstGeom prst="rect">
            <a:avLst/>
          </a:prstGeom>
          <a:noFill/>
        </p:spPr>
        <p:txBody>
          <a:bodyPr wrap="square" rtlCol="0">
            <a:spAutoFit/>
          </a:bodyPr>
          <a:lstStyle/>
          <a:p>
            <a:r>
              <a:rPr lang="en-IN" sz="1600" b="1" i="1" dirty="0" smtClean="0"/>
              <a:t>What is CORS ?</a:t>
            </a:r>
          </a:p>
          <a:p>
            <a:r>
              <a:rPr lang="en-US" sz="1600" b="1" dirty="0" smtClean="0"/>
              <a:t>CORS (Cross-Origin Resource Sharing)</a:t>
            </a:r>
            <a:r>
              <a:rPr lang="en-US" sz="1600" dirty="0" smtClean="0"/>
              <a:t> allows your </a:t>
            </a:r>
            <a:r>
              <a:rPr lang="en-US" sz="1600" b="1" dirty="0" smtClean="0"/>
              <a:t>frontend (React)</a:t>
            </a:r>
            <a:r>
              <a:rPr lang="en-US" sz="1600" dirty="0" smtClean="0"/>
              <a:t> to safely talk to your </a:t>
            </a:r>
            <a:r>
              <a:rPr lang="en-US" sz="1600" b="1" dirty="0" smtClean="0"/>
              <a:t>backend (Express)</a:t>
            </a:r>
            <a:r>
              <a:rPr lang="en-US" sz="1600" dirty="0" smtClean="0"/>
              <a:t> when they are running on different ports (like 3000 and 3001).</a:t>
            </a:r>
          </a:p>
          <a:p>
            <a:endParaRPr lang="en-US" sz="1600" b="1" i="1" dirty="0" smtClean="0"/>
          </a:p>
          <a:p>
            <a:r>
              <a:rPr lang="en-US" sz="1600" dirty="0" smtClean="0"/>
              <a:t>Use this </a:t>
            </a:r>
            <a:r>
              <a:rPr lang="en-US" sz="1600" dirty="0" err="1" smtClean="0"/>
              <a:t>comamnd</a:t>
            </a:r>
            <a:r>
              <a:rPr lang="en-US" sz="1600" dirty="0" smtClean="0"/>
              <a:t> to avoid </a:t>
            </a:r>
            <a:r>
              <a:rPr lang="en-US" sz="1600" dirty="0" err="1" smtClean="0"/>
              <a:t>cors</a:t>
            </a:r>
            <a:r>
              <a:rPr lang="en-US" sz="1600" dirty="0" smtClean="0"/>
              <a:t> error : </a:t>
            </a:r>
            <a:r>
              <a:rPr lang="en-US" sz="1600" dirty="0" err="1" smtClean="0"/>
              <a:t>npm</a:t>
            </a:r>
            <a:r>
              <a:rPr lang="en-US" sz="1600" dirty="0" smtClean="0"/>
              <a:t> install </a:t>
            </a:r>
            <a:r>
              <a:rPr lang="en-US" sz="1600" dirty="0" err="1" smtClean="0"/>
              <a:t>cors</a:t>
            </a:r>
            <a:r>
              <a:rPr lang="en-IN" sz="1600" b="1" i="1" dirty="0" smtClean="0"/>
              <a:t> </a:t>
            </a:r>
            <a:endParaRPr lang="en-US" sz="16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HTTP Server</a:t>
            </a:r>
            <a:endParaRPr lang="en-US" b="1" i="1" dirty="0"/>
          </a:p>
        </p:txBody>
      </p:sp>
      <p:sp>
        <p:nvSpPr>
          <p:cNvPr id="3" name="TextBox 2"/>
          <p:cNvSpPr txBox="1"/>
          <p:nvPr/>
        </p:nvSpPr>
        <p:spPr>
          <a:xfrm>
            <a:off x="467544" y="1700808"/>
            <a:ext cx="8136904" cy="4524315"/>
          </a:xfrm>
          <a:prstGeom prst="rect">
            <a:avLst/>
          </a:prstGeom>
          <a:noFill/>
        </p:spPr>
        <p:txBody>
          <a:bodyPr wrap="square" rtlCol="0">
            <a:spAutoFit/>
          </a:bodyPr>
          <a:lstStyle/>
          <a:p>
            <a:pPr marL="342900" indent="-342900"/>
            <a:r>
              <a:rPr lang="en-IN" dirty="0" smtClean="0"/>
              <a:t>HTTP  server have to take care of these works : -</a:t>
            </a:r>
          </a:p>
          <a:p>
            <a:pPr marL="342900" indent="-342900"/>
            <a:endParaRPr lang="en-US" dirty="0" smtClean="0"/>
          </a:p>
          <a:p>
            <a:pPr marL="342900" indent="-342900">
              <a:buFont typeface="Arial" pitchFamily="34" charset="0"/>
              <a:buChar char="•"/>
            </a:pPr>
            <a:r>
              <a:rPr lang="en-US" dirty="0" smtClean="0"/>
              <a:t>Works with the HTTP requests and responses</a:t>
            </a:r>
          </a:p>
          <a:p>
            <a:pPr marL="342900" indent="-342900">
              <a:buFont typeface="Arial" pitchFamily="34" charset="0"/>
              <a:buChar char="•"/>
            </a:pPr>
            <a:r>
              <a:rPr lang="en-US" dirty="0" smtClean="0"/>
              <a:t>Handles the different paths</a:t>
            </a:r>
          </a:p>
          <a:p>
            <a:pPr marL="342900" indent="-342900">
              <a:buFont typeface="Arial" pitchFamily="34" charset="0"/>
              <a:buChar char="•"/>
            </a:pPr>
            <a:r>
              <a:rPr lang="en-US" dirty="0" smtClean="0"/>
              <a:t>Handles the query parameters</a:t>
            </a:r>
          </a:p>
          <a:p>
            <a:pPr marL="342900" indent="-342900">
              <a:buFont typeface="Arial" pitchFamily="34" charset="0"/>
              <a:buChar char="•"/>
            </a:pPr>
            <a:r>
              <a:rPr lang="en-US" dirty="0" smtClean="0"/>
              <a:t>Sends the content as HTML, CSS, etc. as an HTTP response</a:t>
            </a:r>
          </a:p>
          <a:p>
            <a:pPr marL="342900" indent="-342900">
              <a:buFont typeface="Arial" pitchFamily="34" charset="0"/>
              <a:buChar char="•"/>
            </a:pPr>
            <a:r>
              <a:rPr lang="en-US" dirty="0" smtClean="0"/>
              <a:t>Works with the databases</a:t>
            </a:r>
          </a:p>
          <a:p>
            <a:pPr marL="342900" indent="-342900">
              <a:buFont typeface="Arial" pitchFamily="34" charset="0"/>
              <a:buChar char="•"/>
            </a:pPr>
            <a:endParaRPr lang="en-IN" dirty="0" smtClean="0"/>
          </a:p>
          <a:p>
            <a:r>
              <a:rPr lang="en-US" dirty="0" smtClean="0"/>
              <a:t>The Server-side Web Frameworks take care of all the above requirements.</a:t>
            </a:r>
          </a:p>
          <a:p>
            <a:r>
              <a:rPr lang="en-US" dirty="0" smtClean="0"/>
              <a:t>Some of the Web Frameworks are:</a:t>
            </a:r>
          </a:p>
          <a:p>
            <a:pPr marL="342900" indent="-342900">
              <a:buFont typeface="Arial" pitchFamily="34" charset="0"/>
              <a:buChar char="•"/>
            </a:pPr>
            <a:r>
              <a:rPr lang="en-US" b="1" dirty="0" smtClean="0"/>
              <a:t>Express (Node JS)</a:t>
            </a:r>
            <a:endParaRPr lang="en-US" dirty="0" smtClean="0"/>
          </a:p>
          <a:p>
            <a:pPr marL="342900" indent="-342900">
              <a:buFont typeface="Arial" pitchFamily="34" charset="0"/>
              <a:buChar char="•"/>
            </a:pPr>
            <a:r>
              <a:rPr lang="en-US" dirty="0" err="1" smtClean="0"/>
              <a:t>Django</a:t>
            </a:r>
            <a:r>
              <a:rPr lang="en-US" dirty="0" smtClean="0"/>
              <a:t> (Python)</a:t>
            </a:r>
          </a:p>
          <a:p>
            <a:pPr marL="342900" indent="-342900">
              <a:buFont typeface="Arial" pitchFamily="34" charset="0"/>
              <a:buChar char="•"/>
            </a:pPr>
            <a:r>
              <a:rPr lang="en-US" dirty="0" smtClean="0"/>
              <a:t>Ruby on Rails (Ruby)</a:t>
            </a:r>
          </a:p>
          <a:p>
            <a:pPr marL="342900" indent="-342900">
              <a:buFont typeface="Arial" pitchFamily="34" charset="0"/>
              <a:buChar char="•"/>
            </a:pPr>
            <a:r>
              <a:rPr lang="en-US" dirty="0" smtClean="0"/>
              <a:t>Spring Boot (Java)</a:t>
            </a:r>
          </a:p>
          <a:p>
            <a:pPr marL="342900" indent="-342900"/>
            <a:endParaRPr lang="en-US" dirty="0" smtClean="0"/>
          </a:p>
          <a:p>
            <a:pPr marL="342900" indent="-342900">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6480720" cy="547842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400" b="1" i="1" u="sng" dirty="0" smtClean="0"/>
              <a:t>Testing these all in .http file extension : - </a:t>
            </a:r>
          </a:p>
          <a:p>
            <a:endParaRPr lang="en-IN" sz="1400" dirty="0" smtClean="0"/>
          </a:p>
          <a:p>
            <a:r>
              <a:rPr lang="en-US" sz="1400" dirty="0" smtClean="0"/>
              <a:t>### GET All Students</a:t>
            </a:r>
          </a:p>
          <a:p>
            <a:r>
              <a:rPr lang="en-US" sz="1400" dirty="0" smtClean="0"/>
              <a:t>GET http://localhost:3001/api/students</a:t>
            </a:r>
          </a:p>
          <a:p>
            <a:endParaRPr lang="en-US" sz="1400" dirty="0" smtClean="0"/>
          </a:p>
          <a:p>
            <a:r>
              <a:rPr lang="en-US" sz="1400" dirty="0" smtClean="0"/>
              <a:t>###  POST - Add a New Student</a:t>
            </a:r>
          </a:p>
          <a:p>
            <a:r>
              <a:rPr lang="en-US" sz="1400" dirty="0" smtClean="0"/>
              <a:t>POST http://localhost:3001/api/students</a:t>
            </a:r>
          </a:p>
          <a:p>
            <a:r>
              <a:rPr lang="en-US" sz="1400" dirty="0" smtClean="0"/>
              <a:t>Content-Type: application/</a:t>
            </a:r>
            <a:r>
              <a:rPr lang="en-US" sz="1400" dirty="0" err="1" smtClean="0"/>
              <a:t>json</a:t>
            </a:r>
            <a:endParaRPr lang="en-US" sz="1400" dirty="0" smtClean="0"/>
          </a:p>
          <a:p>
            <a:endParaRPr lang="en-US" sz="1400" dirty="0" smtClean="0"/>
          </a:p>
          <a:p>
            <a:r>
              <a:rPr lang="en-US" sz="1400" dirty="0" smtClean="0"/>
              <a:t>{</a:t>
            </a:r>
          </a:p>
          <a:p>
            <a:r>
              <a:rPr lang="en-US" sz="1400" dirty="0" smtClean="0"/>
              <a:t>  "name": "Ravi",</a:t>
            </a:r>
          </a:p>
          <a:p>
            <a:r>
              <a:rPr lang="en-US" sz="1400" dirty="0" smtClean="0"/>
              <a:t>  "age": 22</a:t>
            </a:r>
          </a:p>
          <a:p>
            <a:r>
              <a:rPr lang="en-US" sz="1400" dirty="0" smtClean="0"/>
              <a:t>}</a:t>
            </a:r>
          </a:p>
          <a:p>
            <a:endParaRPr lang="en-US" sz="1400" dirty="0" smtClean="0"/>
          </a:p>
          <a:p>
            <a:r>
              <a:rPr lang="en-US" sz="1400" dirty="0" smtClean="0"/>
              <a:t>### PUT - Update a Student by ID</a:t>
            </a:r>
          </a:p>
          <a:p>
            <a:r>
              <a:rPr lang="en-US" sz="1400" dirty="0" smtClean="0"/>
              <a:t>PUT http://localhost:3001/api/students/1</a:t>
            </a:r>
          </a:p>
          <a:p>
            <a:r>
              <a:rPr lang="en-US" sz="1400" dirty="0" smtClean="0"/>
              <a:t>Content-Type: application/</a:t>
            </a:r>
            <a:r>
              <a:rPr lang="en-US" sz="1400" dirty="0" err="1" smtClean="0"/>
              <a:t>json</a:t>
            </a:r>
            <a:endParaRPr lang="en-US" sz="1400" dirty="0" smtClean="0"/>
          </a:p>
          <a:p>
            <a:endParaRPr lang="en-US" sz="1400" dirty="0" smtClean="0"/>
          </a:p>
          <a:p>
            <a:r>
              <a:rPr lang="en-US" sz="1400" dirty="0" smtClean="0"/>
              <a:t>{</a:t>
            </a:r>
          </a:p>
          <a:p>
            <a:r>
              <a:rPr lang="en-US" sz="1400" dirty="0" smtClean="0"/>
              <a:t>  "name": "Ravi Kumar",</a:t>
            </a:r>
          </a:p>
          <a:p>
            <a:r>
              <a:rPr lang="en-US" sz="1400" dirty="0" smtClean="0"/>
              <a:t>  "age": 23</a:t>
            </a:r>
          </a:p>
          <a:p>
            <a:r>
              <a:rPr lang="en-US" sz="1400" dirty="0" smtClean="0"/>
              <a:t>}</a:t>
            </a:r>
          </a:p>
          <a:p>
            <a:endParaRPr lang="en-US" sz="1400" dirty="0" smtClean="0"/>
          </a:p>
          <a:p>
            <a:r>
              <a:rPr lang="en-US" sz="1400" dirty="0" smtClean="0"/>
              <a:t>###  DELETE - Remove a Student by ID</a:t>
            </a:r>
          </a:p>
          <a:p>
            <a:r>
              <a:rPr lang="en-US" sz="1400" dirty="0" smtClean="0"/>
              <a:t>DELETE http://localhost:3001/api/students/1</a:t>
            </a:r>
            <a:endParaRPr lang="en-US" sz="1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Using express </a:t>
            </a:r>
            <a:r>
              <a:rPr lang="en-IN" b="1" i="1" dirty="0" err="1" smtClean="0"/>
              <a:t>api</a:t>
            </a:r>
            <a:r>
              <a:rPr lang="en-IN" b="1" i="1" dirty="0" smtClean="0"/>
              <a:t> in react</a:t>
            </a:r>
            <a:endParaRPr lang="en-US" b="1" i="1" dirty="0"/>
          </a:p>
        </p:txBody>
      </p:sp>
      <p:sp>
        <p:nvSpPr>
          <p:cNvPr id="3" name="TextBox 2"/>
          <p:cNvSpPr txBox="1"/>
          <p:nvPr/>
        </p:nvSpPr>
        <p:spPr>
          <a:xfrm>
            <a:off x="467544" y="1484784"/>
            <a:ext cx="7920880" cy="2862322"/>
          </a:xfrm>
          <a:prstGeom prst="rect">
            <a:avLst/>
          </a:prstGeom>
          <a:noFill/>
        </p:spPr>
        <p:txBody>
          <a:bodyPr wrap="square" rtlCol="0">
            <a:spAutoFit/>
          </a:bodyPr>
          <a:lstStyle/>
          <a:p>
            <a:pPr marL="342900" indent="-342900"/>
            <a:r>
              <a:rPr lang="en-IN" dirty="0" smtClean="0"/>
              <a:t>Follow these procedure :-</a:t>
            </a:r>
          </a:p>
          <a:p>
            <a:pPr marL="342900" indent="-342900">
              <a:buFont typeface="Arial" pitchFamily="34" charset="0"/>
              <a:buChar char="•"/>
            </a:pPr>
            <a:r>
              <a:rPr lang="en-IN" dirty="0" smtClean="0"/>
              <a:t>Open and run your server.js in a different </a:t>
            </a:r>
            <a:r>
              <a:rPr lang="en-IN" dirty="0" err="1" smtClean="0"/>
              <a:t>vs</a:t>
            </a:r>
            <a:r>
              <a:rPr lang="en-IN" dirty="0" smtClean="0"/>
              <a:t> code </a:t>
            </a:r>
          </a:p>
          <a:p>
            <a:pPr marL="342900" indent="-342900">
              <a:buFont typeface="Arial" pitchFamily="34" charset="0"/>
              <a:buChar char="•"/>
            </a:pPr>
            <a:r>
              <a:rPr lang="en-IN" dirty="0" smtClean="0"/>
              <a:t>Open and run your react project in a different </a:t>
            </a:r>
            <a:r>
              <a:rPr lang="en-IN" dirty="0" err="1" smtClean="0"/>
              <a:t>vs</a:t>
            </a:r>
            <a:r>
              <a:rPr lang="en-IN" dirty="0" smtClean="0"/>
              <a:t> code </a:t>
            </a:r>
          </a:p>
          <a:p>
            <a:pPr marL="342900" indent="-342900">
              <a:buFont typeface="Arial" pitchFamily="34" charset="0"/>
              <a:buChar char="•"/>
            </a:pPr>
            <a:r>
              <a:rPr lang="en-IN" dirty="0" smtClean="0"/>
              <a:t>Use the </a:t>
            </a:r>
            <a:r>
              <a:rPr lang="en-IN" dirty="0" err="1" smtClean="0"/>
              <a:t>api</a:t>
            </a:r>
            <a:r>
              <a:rPr lang="en-IN" dirty="0" smtClean="0"/>
              <a:t> route of server.js in react component  </a:t>
            </a:r>
          </a:p>
          <a:p>
            <a:pPr marL="342900" indent="-342900">
              <a:buFont typeface="Arial" pitchFamily="34" charset="0"/>
              <a:buChar char="•"/>
            </a:pPr>
            <a:r>
              <a:rPr lang="en-IN" dirty="0" smtClean="0"/>
              <a:t>In react simply  fetch data from the </a:t>
            </a:r>
            <a:r>
              <a:rPr lang="en-IN" dirty="0" err="1" smtClean="0"/>
              <a:t>api</a:t>
            </a:r>
            <a:r>
              <a:rPr lang="en-IN" dirty="0" smtClean="0"/>
              <a:t> and render by mapping method</a:t>
            </a:r>
          </a:p>
          <a:p>
            <a:pPr marL="342900" indent="-342900">
              <a:buFont typeface="Arial" pitchFamily="34" charset="0"/>
              <a:buChar char="•"/>
            </a:pPr>
            <a:r>
              <a:rPr lang="en-IN" dirty="0" smtClean="0"/>
              <a:t>Results will be visible </a:t>
            </a:r>
          </a:p>
          <a:p>
            <a:pPr marL="342900" indent="-342900">
              <a:buFont typeface="Arial" pitchFamily="34" charset="0"/>
              <a:buChar char="•"/>
            </a:pPr>
            <a:endParaRPr lang="en-IN" dirty="0" smtClean="0"/>
          </a:p>
          <a:p>
            <a:pPr marL="342900" indent="-342900"/>
            <a:r>
              <a:rPr lang="en-IN" dirty="0" smtClean="0"/>
              <a:t>NOTE : </a:t>
            </a:r>
          </a:p>
          <a:p>
            <a:pPr marL="342900" indent="-342900">
              <a:buFont typeface="Arial" pitchFamily="34" charset="0"/>
              <a:buChar char="•"/>
            </a:pPr>
            <a:r>
              <a:rPr lang="en-IN" dirty="0" err="1" smtClean="0"/>
              <a:t>Cors</a:t>
            </a:r>
            <a:r>
              <a:rPr lang="en-IN" dirty="0" smtClean="0"/>
              <a:t> must be installed </a:t>
            </a:r>
          </a:p>
          <a:p>
            <a:pPr marL="342900" indent="-342900">
              <a:buFont typeface="Arial" pitchFamily="34" charset="0"/>
              <a:buChar char="•"/>
            </a:pPr>
            <a:r>
              <a:rPr lang="en-IN" dirty="0" smtClean="0"/>
              <a:t>Using map() on received data is important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 SQL &amp; important queries</a:t>
            </a:r>
            <a:endParaRPr lang="en-US" b="1" i="1" dirty="0"/>
          </a:p>
        </p:txBody>
      </p:sp>
      <p:sp>
        <p:nvSpPr>
          <p:cNvPr id="3" name="TextBox 2"/>
          <p:cNvSpPr txBox="1"/>
          <p:nvPr/>
        </p:nvSpPr>
        <p:spPr>
          <a:xfrm>
            <a:off x="467544" y="1628800"/>
            <a:ext cx="8208912" cy="1077218"/>
          </a:xfrm>
          <a:prstGeom prst="rect">
            <a:avLst/>
          </a:prstGeom>
          <a:noFill/>
        </p:spPr>
        <p:txBody>
          <a:bodyPr wrap="square" rtlCol="0">
            <a:spAutoFit/>
          </a:bodyPr>
          <a:lstStyle/>
          <a:p>
            <a:r>
              <a:rPr lang="en-US" sz="1600" b="1" i="1" u="sng" dirty="0" smtClean="0"/>
              <a:t>What is SQL?</a:t>
            </a:r>
          </a:p>
          <a:p>
            <a:pPr marL="342900" indent="-342900">
              <a:buFont typeface="Arial" pitchFamily="34" charset="0"/>
              <a:buChar char="•"/>
            </a:pPr>
            <a:r>
              <a:rPr lang="en-US" sz="1600" dirty="0" smtClean="0"/>
              <a:t>SQL stands for </a:t>
            </a:r>
            <a:r>
              <a:rPr lang="en-US" sz="1600" i="1" dirty="0" smtClean="0"/>
              <a:t>Structured Query Language</a:t>
            </a:r>
            <a:r>
              <a:rPr lang="en-US" sz="1600" dirty="0" smtClean="0"/>
              <a:t>.</a:t>
            </a:r>
          </a:p>
          <a:p>
            <a:pPr marL="342900" indent="-342900">
              <a:buFont typeface="Arial" pitchFamily="34" charset="0"/>
              <a:buChar char="•"/>
            </a:pPr>
            <a:r>
              <a:rPr lang="en-US" sz="1600" dirty="0" smtClean="0"/>
              <a:t>It is used to </a:t>
            </a:r>
            <a:r>
              <a:rPr lang="en-US" sz="1600" b="1" dirty="0" smtClean="0"/>
              <a:t>create</a:t>
            </a:r>
            <a:r>
              <a:rPr lang="en-US" sz="1600" dirty="0" smtClean="0"/>
              <a:t>, </a:t>
            </a:r>
            <a:r>
              <a:rPr lang="en-US" sz="1600" b="1" dirty="0" smtClean="0"/>
              <a:t>read</a:t>
            </a:r>
            <a:r>
              <a:rPr lang="en-US" sz="1600" dirty="0" smtClean="0"/>
              <a:t>, </a:t>
            </a:r>
            <a:r>
              <a:rPr lang="en-US" sz="1600" b="1" dirty="0" smtClean="0"/>
              <a:t>update</a:t>
            </a:r>
            <a:r>
              <a:rPr lang="en-US" sz="1600" dirty="0" smtClean="0"/>
              <a:t>, and </a:t>
            </a:r>
            <a:r>
              <a:rPr lang="en-US" sz="1600" b="1" dirty="0" smtClean="0"/>
              <a:t>delete</a:t>
            </a:r>
            <a:r>
              <a:rPr lang="en-US" sz="1600" dirty="0" smtClean="0"/>
              <a:t> data in databases.</a:t>
            </a:r>
          </a:p>
          <a:p>
            <a:pPr marL="342900" indent="-342900">
              <a:buFont typeface="Arial" pitchFamily="34" charset="0"/>
              <a:buChar char="•"/>
            </a:pPr>
            <a:r>
              <a:rPr lang="en-US" sz="1600" dirty="0" smtClean="0"/>
              <a:t>This is also called </a:t>
            </a:r>
            <a:r>
              <a:rPr lang="en-US" sz="1600" b="1" dirty="0" smtClean="0"/>
              <a:t>CRUD operations</a:t>
            </a:r>
            <a:r>
              <a:rPr lang="en-US" sz="1600" dirty="0" smtClean="0"/>
              <a:t>.</a:t>
            </a:r>
            <a:endParaRPr lang="en-US" sz="1600" dirty="0"/>
          </a:p>
        </p:txBody>
      </p:sp>
      <p:sp>
        <p:nvSpPr>
          <p:cNvPr id="4" name="TextBox 3"/>
          <p:cNvSpPr txBox="1"/>
          <p:nvPr/>
        </p:nvSpPr>
        <p:spPr>
          <a:xfrm>
            <a:off x="539552" y="2780928"/>
            <a:ext cx="5760640" cy="369332"/>
          </a:xfrm>
          <a:prstGeom prst="rect">
            <a:avLst/>
          </a:prstGeom>
          <a:noFill/>
        </p:spPr>
        <p:txBody>
          <a:bodyPr wrap="square" rtlCol="0">
            <a:spAutoFit/>
          </a:bodyPr>
          <a:lstStyle/>
          <a:p>
            <a:r>
              <a:rPr lang="en-IN" b="1" i="1" dirty="0" smtClean="0"/>
              <a:t>Some important </a:t>
            </a:r>
            <a:r>
              <a:rPr lang="en-IN" b="1" i="1" dirty="0" err="1" smtClean="0"/>
              <a:t>sql</a:t>
            </a:r>
            <a:r>
              <a:rPr lang="en-IN" b="1" i="1" dirty="0" smtClean="0"/>
              <a:t> queries : - </a:t>
            </a:r>
          </a:p>
        </p:txBody>
      </p:sp>
      <p:sp>
        <p:nvSpPr>
          <p:cNvPr id="5" name="TextBox 4"/>
          <p:cNvSpPr txBox="1"/>
          <p:nvPr/>
        </p:nvSpPr>
        <p:spPr>
          <a:xfrm>
            <a:off x="611560" y="3356992"/>
            <a:ext cx="6120680" cy="170816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500" b="1" i="1" u="sng" dirty="0" smtClean="0"/>
              <a:t>Creating a Table : - </a:t>
            </a:r>
          </a:p>
          <a:p>
            <a:endParaRPr lang="en-US" sz="1500" b="1" dirty="0" smtClean="0"/>
          </a:p>
          <a:p>
            <a:r>
              <a:rPr lang="en-US" sz="1500" dirty="0" smtClean="0"/>
              <a:t>CREATE TABLE students (</a:t>
            </a:r>
          </a:p>
          <a:p>
            <a:pPr lvl="1"/>
            <a:r>
              <a:rPr lang="en-US" sz="1500" dirty="0" smtClean="0"/>
              <a:t>  id INTEGER PRIMARY KEY AUTOINCREMENT,</a:t>
            </a:r>
          </a:p>
          <a:p>
            <a:pPr lvl="1"/>
            <a:r>
              <a:rPr lang="en-US" sz="1500" dirty="0" smtClean="0"/>
              <a:t>  name TEXT NOT NULL,</a:t>
            </a:r>
          </a:p>
          <a:p>
            <a:pPr lvl="1"/>
            <a:r>
              <a:rPr lang="en-US" sz="1500" dirty="0" smtClean="0"/>
              <a:t>  age INTEGER</a:t>
            </a:r>
          </a:p>
          <a:p>
            <a:r>
              <a:rPr lang="en-US" sz="1500" dirty="0" smtClean="0"/>
              <a:t>); </a:t>
            </a:r>
            <a:endParaRPr lang="en-US" sz="1500" dirty="0"/>
          </a:p>
        </p:txBody>
      </p:sp>
      <p:sp>
        <p:nvSpPr>
          <p:cNvPr id="7" name="TextBox 6"/>
          <p:cNvSpPr txBox="1"/>
          <p:nvPr/>
        </p:nvSpPr>
        <p:spPr>
          <a:xfrm>
            <a:off x="611560" y="5157192"/>
            <a:ext cx="6048672" cy="1600438"/>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b="1" i="1" u="sng" dirty="0" smtClean="0"/>
              <a:t>Inserting Data : -</a:t>
            </a:r>
          </a:p>
          <a:p>
            <a:endParaRPr lang="en-US" sz="1600" dirty="0" smtClean="0"/>
          </a:p>
          <a:p>
            <a:r>
              <a:rPr lang="en-US" sz="1600" dirty="0" smtClean="0"/>
              <a:t>INSERT INTO students (name, age)</a:t>
            </a:r>
          </a:p>
          <a:p>
            <a:r>
              <a:rPr lang="en-US" sz="1600" dirty="0" smtClean="0"/>
              <a:t>VALUES ('</a:t>
            </a:r>
            <a:r>
              <a:rPr lang="en-US" sz="1600" dirty="0" err="1" smtClean="0"/>
              <a:t>Aarav</a:t>
            </a:r>
            <a:r>
              <a:rPr lang="en-US" sz="1600" dirty="0" smtClean="0"/>
              <a:t>', 21);</a:t>
            </a:r>
          </a:p>
          <a:p>
            <a:endParaRPr lang="en-IN" sz="1600" dirty="0" smtClean="0"/>
          </a:p>
          <a:p>
            <a:r>
              <a:rPr lang="en-US" sz="1600" dirty="0" smtClean="0"/>
              <a:t>//Matches the column order.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6192688" cy="92333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Arial" pitchFamily="34" charset="0"/>
              <a:buChar char="•"/>
            </a:pPr>
            <a:r>
              <a:rPr lang="en-US" b="1" i="1" u="sng" dirty="0" smtClean="0"/>
              <a:t>Reading Data :- </a:t>
            </a:r>
          </a:p>
          <a:p>
            <a:endParaRPr lang="en-US" dirty="0" smtClean="0"/>
          </a:p>
          <a:p>
            <a:r>
              <a:rPr lang="en-US" sz="1600" dirty="0" smtClean="0"/>
              <a:t>SELECT * FROM students;</a:t>
            </a:r>
          </a:p>
        </p:txBody>
      </p:sp>
      <p:sp>
        <p:nvSpPr>
          <p:cNvPr id="3" name="TextBox 2"/>
          <p:cNvSpPr txBox="1"/>
          <p:nvPr/>
        </p:nvSpPr>
        <p:spPr>
          <a:xfrm>
            <a:off x="539552" y="1484784"/>
            <a:ext cx="6264696" cy="166199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Arial" pitchFamily="34" charset="0"/>
              <a:buChar char="•"/>
            </a:pPr>
            <a:r>
              <a:rPr lang="en-IN" b="1" i="1" u="sng" dirty="0" smtClean="0"/>
              <a:t>Filtering Data : - </a:t>
            </a:r>
          </a:p>
          <a:p>
            <a:endParaRPr lang="en-IN" b="1" i="1" u="sng" dirty="0" smtClean="0"/>
          </a:p>
          <a:p>
            <a:r>
              <a:rPr lang="en-US" sz="1600" dirty="0" smtClean="0"/>
              <a:t>SELECT * FROM students</a:t>
            </a:r>
          </a:p>
          <a:p>
            <a:r>
              <a:rPr lang="en-US" sz="1600" dirty="0" smtClean="0"/>
              <a:t>WHERE age &gt; 18;</a:t>
            </a:r>
          </a:p>
          <a:p>
            <a:endParaRPr lang="en-IN" sz="1600" dirty="0" smtClean="0"/>
          </a:p>
          <a:p>
            <a:r>
              <a:rPr lang="en-US" sz="1600" dirty="0" smtClean="0"/>
              <a:t>//You can use =, &gt;, &lt;, LIKE, etc.</a:t>
            </a:r>
          </a:p>
        </p:txBody>
      </p:sp>
      <p:sp>
        <p:nvSpPr>
          <p:cNvPr id="4" name="TextBox 3"/>
          <p:cNvSpPr txBox="1"/>
          <p:nvPr/>
        </p:nvSpPr>
        <p:spPr>
          <a:xfrm>
            <a:off x="539552" y="3284984"/>
            <a:ext cx="6264696" cy="138499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Arial" pitchFamily="34" charset="0"/>
              <a:buChar char="•"/>
            </a:pPr>
            <a:r>
              <a:rPr lang="en-IN" b="1" i="1" u="sng" dirty="0" smtClean="0"/>
              <a:t>Updating data : - </a:t>
            </a:r>
          </a:p>
          <a:p>
            <a:endParaRPr lang="en-IN" b="1" i="1" u="sng" dirty="0" smtClean="0"/>
          </a:p>
          <a:p>
            <a:r>
              <a:rPr lang="en-US" sz="1600" dirty="0" smtClean="0"/>
              <a:t>UPDATE students</a:t>
            </a:r>
          </a:p>
          <a:p>
            <a:r>
              <a:rPr lang="en-US" sz="1600" dirty="0" smtClean="0"/>
              <a:t>SET name = '</a:t>
            </a:r>
            <a:r>
              <a:rPr lang="en-US" sz="1600" dirty="0" err="1" smtClean="0"/>
              <a:t>Aanya</a:t>
            </a:r>
            <a:r>
              <a:rPr lang="en-US" sz="1600" dirty="0" smtClean="0"/>
              <a:t>', age = 22</a:t>
            </a:r>
          </a:p>
          <a:p>
            <a:r>
              <a:rPr lang="en-US" sz="1600" dirty="0" smtClean="0"/>
              <a:t>WHERE id = 1;</a:t>
            </a:r>
          </a:p>
        </p:txBody>
      </p:sp>
      <p:sp>
        <p:nvSpPr>
          <p:cNvPr id="5" name="TextBox 4"/>
          <p:cNvSpPr txBox="1"/>
          <p:nvPr/>
        </p:nvSpPr>
        <p:spPr>
          <a:xfrm>
            <a:off x="539552" y="4797152"/>
            <a:ext cx="6264696" cy="113877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pPr marL="342900" indent="-342900">
              <a:buFont typeface="Arial" pitchFamily="34" charset="0"/>
              <a:buChar char="•"/>
            </a:pPr>
            <a:r>
              <a:rPr lang="en-IN" b="1" i="1" u="sng" dirty="0" smtClean="0"/>
              <a:t>Deleting Table : - </a:t>
            </a:r>
          </a:p>
          <a:p>
            <a:endParaRPr lang="en-IN" b="1" i="1" u="sng" dirty="0" smtClean="0"/>
          </a:p>
          <a:p>
            <a:r>
              <a:rPr lang="en-US" sz="1600" dirty="0" smtClean="0"/>
              <a:t>DELETE FROM students</a:t>
            </a:r>
          </a:p>
          <a:p>
            <a:r>
              <a:rPr lang="en-US" sz="1600" dirty="0" smtClean="0"/>
              <a:t>WHERE id = 1;</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Final Project suggestion</a:t>
            </a:r>
            <a:endParaRPr lang="en-US" b="1" i="1" dirty="0"/>
          </a:p>
        </p:txBody>
      </p:sp>
      <p:sp>
        <p:nvSpPr>
          <p:cNvPr id="3" name="TextBox 2"/>
          <p:cNvSpPr txBox="1"/>
          <p:nvPr/>
        </p:nvSpPr>
        <p:spPr>
          <a:xfrm>
            <a:off x="467544" y="1484784"/>
            <a:ext cx="8208912" cy="5016758"/>
          </a:xfrm>
          <a:prstGeom prst="rect">
            <a:avLst/>
          </a:prstGeom>
          <a:noFill/>
        </p:spPr>
        <p:txBody>
          <a:bodyPr wrap="square" rtlCol="0">
            <a:spAutoFit/>
          </a:bodyPr>
          <a:lstStyle/>
          <a:p>
            <a:r>
              <a:rPr lang="en-US" sz="1600" b="1" dirty="0" smtClean="0"/>
              <a:t>Project Title:</a:t>
            </a:r>
            <a:r>
              <a:rPr lang="en-US" sz="1600" dirty="0" smtClean="0"/>
              <a:t> </a:t>
            </a:r>
            <a:r>
              <a:rPr lang="en-US" sz="1600" i="1" dirty="0" smtClean="0"/>
              <a:t>Clothing E-Commerce Website</a:t>
            </a:r>
            <a:endParaRPr lang="en-US" sz="1600" dirty="0" smtClean="0"/>
          </a:p>
          <a:p>
            <a:r>
              <a:rPr lang="en-US" sz="1600" b="1" dirty="0" smtClean="0"/>
              <a:t>Tech Stack:</a:t>
            </a:r>
            <a:endParaRPr lang="en-US" sz="1600" dirty="0" smtClean="0"/>
          </a:p>
          <a:p>
            <a:r>
              <a:rPr lang="en-US" sz="1600" b="1" dirty="0" smtClean="0"/>
              <a:t>Frontend:</a:t>
            </a:r>
            <a:r>
              <a:rPr lang="en-US" sz="1600" dirty="0" smtClean="0"/>
              <a:t> React.js with React Router for navigation</a:t>
            </a:r>
          </a:p>
          <a:p>
            <a:pPr lvl="1"/>
            <a:r>
              <a:rPr lang="en-US" sz="1600" dirty="0" smtClean="0"/>
              <a:t>Pages: Home, About, Products, Cart, Contact</a:t>
            </a:r>
          </a:p>
          <a:p>
            <a:pPr lvl="1"/>
            <a:r>
              <a:rPr lang="en-US" sz="1600" dirty="0" smtClean="0"/>
              <a:t>Components: Header, Footer, </a:t>
            </a:r>
            <a:r>
              <a:rPr lang="en-US" sz="1600" dirty="0" err="1" smtClean="0"/>
              <a:t>ProductList</a:t>
            </a:r>
            <a:r>
              <a:rPr lang="en-US" sz="1600" dirty="0" smtClean="0"/>
              <a:t>, </a:t>
            </a:r>
            <a:r>
              <a:rPr lang="en-US" sz="1600" dirty="0" err="1" smtClean="0"/>
              <a:t>ProductCard</a:t>
            </a:r>
            <a:r>
              <a:rPr lang="en-US" sz="1600" dirty="0" smtClean="0"/>
              <a:t>, </a:t>
            </a:r>
            <a:r>
              <a:rPr lang="en-US" sz="1600" dirty="0" err="1" smtClean="0"/>
              <a:t>CartItems</a:t>
            </a:r>
            <a:endParaRPr lang="en-US" sz="1600" dirty="0" smtClean="0"/>
          </a:p>
          <a:p>
            <a:r>
              <a:rPr lang="en-US" sz="1600" b="1" dirty="0" smtClean="0"/>
              <a:t>Backend:</a:t>
            </a:r>
            <a:r>
              <a:rPr lang="en-US" sz="1600" dirty="0" smtClean="0"/>
              <a:t> Express.js API</a:t>
            </a:r>
          </a:p>
          <a:p>
            <a:pPr lvl="1"/>
            <a:r>
              <a:rPr lang="en-US" sz="1600" dirty="0" smtClean="0"/>
              <a:t>Endpoints: /products, /products/:id, /cart, /checkout</a:t>
            </a:r>
          </a:p>
          <a:p>
            <a:r>
              <a:rPr lang="en-US" sz="1600" b="1" dirty="0" smtClean="0"/>
              <a:t>Database:</a:t>
            </a:r>
            <a:r>
              <a:rPr lang="en-US" sz="1600" dirty="0" smtClean="0"/>
              <a:t> </a:t>
            </a:r>
            <a:r>
              <a:rPr lang="en-US" sz="1600" dirty="0" err="1" smtClean="0"/>
              <a:t>SQLite</a:t>
            </a:r>
            <a:endParaRPr lang="en-US" sz="1600" dirty="0" smtClean="0"/>
          </a:p>
          <a:p>
            <a:pPr lvl="1"/>
            <a:r>
              <a:rPr lang="en-US" sz="1600" dirty="0" smtClean="0"/>
              <a:t>Products table (id, name, description, price, </a:t>
            </a:r>
            <a:r>
              <a:rPr lang="en-US" sz="1600" dirty="0" err="1" smtClean="0"/>
              <a:t>imageURL</a:t>
            </a:r>
            <a:r>
              <a:rPr lang="en-US" sz="1600" dirty="0" smtClean="0"/>
              <a:t>, category)</a:t>
            </a:r>
          </a:p>
          <a:p>
            <a:pPr lvl="1"/>
            <a:r>
              <a:rPr lang="en-US" sz="1600" dirty="0" smtClean="0"/>
              <a:t>Cart table (</a:t>
            </a:r>
            <a:r>
              <a:rPr lang="en-US" sz="1600" dirty="0" err="1" smtClean="0"/>
              <a:t>productId</a:t>
            </a:r>
            <a:r>
              <a:rPr lang="en-US" sz="1600" dirty="0" smtClean="0"/>
              <a:t>, quantity)</a:t>
            </a:r>
          </a:p>
          <a:p>
            <a:r>
              <a:rPr lang="en-US" sz="1600" b="1" dirty="0" smtClean="0"/>
              <a:t>Suggested Features:</a:t>
            </a:r>
            <a:endParaRPr lang="en-US" sz="1600" dirty="0" smtClean="0"/>
          </a:p>
          <a:p>
            <a:r>
              <a:rPr lang="en-US" sz="1600" dirty="0" smtClean="0"/>
              <a:t>Fetch product list from Express API</a:t>
            </a:r>
          </a:p>
          <a:p>
            <a:r>
              <a:rPr lang="en-US" sz="1600" dirty="0" smtClean="0"/>
              <a:t>Display products with dynamic filtering by category or price</a:t>
            </a:r>
          </a:p>
          <a:p>
            <a:r>
              <a:rPr lang="en-US" sz="1600" dirty="0" smtClean="0"/>
              <a:t>Add to cart functionality (stored in state or database or </a:t>
            </a:r>
            <a:r>
              <a:rPr lang="en-US" sz="1600" dirty="0" err="1" smtClean="0"/>
              <a:t>localstorage</a:t>
            </a:r>
            <a:r>
              <a:rPr lang="en-US" sz="1600" dirty="0" smtClean="0"/>
              <a:t>)</a:t>
            </a:r>
          </a:p>
          <a:p>
            <a:r>
              <a:rPr lang="en-US" sz="1600" dirty="0" smtClean="0"/>
              <a:t>Quantity updates in cart</a:t>
            </a:r>
          </a:p>
          <a:p>
            <a:r>
              <a:rPr lang="en-US" sz="1600" dirty="0" smtClean="0"/>
              <a:t>Routing between pages</a:t>
            </a:r>
          </a:p>
          <a:p>
            <a:endParaRPr lang="en-US" sz="1600" dirty="0" smtClean="0"/>
          </a:p>
          <a:p>
            <a:r>
              <a:rPr lang="en-US" sz="1600" b="1" i="1" dirty="0" smtClean="0"/>
              <a:t>NOTE </a:t>
            </a:r>
            <a:r>
              <a:rPr lang="en-US" sz="1600" dirty="0" smtClean="0"/>
              <a:t>: - you can simplify or extend it as per your confidence and creativity you guys are open for creativity </a:t>
            </a:r>
          </a:p>
          <a:p>
            <a:endParaRPr lang="en-US" sz="16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udy.jpg"/>
          <p:cNvPicPr>
            <a:picLocks noChangeAspect="1"/>
          </p:cNvPicPr>
          <p:nvPr/>
        </p:nvPicPr>
        <p:blipFill>
          <a:blip r:embed="rId2" cstate="print"/>
          <a:stretch>
            <a:fillRect/>
          </a:stretch>
        </p:blipFill>
        <p:spPr>
          <a:xfrm>
            <a:off x="6084168" y="4353380"/>
            <a:ext cx="3059832" cy="2504620"/>
          </a:xfrm>
          <a:prstGeom prst="rect">
            <a:avLst/>
          </a:prstGeom>
        </p:spPr>
      </p:pic>
      <p:sp>
        <p:nvSpPr>
          <p:cNvPr id="2" name="Title 1"/>
          <p:cNvSpPr>
            <a:spLocks noGrp="1"/>
          </p:cNvSpPr>
          <p:nvPr>
            <p:ph type="title"/>
          </p:nvPr>
        </p:nvSpPr>
        <p:spPr>
          <a:xfrm>
            <a:off x="467544" y="0"/>
            <a:ext cx="8229600" cy="1143000"/>
          </a:xfrm>
        </p:spPr>
        <p:txBody>
          <a:bodyPr>
            <a:normAutofit/>
          </a:bodyPr>
          <a:lstStyle/>
          <a:p>
            <a:r>
              <a:rPr lang="en-US" sz="2400" b="1" dirty="0" smtClean="0"/>
              <a:t>To All My Students – A Final Word</a:t>
            </a:r>
            <a:endParaRPr lang="en-US" sz="2400" b="1" dirty="0"/>
          </a:p>
        </p:txBody>
      </p:sp>
      <p:sp>
        <p:nvSpPr>
          <p:cNvPr id="3" name="TextBox 2"/>
          <p:cNvSpPr txBox="1"/>
          <p:nvPr/>
        </p:nvSpPr>
        <p:spPr>
          <a:xfrm>
            <a:off x="395536" y="908720"/>
            <a:ext cx="8208912" cy="4693593"/>
          </a:xfrm>
          <a:prstGeom prst="rect">
            <a:avLst/>
          </a:prstGeom>
          <a:noFill/>
        </p:spPr>
        <p:txBody>
          <a:bodyPr wrap="square" rtlCol="0">
            <a:spAutoFit/>
          </a:bodyPr>
          <a:lstStyle/>
          <a:p>
            <a:r>
              <a:rPr lang="en-US" sz="1300" dirty="0" smtClean="0">
                <a:cs typeface="Arial" pitchFamily="34" charset="0"/>
              </a:rPr>
              <a:t>Dear Students,</a:t>
            </a:r>
          </a:p>
          <a:p>
            <a:endParaRPr lang="en-US" sz="1300" dirty="0" smtClean="0">
              <a:cs typeface="Arial" pitchFamily="34" charset="0"/>
            </a:endParaRPr>
          </a:p>
          <a:p>
            <a:pPr algn="ctr"/>
            <a:r>
              <a:rPr lang="en-US" sz="1300" dirty="0" smtClean="0">
                <a:cs typeface="Arial" pitchFamily="34" charset="0"/>
              </a:rPr>
              <a:t>Over the past 45 classes, we’ve walked through the full stack development journey — from frontend to backend and together, we’ve done a lot of coding practices. This is nothing short of a miracle, but remember:</a:t>
            </a:r>
            <a:br>
              <a:rPr lang="en-US" sz="1300" dirty="0" smtClean="0">
                <a:cs typeface="Arial" pitchFamily="34" charset="0"/>
              </a:rPr>
            </a:br>
            <a:r>
              <a:rPr lang="en-US" sz="1300" dirty="0" smtClean="0">
                <a:cs typeface="Arial" pitchFamily="34" charset="0"/>
              </a:rPr>
              <a:t>You’ve learned the concepts — now it’s time to practice them.</a:t>
            </a:r>
          </a:p>
          <a:p>
            <a:pPr algn="ctr"/>
            <a:endParaRPr lang="en-US" sz="1300" dirty="0" smtClean="0">
              <a:cs typeface="Arial" pitchFamily="34" charset="0"/>
            </a:endParaRPr>
          </a:p>
          <a:p>
            <a:pPr algn="ctr"/>
            <a:r>
              <a:rPr lang="en-US" sz="1300" dirty="0" smtClean="0">
                <a:cs typeface="Arial" pitchFamily="34" charset="0"/>
              </a:rPr>
              <a:t>To lock these concepts into your mind, I strongly encourage you to build a project. I suggested an idea but you’re not bound to this. Choose any project that excites you, because your interest brings uniqueness to your work and helps you stand out in your group.</a:t>
            </a:r>
          </a:p>
          <a:p>
            <a:pPr algn="ctr"/>
            <a:endParaRPr lang="en-US" sz="1300" dirty="0" smtClean="0">
              <a:cs typeface="Arial" pitchFamily="34" charset="0"/>
            </a:endParaRPr>
          </a:p>
          <a:p>
            <a:pPr algn="ctr"/>
            <a:r>
              <a:rPr lang="en-US" sz="1300" dirty="0" smtClean="0">
                <a:cs typeface="Arial" pitchFamily="34" charset="0"/>
              </a:rPr>
              <a:t>Throughout this journey, we’ve built many small and big projects  but now it’s your turn to create something end-to-</a:t>
            </a:r>
            <a:r>
              <a:rPr lang="en-US" sz="1300" dirty="0" err="1" smtClean="0">
                <a:cs typeface="Arial" pitchFamily="34" charset="0"/>
              </a:rPr>
              <a:t>end.This</a:t>
            </a:r>
            <a:r>
              <a:rPr lang="en-US" sz="1300" dirty="0" smtClean="0">
                <a:cs typeface="Arial" pitchFamily="34" charset="0"/>
              </a:rPr>
              <a:t> is how you’ll truly understand “</a:t>
            </a:r>
            <a:r>
              <a:rPr lang="en-US" sz="1300" dirty="0" err="1" smtClean="0">
                <a:cs typeface="Arial" pitchFamily="34" charset="0"/>
              </a:rPr>
              <a:t>Kon</a:t>
            </a:r>
            <a:r>
              <a:rPr lang="en-US" sz="1300" dirty="0" smtClean="0">
                <a:cs typeface="Arial" pitchFamily="34" charset="0"/>
              </a:rPr>
              <a:t> </a:t>
            </a:r>
            <a:r>
              <a:rPr lang="en-US" sz="1300" dirty="0" err="1" smtClean="0">
                <a:cs typeface="Arial" pitchFamily="34" charset="0"/>
              </a:rPr>
              <a:t>kitne</a:t>
            </a:r>
            <a:r>
              <a:rPr lang="en-US" sz="1300" dirty="0" smtClean="0">
                <a:cs typeface="Arial" pitchFamily="34" charset="0"/>
              </a:rPr>
              <a:t> </a:t>
            </a:r>
            <a:r>
              <a:rPr lang="en-US" sz="1300" dirty="0" err="1" smtClean="0">
                <a:cs typeface="Arial" pitchFamily="34" charset="0"/>
              </a:rPr>
              <a:t>paani</a:t>
            </a:r>
            <a:r>
              <a:rPr lang="en-US" sz="1300" dirty="0" smtClean="0">
                <a:cs typeface="Arial" pitchFamily="34" charset="0"/>
              </a:rPr>
              <a:t> </a:t>
            </a:r>
            <a:r>
              <a:rPr lang="en-US" sz="1300" dirty="0" err="1" smtClean="0">
                <a:cs typeface="Arial" pitchFamily="34" charset="0"/>
              </a:rPr>
              <a:t>mein</a:t>
            </a:r>
            <a:r>
              <a:rPr lang="en-US" sz="1300" dirty="0" smtClean="0">
                <a:cs typeface="Arial" pitchFamily="34" charset="0"/>
              </a:rPr>
              <a:t> </a:t>
            </a:r>
            <a:r>
              <a:rPr lang="en-US" sz="1300" dirty="0" err="1" smtClean="0">
                <a:cs typeface="Arial" pitchFamily="34" charset="0"/>
              </a:rPr>
              <a:t>hai</a:t>
            </a:r>
            <a:r>
              <a:rPr lang="en-US" sz="1300" dirty="0" smtClean="0">
                <a:cs typeface="Arial" pitchFamily="34" charset="0"/>
              </a:rPr>
              <a:t>” </a:t>
            </a:r>
          </a:p>
          <a:p>
            <a:pPr algn="ctr"/>
            <a:endParaRPr lang="en-US" sz="1300" dirty="0" smtClean="0">
              <a:cs typeface="Arial" pitchFamily="34" charset="0"/>
            </a:endParaRPr>
          </a:p>
          <a:p>
            <a:pPr algn="ctr"/>
            <a:r>
              <a:rPr lang="en-US" sz="1300" dirty="0" smtClean="0">
                <a:cs typeface="Arial" pitchFamily="34" charset="0"/>
              </a:rPr>
              <a:t>And here’s a secret:</a:t>
            </a:r>
            <a:br>
              <a:rPr lang="en-US" sz="1300" dirty="0" smtClean="0">
                <a:cs typeface="Arial" pitchFamily="34" charset="0"/>
              </a:rPr>
            </a:br>
            <a:r>
              <a:rPr lang="en-US" sz="1300" dirty="0" smtClean="0">
                <a:cs typeface="Arial" pitchFamily="34" charset="0"/>
              </a:rPr>
              <a:t> When you put your mind into a new project, you truly explore the technology deeper.</a:t>
            </a:r>
            <a:br>
              <a:rPr lang="en-US" sz="1300" dirty="0" smtClean="0">
                <a:cs typeface="Arial" pitchFamily="34" charset="0"/>
              </a:rPr>
            </a:br>
            <a:r>
              <a:rPr lang="en-US" sz="1300" dirty="0" smtClean="0">
                <a:cs typeface="Arial" pitchFamily="34" charset="0"/>
              </a:rPr>
              <a:t>That extra insight you gain — the errors you face, the debugging you do, the features you attempt — that’s what takes you beyond beginner level and helps you take the next step forward as a developer.</a:t>
            </a:r>
          </a:p>
          <a:p>
            <a:pPr algn="ctr"/>
            <a:endParaRPr lang="en-US" sz="1300" dirty="0" smtClean="0">
              <a:cs typeface="Arial" pitchFamily="34" charset="0"/>
            </a:endParaRPr>
          </a:p>
          <a:p>
            <a:pPr algn="ctr"/>
            <a:r>
              <a:rPr lang="en-US" sz="1300" dirty="0" smtClean="0">
                <a:cs typeface="Arial" pitchFamily="34" charset="0"/>
              </a:rPr>
              <a:t>So go all in — use </a:t>
            </a:r>
            <a:r>
              <a:rPr lang="en-US" sz="1300" dirty="0" err="1" smtClean="0">
                <a:cs typeface="Arial" pitchFamily="34" charset="0"/>
              </a:rPr>
              <a:t>saam</a:t>
            </a:r>
            <a:r>
              <a:rPr lang="en-US" sz="1300" dirty="0" smtClean="0">
                <a:cs typeface="Arial" pitchFamily="34" charset="0"/>
              </a:rPr>
              <a:t>, </a:t>
            </a:r>
            <a:r>
              <a:rPr lang="en-US" sz="1300" dirty="0" err="1" smtClean="0">
                <a:cs typeface="Arial" pitchFamily="34" charset="0"/>
              </a:rPr>
              <a:t>daam</a:t>
            </a:r>
            <a:r>
              <a:rPr lang="en-US" sz="1300" dirty="0" smtClean="0">
                <a:cs typeface="Arial" pitchFamily="34" charset="0"/>
              </a:rPr>
              <a:t>, </a:t>
            </a:r>
            <a:r>
              <a:rPr lang="en-US" sz="1300" dirty="0" err="1" smtClean="0">
                <a:cs typeface="Arial" pitchFamily="34" charset="0"/>
              </a:rPr>
              <a:t>dand</a:t>
            </a:r>
            <a:r>
              <a:rPr lang="en-US" sz="1300" dirty="0" smtClean="0">
                <a:cs typeface="Arial" pitchFamily="34" charset="0"/>
              </a:rPr>
              <a:t>, </a:t>
            </a:r>
            <a:r>
              <a:rPr lang="en-US" sz="1300" dirty="0" err="1" smtClean="0">
                <a:cs typeface="Arial" pitchFamily="34" charset="0"/>
              </a:rPr>
              <a:t>bhed</a:t>
            </a:r>
            <a:r>
              <a:rPr lang="en-US" sz="1300" dirty="0" smtClean="0">
                <a:cs typeface="Arial" pitchFamily="34" charset="0"/>
              </a:rPr>
              <a:t> — not for cheating , but for understanding.</a:t>
            </a:r>
            <a:br>
              <a:rPr lang="en-US" sz="1300" dirty="0" smtClean="0">
                <a:cs typeface="Arial" pitchFamily="34" charset="0"/>
              </a:rPr>
            </a:br>
            <a:r>
              <a:rPr lang="en-US" sz="1300" dirty="0" smtClean="0">
                <a:cs typeface="Arial" pitchFamily="34" charset="0"/>
              </a:rPr>
              <a:t>Even if you take help from sources or videos, that’s normal — just make sure you understand every line of code you use.  Let this be your </a:t>
            </a:r>
            <a:r>
              <a:rPr lang="en-US" sz="1300" dirty="0" err="1" smtClean="0">
                <a:cs typeface="Arial" pitchFamily="34" charset="0"/>
              </a:rPr>
              <a:t>launchpad</a:t>
            </a:r>
            <a:r>
              <a:rPr lang="en-US" sz="1300" dirty="0" smtClean="0">
                <a:cs typeface="Arial" pitchFamily="34" charset="0"/>
              </a:rPr>
              <a:t>.</a:t>
            </a:r>
            <a:br>
              <a:rPr lang="en-US" sz="1300" dirty="0" smtClean="0">
                <a:cs typeface="Arial" pitchFamily="34" charset="0"/>
              </a:rPr>
            </a:br>
            <a:r>
              <a:rPr lang="en-US" sz="1300" dirty="0" smtClean="0">
                <a:cs typeface="Arial" pitchFamily="34" charset="0"/>
              </a:rPr>
              <a:t>I believe in you. Let’s make it worth it. 🚀</a:t>
            </a:r>
          </a:p>
          <a:p>
            <a:pPr algn="ctr"/>
            <a:endParaRPr lang="en-US" sz="1300" dirty="0">
              <a:cs typeface="Arial"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348880"/>
            <a:ext cx="8229600" cy="1143000"/>
          </a:xfrm>
        </p:spPr>
        <p:txBody>
          <a:bodyPr/>
          <a:lstStyle/>
          <a:p>
            <a:r>
              <a:rPr lang="en-IN" b="1" i="1" dirty="0" smtClean="0"/>
              <a:t>Thank you !!!</a:t>
            </a:r>
            <a:endParaRPr lang="en-US" b="1" i="1" dirty="0"/>
          </a:p>
        </p:txBody>
      </p:sp>
      <p:pic>
        <p:nvPicPr>
          <p:cNvPr id="3" name="Picture 2" descr="study.jpg"/>
          <p:cNvPicPr>
            <a:picLocks noChangeAspect="1"/>
          </p:cNvPicPr>
          <p:nvPr/>
        </p:nvPicPr>
        <p:blipFill>
          <a:blip r:embed="rId2" cstate="print"/>
          <a:stretch>
            <a:fillRect/>
          </a:stretch>
        </p:blipFill>
        <p:spPr>
          <a:xfrm>
            <a:off x="5468730" y="3789040"/>
            <a:ext cx="3297286" cy="26989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Express.js</a:t>
            </a:r>
            <a:endParaRPr lang="en-US" b="1" i="1" dirty="0"/>
          </a:p>
        </p:txBody>
      </p:sp>
      <p:sp>
        <p:nvSpPr>
          <p:cNvPr id="3" name="TextBox 2"/>
          <p:cNvSpPr txBox="1"/>
          <p:nvPr/>
        </p:nvSpPr>
        <p:spPr>
          <a:xfrm>
            <a:off x="467544" y="1628800"/>
            <a:ext cx="8136904" cy="923330"/>
          </a:xfrm>
          <a:prstGeom prst="rect">
            <a:avLst/>
          </a:prstGeom>
          <a:noFill/>
        </p:spPr>
        <p:txBody>
          <a:bodyPr wrap="square" rtlCol="0">
            <a:spAutoFit/>
          </a:bodyPr>
          <a:lstStyle/>
          <a:p>
            <a:pPr marL="342900" indent="-342900">
              <a:buFont typeface="Arial" pitchFamily="34" charset="0"/>
              <a:buChar char="•"/>
            </a:pPr>
            <a:r>
              <a:rPr lang="en-US" dirty="0"/>
              <a:t>It is a free and open-source Server-side Web Application Framework for Node JS.</a:t>
            </a:r>
          </a:p>
          <a:p>
            <a:pPr marL="342900" indent="-342900">
              <a:buFont typeface="Arial" pitchFamily="34" charset="0"/>
              <a:buChar char="•"/>
            </a:pPr>
            <a:r>
              <a:rPr lang="en-US" dirty="0"/>
              <a:t>It provides a robust set of features to build web and mobile applications quickly and </a:t>
            </a:r>
            <a:r>
              <a:rPr lang="en-US" dirty="0" smtClean="0"/>
              <a:t>easily</a:t>
            </a:r>
            <a:endParaRPr lang="en-US" dirty="0"/>
          </a:p>
        </p:txBody>
      </p:sp>
      <p:sp>
        <p:nvSpPr>
          <p:cNvPr id="4" name="TextBox 3"/>
          <p:cNvSpPr txBox="1"/>
          <p:nvPr/>
        </p:nvSpPr>
        <p:spPr>
          <a:xfrm>
            <a:off x="827584" y="2708920"/>
            <a:ext cx="7560840" cy="58477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b="1" dirty="0"/>
              <a:t>Installation Command</a:t>
            </a:r>
            <a:r>
              <a:rPr lang="en-US" sz="1600" b="1" dirty="0" smtClean="0"/>
              <a:t>:   	</a:t>
            </a:r>
            <a:r>
              <a:rPr lang="en-US" sz="1600" b="1" dirty="0" err="1" smtClean="0"/>
              <a:t>npm</a:t>
            </a:r>
            <a:r>
              <a:rPr lang="en-US" sz="1600" b="1" dirty="0" smtClean="0"/>
              <a:t> init –y  </a:t>
            </a:r>
          </a:p>
          <a:p>
            <a:r>
              <a:rPr lang="en-US" sz="1600" b="1" dirty="0" smtClean="0"/>
              <a:t> 			</a:t>
            </a:r>
            <a:r>
              <a:rPr lang="en-US" sz="1600" dirty="0" err="1" smtClean="0"/>
              <a:t>npm</a:t>
            </a:r>
            <a:r>
              <a:rPr lang="en-US" sz="1600" dirty="0" smtClean="0"/>
              <a:t> install express --save</a:t>
            </a:r>
            <a:endParaRPr lang="en-US" sz="1600" dirty="0"/>
          </a:p>
        </p:txBody>
      </p:sp>
      <p:sp>
        <p:nvSpPr>
          <p:cNvPr id="5" name="TextBox 4"/>
          <p:cNvSpPr txBox="1"/>
          <p:nvPr/>
        </p:nvSpPr>
        <p:spPr>
          <a:xfrm>
            <a:off x="755576" y="3212976"/>
            <a:ext cx="7920880" cy="784830"/>
          </a:xfrm>
          <a:prstGeom prst="rect">
            <a:avLst/>
          </a:prstGeom>
          <a:noFill/>
        </p:spPr>
        <p:txBody>
          <a:bodyPr wrap="square" rtlCol="0">
            <a:spAutoFit/>
          </a:bodyPr>
          <a:lstStyle/>
          <a:p>
            <a:pPr>
              <a:lnSpc>
                <a:spcPct val="150000"/>
              </a:lnSpc>
            </a:pPr>
            <a:r>
              <a:rPr lang="en-US" b="1" i="1" u="sng" dirty="0" smtClean="0"/>
              <a:t>Making Network call : -</a:t>
            </a:r>
          </a:p>
          <a:p>
            <a:r>
              <a:rPr lang="en-US" dirty="0" smtClean="0"/>
              <a:t>Creating Express server instance :</a:t>
            </a:r>
            <a:r>
              <a:rPr lang="en-US" b="1" i="1" dirty="0" smtClean="0"/>
              <a:t>  </a:t>
            </a:r>
          </a:p>
        </p:txBody>
      </p:sp>
      <p:sp>
        <p:nvSpPr>
          <p:cNvPr id="6" name="TextBox 5"/>
          <p:cNvSpPr txBox="1"/>
          <p:nvPr/>
        </p:nvSpPr>
        <p:spPr>
          <a:xfrm>
            <a:off x="827584" y="4005064"/>
            <a:ext cx="5040560" cy="132343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endParaRPr lang="en-US" sz="1600" dirty="0" smtClean="0"/>
          </a:p>
          <a:p>
            <a:r>
              <a:rPr lang="en-US" sz="1600" dirty="0" smtClean="0"/>
              <a:t>const express = require("express");</a:t>
            </a:r>
          </a:p>
          <a:p>
            <a:r>
              <a:rPr lang="en-US" sz="1600" dirty="0" smtClean="0"/>
              <a:t>const app = express();</a:t>
            </a:r>
          </a:p>
          <a:p>
            <a:r>
              <a:rPr lang="en-US" sz="1600" dirty="0" err="1" smtClean="0"/>
              <a:t>app.listen</a:t>
            </a:r>
            <a:r>
              <a:rPr lang="en-US" sz="1600" dirty="0" smtClean="0"/>
              <a:t>(3000);</a:t>
            </a:r>
          </a:p>
          <a:p>
            <a:endParaRPr lang="en-US" sz="1600" dirty="0"/>
          </a:p>
        </p:txBody>
      </p:sp>
      <p:sp>
        <p:nvSpPr>
          <p:cNvPr id="7" name="TextBox 6"/>
          <p:cNvSpPr txBox="1"/>
          <p:nvPr/>
        </p:nvSpPr>
        <p:spPr>
          <a:xfrm>
            <a:off x="683568" y="5442228"/>
            <a:ext cx="7848872" cy="1415772"/>
          </a:xfrm>
          <a:prstGeom prst="rect">
            <a:avLst/>
          </a:prstGeom>
          <a:noFill/>
        </p:spPr>
        <p:txBody>
          <a:bodyPr wrap="square" rtlCol="0">
            <a:spAutoFit/>
          </a:bodyPr>
          <a:lstStyle/>
          <a:p>
            <a:pPr marL="342900" indent="-342900">
              <a:buFont typeface="Arial" pitchFamily="34" charset="0"/>
              <a:buChar char="•"/>
            </a:pPr>
            <a:r>
              <a:rPr lang="en-US" sz="1700" dirty="0" smtClean="0"/>
              <a:t>The app starts a server and listens on port 3000 for connections.</a:t>
            </a:r>
          </a:p>
          <a:p>
            <a:pPr marL="342900" indent="-342900">
              <a:buFont typeface="Arial" pitchFamily="34" charset="0"/>
              <a:buChar char="•"/>
            </a:pPr>
            <a:r>
              <a:rPr lang="en-IN" sz="1700" dirty="0" smtClean="0"/>
              <a:t>Listen() ‘s first  argument is  “port” and 2</a:t>
            </a:r>
            <a:r>
              <a:rPr lang="en-IN" sz="1700" baseline="30000" dirty="0" smtClean="0"/>
              <a:t>nd</a:t>
            </a:r>
            <a:r>
              <a:rPr lang="en-IN" sz="1700" dirty="0" smtClean="0"/>
              <a:t>  argument  </a:t>
            </a:r>
            <a:r>
              <a:rPr lang="en-IN" sz="1700" dirty="0" err="1" smtClean="0"/>
              <a:t>callback</a:t>
            </a:r>
            <a:r>
              <a:rPr lang="en-IN" sz="1700" dirty="0" smtClean="0"/>
              <a:t> function which can give  a server starting mark</a:t>
            </a:r>
          </a:p>
          <a:p>
            <a:pPr marL="342900" indent="-342900">
              <a:buFont typeface="Arial" pitchFamily="34" charset="0"/>
              <a:buChar char="•"/>
            </a:pPr>
            <a:r>
              <a:rPr lang="en-IN" sz="1600" dirty="0" smtClean="0"/>
              <a:t>For running the express server file  use this in terminal :  node  filename.js </a:t>
            </a:r>
          </a:p>
          <a:p>
            <a:pPr marL="342900" indent="-342900">
              <a:buFont typeface="Arial" pitchFamily="34" charset="0"/>
              <a:buChar char="•"/>
            </a:pPr>
            <a:endParaRPr lang="en-US" sz="1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normAutofit/>
          </a:bodyPr>
          <a:lstStyle/>
          <a:p>
            <a:r>
              <a:rPr lang="en-US" b="1" i="1" dirty="0" smtClean="0"/>
              <a:t>Handling HTTP Request</a:t>
            </a:r>
            <a:endParaRPr lang="en-US" b="1" i="1" dirty="0"/>
          </a:p>
        </p:txBody>
      </p:sp>
      <p:sp>
        <p:nvSpPr>
          <p:cNvPr id="3" name="TextBox 2"/>
          <p:cNvSpPr txBox="1"/>
          <p:nvPr/>
        </p:nvSpPr>
        <p:spPr>
          <a:xfrm>
            <a:off x="539552" y="1556792"/>
            <a:ext cx="8208912" cy="877163"/>
          </a:xfrm>
          <a:prstGeom prst="rect">
            <a:avLst/>
          </a:prstGeom>
          <a:noFill/>
        </p:spPr>
        <p:txBody>
          <a:bodyPr wrap="square" rtlCol="0">
            <a:spAutoFit/>
          </a:bodyPr>
          <a:lstStyle/>
          <a:p>
            <a:pPr marL="342900" indent="-342900">
              <a:buFont typeface="Arial" pitchFamily="34" charset="0"/>
              <a:buChar char="•"/>
            </a:pPr>
            <a:r>
              <a:rPr lang="en-US" sz="1700" b="1" dirty="0" smtClean="0"/>
              <a:t>METHOD</a:t>
            </a:r>
            <a:r>
              <a:rPr lang="en-US" sz="1700" dirty="0" smtClean="0"/>
              <a:t> is an HTTP request method, in lowercase like get , post , put , and delete.</a:t>
            </a:r>
          </a:p>
          <a:p>
            <a:pPr marL="342900" indent="-342900">
              <a:buFont typeface="Arial" pitchFamily="34" charset="0"/>
              <a:buChar char="•"/>
            </a:pPr>
            <a:r>
              <a:rPr lang="en-US" sz="1700" b="1" dirty="0" smtClean="0"/>
              <a:t>PATH</a:t>
            </a:r>
            <a:r>
              <a:rPr lang="en-US" sz="1700" dirty="0" smtClean="0"/>
              <a:t> is a path on the server.</a:t>
            </a:r>
          </a:p>
          <a:p>
            <a:pPr marL="342900" indent="-342900">
              <a:buFont typeface="Arial" pitchFamily="34" charset="0"/>
              <a:buChar char="•"/>
            </a:pPr>
            <a:r>
              <a:rPr lang="en-US" sz="1700" b="1" dirty="0" smtClean="0"/>
              <a:t>HANDLER</a:t>
            </a:r>
            <a:r>
              <a:rPr lang="en-US" sz="1700" dirty="0" smtClean="0"/>
              <a:t> is the function executed when the PATH is matched with the requested path.</a:t>
            </a:r>
            <a:endParaRPr lang="en-US" sz="1700" dirty="0"/>
          </a:p>
        </p:txBody>
      </p:sp>
      <p:sp>
        <p:nvSpPr>
          <p:cNvPr id="4" name="TextBox 3"/>
          <p:cNvSpPr txBox="1"/>
          <p:nvPr/>
        </p:nvSpPr>
        <p:spPr>
          <a:xfrm>
            <a:off x="899592" y="1052736"/>
            <a:ext cx="5256584" cy="35394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700" b="1" dirty="0" smtClean="0"/>
              <a:t>Syntax:  </a:t>
            </a:r>
            <a:r>
              <a:rPr lang="en-US" sz="1700" dirty="0" err="1" smtClean="0"/>
              <a:t>app.METHOD</a:t>
            </a:r>
            <a:r>
              <a:rPr lang="en-US" sz="1700" dirty="0" smtClean="0"/>
              <a:t>(PATH, HANDLER)</a:t>
            </a:r>
          </a:p>
        </p:txBody>
      </p:sp>
      <p:sp>
        <p:nvSpPr>
          <p:cNvPr id="5" name="TextBox 4"/>
          <p:cNvSpPr txBox="1"/>
          <p:nvPr/>
        </p:nvSpPr>
        <p:spPr>
          <a:xfrm>
            <a:off x="899592" y="2564904"/>
            <a:ext cx="4248472" cy="369332"/>
          </a:xfrm>
          <a:prstGeom prst="rect">
            <a:avLst/>
          </a:prstGeom>
          <a:noFill/>
        </p:spPr>
        <p:txBody>
          <a:bodyPr wrap="square" rtlCol="0">
            <a:spAutoFit/>
          </a:bodyPr>
          <a:lstStyle/>
          <a:p>
            <a:r>
              <a:rPr lang="en-US" b="1" dirty="0" smtClean="0"/>
              <a:t>GET Request</a:t>
            </a:r>
            <a:r>
              <a:rPr lang="en-US" dirty="0" smtClean="0"/>
              <a:t> : - </a:t>
            </a:r>
            <a:endParaRPr lang="en-US" b="1" dirty="0" smtClean="0"/>
          </a:p>
        </p:txBody>
      </p:sp>
      <p:sp>
        <p:nvSpPr>
          <p:cNvPr id="6" name="TextBox 5"/>
          <p:cNvSpPr txBox="1"/>
          <p:nvPr/>
        </p:nvSpPr>
        <p:spPr>
          <a:xfrm>
            <a:off x="971600" y="2924944"/>
            <a:ext cx="6984776" cy="206210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endParaRPr lang="en-US" sz="1600" dirty="0" smtClean="0"/>
          </a:p>
          <a:p>
            <a:r>
              <a:rPr lang="en-US" sz="1600" dirty="0" smtClean="0"/>
              <a:t>const express = require("express");</a:t>
            </a:r>
          </a:p>
          <a:p>
            <a:r>
              <a:rPr lang="en-US" sz="1600" dirty="0" smtClean="0"/>
              <a:t>const app = express();</a:t>
            </a:r>
          </a:p>
          <a:p>
            <a:r>
              <a:rPr lang="en-US" sz="1600" dirty="0" err="1" smtClean="0"/>
              <a:t>app.get</a:t>
            </a:r>
            <a:r>
              <a:rPr lang="en-US" sz="1600" dirty="0" smtClean="0"/>
              <a:t>("/", (request, response) =&gt; {</a:t>
            </a:r>
          </a:p>
          <a:p>
            <a:r>
              <a:rPr lang="en-US" sz="1600" dirty="0" smtClean="0"/>
              <a:t>	  </a:t>
            </a:r>
            <a:r>
              <a:rPr lang="en-US" sz="1600" dirty="0" err="1" smtClean="0"/>
              <a:t>response.send</a:t>
            </a:r>
            <a:r>
              <a:rPr lang="en-US" sz="1600" dirty="0" smtClean="0"/>
              <a:t>("Hello World!");</a:t>
            </a:r>
          </a:p>
          <a:p>
            <a:r>
              <a:rPr lang="en-US" sz="1600" dirty="0" smtClean="0"/>
              <a:t>});</a:t>
            </a:r>
          </a:p>
          <a:p>
            <a:r>
              <a:rPr lang="en-US" sz="1600" dirty="0" err="1" smtClean="0"/>
              <a:t>app.listen</a:t>
            </a:r>
            <a:r>
              <a:rPr lang="en-US" sz="1600" dirty="0" smtClean="0"/>
              <a:t>(3000);</a:t>
            </a:r>
          </a:p>
          <a:p>
            <a:endParaRPr lang="en-US" sz="1600" dirty="0"/>
          </a:p>
        </p:txBody>
      </p:sp>
      <p:sp>
        <p:nvSpPr>
          <p:cNvPr id="7" name="TextBox 6"/>
          <p:cNvSpPr txBox="1"/>
          <p:nvPr/>
        </p:nvSpPr>
        <p:spPr>
          <a:xfrm>
            <a:off x="0" y="5085184"/>
            <a:ext cx="9144000" cy="353943"/>
          </a:xfrm>
          <a:prstGeom prst="rect">
            <a:avLst/>
          </a:prstGeom>
          <a:noFill/>
        </p:spPr>
        <p:txBody>
          <a:bodyPr wrap="square" rtlCol="0">
            <a:spAutoFit/>
          </a:bodyPr>
          <a:lstStyle/>
          <a:p>
            <a:r>
              <a:rPr lang="en-IN" sz="1700" b="1" dirty="0" smtClean="0"/>
              <a:t>NOTE :- </a:t>
            </a:r>
            <a:r>
              <a:rPr lang="en-US" sz="1700" dirty="0" smtClean="0"/>
              <a:t>Whenever the code changes, we need to restart the server to reflect the changes we made.</a:t>
            </a:r>
            <a:endParaRPr lang="en-US" sz="1700" b="1" dirty="0"/>
          </a:p>
        </p:txBody>
      </p:sp>
      <p:sp>
        <p:nvSpPr>
          <p:cNvPr id="8" name="TextBox 7"/>
          <p:cNvSpPr txBox="1"/>
          <p:nvPr/>
        </p:nvSpPr>
        <p:spPr>
          <a:xfrm>
            <a:off x="827584" y="5661248"/>
            <a:ext cx="7704856" cy="1077218"/>
          </a:xfrm>
          <a:prstGeom prst="rect">
            <a:avLst/>
          </a:prstGeom>
          <a:noFill/>
        </p:spPr>
        <p:txBody>
          <a:bodyPr wrap="square" rtlCol="0">
            <a:spAutoFit/>
          </a:bodyPr>
          <a:lstStyle/>
          <a:p>
            <a:r>
              <a:rPr lang="en-IN" sz="1600" b="1" i="1" u="sng" dirty="0" err="1" smtClean="0"/>
              <a:t>Nodemon</a:t>
            </a:r>
            <a:r>
              <a:rPr lang="en-IN" sz="1600" b="1" i="1" u="sng" dirty="0" smtClean="0"/>
              <a:t> : - </a:t>
            </a:r>
            <a:endParaRPr lang="en-IN" sz="1600" dirty="0" smtClean="0"/>
          </a:p>
          <a:p>
            <a:pPr marL="342900" indent="-342900">
              <a:buFont typeface="Arial" pitchFamily="34" charset="0"/>
              <a:buChar char="•"/>
            </a:pPr>
            <a:r>
              <a:rPr lang="en-US" sz="1600" dirty="0" smtClean="0"/>
              <a:t>Use </a:t>
            </a:r>
            <a:r>
              <a:rPr lang="en-US" sz="1600" dirty="0" err="1" smtClean="0"/>
              <a:t>nodemon</a:t>
            </a:r>
            <a:r>
              <a:rPr lang="en-US" sz="1600" dirty="0" smtClean="0"/>
              <a:t> for Auto Restart  , use this command : </a:t>
            </a:r>
            <a:r>
              <a:rPr lang="en-US" sz="1600" dirty="0" err="1" smtClean="0"/>
              <a:t>npm</a:t>
            </a:r>
            <a:r>
              <a:rPr lang="en-US" sz="1600" dirty="0" smtClean="0"/>
              <a:t> install -g </a:t>
            </a:r>
            <a:r>
              <a:rPr lang="en-US" sz="1600" dirty="0" err="1" smtClean="0"/>
              <a:t>nodemon</a:t>
            </a:r>
            <a:endParaRPr lang="en-US" sz="1600" dirty="0" smtClean="0"/>
          </a:p>
          <a:p>
            <a:pPr marL="342900" indent="-342900">
              <a:buFont typeface="Arial" pitchFamily="34" charset="0"/>
              <a:buChar char="•"/>
            </a:pPr>
            <a:r>
              <a:rPr lang="en-IN" sz="1600" dirty="0" smtClean="0"/>
              <a:t>Run your server like this : </a:t>
            </a:r>
            <a:r>
              <a:rPr lang="en-IN" sz="1600" dirty="0" err="1" smtClean="0"/>
              <a:t>nodemon</a:t>
            </a:r>
            <a:r>
              <a:rPr lang="en-IN" sz="1600" dirty="0" smtClean="0"/>
              <a:t> index.js</a:t>
            </a:r>
          </a:p>
          <a:p>
            <a:pPr marL="342900" indent="-342900">
              <a:buFont typeface="Arial" pitchFamily="34" charset="0"/>
              <a:buChar char="•"/>
            </a:pPr>
            <a:r>
              <a:rPr lang="en-IN" sz="1600" dirty="0" smtClean="0"/>
              <a:t>It helps to run your server automatically on saving any changes in your server file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Testing Network Calls</a:t>
            </a:r>
            <a:endParaRPr lang="en-US" b="1" i="1" dirty="0"/>
          </a:p>
        </p:txBody>
      </p:sp>
      <p:sp>
        <p:nvSpPr>
          <p:cNvPr id="3" name="TextBox 2"/>
          <p:cNvSpPr txBox="1"/>
          <p:nvPr/>
        </p:nvSpPr>
        <p:spPr>
          <a:xfrm>
            <a:off x="467544" y="1484784"/>
            <a:ext cx="8136904" cy="2308324"/>
          </a:xfrm>
          <a:prstGeom prst="rect">
            <a:avLst/>
          </a:prstGeom>
          <a:noFill/>
        </p:spPr>
        <p:txBody>
          <a:bodyPr wrap="square" rtlCol="0">
            <a:spAutoFit/>
          </a:bodyPr>
          <a:lstStyle/>
          <a:p>
            <a:r>
              <a:rPr lang="en-US" dirty="0" smtClean="0"/>
              <a:t>We can test the Network calls in two ways : </a:t>
            </a:r>
          </a:p>
          <a:p>
            <a:endParaRPr lang="en-IN" dirty="0" smtClean="0"/>
          </a:p>
          <a:p>
            <a:pPr marL="342900" indent="-342900">
              <a:buFont typeface="+mj-lt"/>
              <a:buAutoNum type="arabicPeriod"/>
            </a:pPr>
            <a:r>
              <a:rPr lang="en-US" b="1" dirty="0" smtClean="0"/>
              <a:t>Browser Network Tab : - </a:t>
            </a:r>
          </a:p>
          <a:p>
            <a:pPr marL="800100" lvl="1" indent="-342900">
              <a:buFont typeface="Arial" pitchFamily="34" charset="0"/>
              <a:buChar char="•"/>
            </a:pPr>
            <a:r>
              <a:rPr lang="en-IN" dirty="0" smtClean="0"/>
              <a:t>Turn on your server </a:t>
            </a:r>
          </a:p>
          <a:p>
            <a:pPr marL="800100" lvl="1" indent="-342900">
              <a:buFont typeface="Arial" pitchFamily="34" charset="0"/>
              <a:buChar char="•"/>
            </a:pPr>
            <a:r>
              <a:rPr lang="en-IN" dirty="0" smtClean="0"/>
              <a:t>Go to network tab by clicking on inspect </a:t>
            </a:r>
          </a:p>
          <a:p>
            <a:pPr marL="800100" lvl="1" indent="-342900">
              <a:buFont typeface="Arial" pitchFamily="34" charset="0"/>
              <a:buChar char="•"/>
            </a:pPr>
            <a:r>
              <a:rPr lang="en-IN" dirty="0" smtClean="0"/>
              <a:t>Click on </a:t>
            </a:r>
            <a:r>
              <a:rPr lang="en-IN" dirty="0" err="1" smtClean="0"/>
              <a:t>localhost</a:t>
            </a:r>
            <a:r>
              <a:rPr lang="en-IN" dirty="0" smtClean="0"/>
              <a:t> </a:t>
            </a:r>
          </a:p>
          <a:p>
            <a:pPr marL="800100" lvl="1" indent="-342900">
              <a:buFont typeface="Arial" pitchFamily="34" charset="0"/>
              <a:buChar char="•"/>
            </a:pPr>
            <a:r>
              <a:rPr lang="en-IN" dirty="0" smtClean="0"/>
              <a:t>Got to headers tab </a:t>
            </a:r>
          </a:p>
          <a:p>
            <a:pPr marL="800100" lvl="1" indent="-342900">
              <a:buFont typeface="Arial" pitchFamily="34" charset="0"/>
              <a:buChar char="•"/>
            </a:pPr>
            <a:r>
              <a:rPr lang="en-IN" dirty="0" smtClean="0"/>
              <a:t>See the response</a:t>
            </a:r>
          </a:p>
        </p:txBody>
      </p:sp>
      <p:sp>
        <p:nvSpPr>
          <p:cNvPr id="4" name="TextBox 3"/>
          <p:cNvSpPr txBox="1"/>
          <p:nvPr/>
        </p:nvSpPr>
        <p:spPr>
          <a:xfrm>
            <a:off x="539552" y="4005064"/>
            <a:ext cx="6984776" cy="1477328"/>
          </a:xfrm>
          <a:prstGeom prst="rect">
            <a:avLst/>
          </a:prstGeom>
          <a:noFill/>
        </p:spPr>
        <p:txBody>
          <a:bodyPr wrap="square" rtlCol="0">
            <a:spAutoFit/>
          </a:bodyPr>
          <a:lstStyle/>
          <a:p>
            <a:pPr marL="342900" indent="-342900">
              <a:buFont typeface="+mj-lt"/>
              <a:buAutoNum type="arabicPeriod" startAt="2"/>
            </a:pPr>
            <a:r>
              <a:rPr lang="en-IN" b="1" dirty="0" smtClean="0"/>
              <a:t>VS code extension ( REST Client by </a:t>
            </a:r>
            <a:r>
              <a:rPr lang="en-IN" b="1" dirty="0" err="1" smtClean="0"/>
              <a:t>Huachao</a:t>
            </a:r>
            <a:r>
              <a:rPr lang="en-IN" b="1" dirty="0" smtClean="0"/>
              <a:t> Mao)</a:t>
            </a:r>
          </a:p>
          <a:p>
            <a:pPr marL="800100" lvl="1" indent="-342900">
              <a:buFont typeface="Arial" pitchFamily="34" charset="0"/>
              <a:buChar char="•"/>
            </a:pPr>
            <a:r>
              <a:rPr lang="en-IN" dirty="0" smtClean="0"/>
              <a:t>Download  this extension </a:t>
            </a:r>
          </a:p>
          <a:p>
            <a:pPr marL="800100" lvl="1" indent="-342900">
              <a:buFont typeface="Arial" pitchFamily="34" charset="0"/>
              <a:buChar char="•"/>
            </a:pPr>
            <a:r>
              <a:rPr lang="en-IN" dirty="0" smtClean="0"/>
              <a:t>Create a test </a:t>
            </a:r>
            <a:r>
              <a:rPr lang="en-IN" dirty="0" err="1" smtClean="0"/>
              <a:t>api</a:t>
            </a:r>
            <a:r>
              <a:rPr lang="en-IN" dirty="0" smtClean="0"/>
              <a:t> file with .http extension </a:t>
            </a:r>
          </a:p>
          <a:p>
            <a:pPr marL="800100" lvl="1" indent="-342900">
              <a:buFont typeface="Arial" pitchFamily="34" charset="0"/>
              <a:buChar char="•"/>
            </a:pPr>
            <a:r>
              <a:rPr lang="en-IN" dirty="0" smtClean="0"/>
              <a:t>Write </a:t>
            </a:r>
            <a:r>
              <a:rPr lang="en-IN" dirty="0" err="1" smtClean="0"/>
              <a:t>api</a:t>
            </a:r>
            <a:r>
              <a:rPr lang="en-IN" dirty="0" smtClean="0"/>
              <a:t> with method (simple code )</a:t>
            </a:r>
          </a:p>
          <a:p>
            <a:pPr marL="800100" lvl="1" indent="-342900">
              <a:buFont typeface="Arial" pitchFamily="34" charset="0"/>
              <a:buChar char="•"/>
            </a:pPr>
            <a:r>
              <a:rPr lang="en-IN" dirty="0" smtClean="0"/>
              <a:t>Click on send request to see response</a:t>
            </a:r>
            <a:endParaRPr lang="en-US" dirty="0"/>
          </a:p>
        </p:txBody>
      </p:sp>
      <p:sp>
        <p:nvSpPr>
          <p:cNvPr id="5" name="TextBox 4"/>
          <p:cNvSpPr txBox="1"/>
          <p:nvPr/>
        </p:nvSpPr>
        <p:spPr>
          <a:xfrm>
            <a:off x="1187624" y="5661248"/>
            <a:ext cx="4896544"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dirty="0" smtClean="0"/>
              <a:t>GET  http://localhost:3000/</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normAutofit fontScale="90000"/>
          </a:bodyPr>
          <a:lstStyle/>
          <a:p>
            <a:r>
              <a:rPr lang="en-US" b="1" i="1" dirty="0" smtClean="0"/>
              <a:t>HTML content as an HTTP Response</a:t>
            </a:r>
            <a:endParaRPr lang="en-US" b="1" i="1" dirty="0"/>
          </a:p>
        </p:txBody>
      </p:sp>
      <p:sp>
        <p:nvSpPr>
          <p:cNvPr id="3" name="TextBox 2"/>
          <p:cNvSpPr txBox="1"/>
          <p:nvPr/>
        </p:nvSpPr>
        <p:spPr>
          <a:xfrm>
            <a:off x="755576" y="1124744"/>
            <a:ext cx="6552728" cy="35394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700" b="1" dirty="0" smtClean="0"/>
              <a:t>Syntax:         </a:t>
            </a:r>
            <a:r>
              <a:rPr lang="en-US" sz="1700" dirty="0" err="1" smtClean="0"/>
              <a:t>response.sendFile</a:t>
            </a:r>
            <a:r>
              <a:rPr lang="en-US" sz="1700" dirty="0" smtClean="0"/>
              <a:t>(PATH, {root: __</a:t>
            </a:r>
            <a:r>
              <a:rPr lang="en-US" sz="1700" dirty="0" err="1" smtClean="0"/>
              <a:t>dirname</a:t>
            </a:r>
            <a:r>
              <a:rPr lang="en-US" sz="1700" dirty="0" smtClean="0"/>
              <a:t> });</a:t>
            </a:r>
            <a:endParaRPr lang="en-US" sz="1700" dirty="0"/>
          </a:p>
        </p:txBody>
      </p:sp>
      <p:sp>
        <p:nvSpPr>
          <p:cNvPr id="4" name="TextBox 3"/>
          <p:cNvSpPr txBox="1"/>
          <p:nvPr/>
        </p:nvSpPr>
        <p:spPr>
          <a:xfrm>
            <a:off x="467544" y="1628800"/>
            <a:ext cx="7848872" cy="892552"/>
          </a:xfrm>
          <a:prstGeom prst="rect">
            <a:avLst/>
          </a:prstGeom>
          <a:noFill/>
        </p:spPr>
        <p:txBody>
          <a:bodyPr wrap="square" rtlCol="0">
            <a:spAutoFit/>
          </a:bodyPr>
          <a:lstStyle/>
          <a:p>
            <a:pPr marL="342900" indent="-342900">
              <a:buFont typeface="Arial" pitchFamily="34" charset="0"/>
              <a:buChar char="•"/>
            </a:pPr>
            <a:r>
              <a:rPr lang="en-US" sz="1700" b="1" dirty="0" smtClean="0"/>
              <a:t>PATH</a:t>
            </a:r>
            <a:r>
              <a:rPr lang="en-US" sz="1700" dirty="0" smtClean="0"/>
              <a:t> is a path to the file which we want to send.</a:t>
            </a:r>
          </a:p>
          <a:p>
            <a:pPr marL="342900" indent="-342900">
              <a:buFont typeface="Arial" pitchFamily="34" charset="0"/>
              <a:buChar char="•"/>
            </a:pPr>
            <a:r>
              <a:rPr lang="en-US" sz="1700" b="1" dirty="0" smtClean="0"/>
              <a:t>__</a:t>
            </a:r>
            <a:r>
              <a:rPr lang="en-US" sz="1700" b="1" dirty="0" err="1" smtClean="0"/>
              <a:t>dirname</a:t>
            </a:r>
            <a:r>
              <a:rPr lang="en-US" sz="1700" dirty="0" smtClean="0"/>
              <a:t> is a </a:t>
            </a:r>
            <a:r>
              <a:rPr lang="en-US" sz="1600" dirty="0" smtClean="0"/>
              <a:t>is a built-in Node.js global variable. </a:t>
            </a:r>
            <a:r>
              <a:rPr lang="en-US" sz="1700" dirty="0" smtClean="0"/>
              <a:t>that returns the path of the folder where the current JavaScript file is present.</a:t>
            </a:r>
            <a:endParaRPr lang="en-US" sz="1700" dirty="0"/>
          </a:p>
        </p:txBody>
      </p:sp>
      <p:sp>
        <p:nvSpPr>
          <p:cNvPr id="5" name="TextBox 4"/>
          <p:cNvSpPr txBox="1"/>
          <p:nvPr/>
        </p:nvSpPr>
        <p:spPr>
          <a:xfrm>
            <a:off x="755576" y="2636912"/>
            <a:ext cx="6912768" cy="181588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smtClean="0"/>
              <a:t>const express = require("express");</a:t>
            </a:r>
          </a:p>
          <a:p>
            <a:r>
              <a:rPr lang="en-US" sz="1600" dirty="0" smtClean="0"/>
              <a:t>const app = express();</a:t>
            </a:r>
          </a:p>
          <a:p>
            <a:endParaRPr lang="en-US" sz="1600" dirty="0" smtClean="0"/>
          </a:p>
          <a:p>
            <a:r>
              <a:rPr lang="en-US" sz="1600" dirty="0" err="1" smtClean="0"/>
              <a:t>app.get</a:t>
            </a:r>
            <a:r>
              <a:rPr lang="en-US" sz="1600" dirty="0" smtClean="0"/>
              <a:t>("/page", (</a:t>
            </a:r>
            <a:r>
              <a:rPr lang="en-US" sz="1600" dirty="0" err="1" smtClean="0"/>
              <a:t>req</a:t>
            </a:r>
            <a:r>
              <a:rPr lang="en-US" sz="1600" dirty="0" smtClean="0"/>
              <a:t>, res) =&gt; {  	</a:t>
            </a:r>
          </a:p>
          <a:p>
            <a:r>
              <a:rPr lang="en-US" sz="1600" dirty="0" smtClean="0"/>
              <a:t>	</a:t>
            </a:r>
            <a:r>
              <a:rPr lang="en-US" sz="1600" dirty="0" err="1" smtClean="0"/>
              <a:t>res.sendFile</a:t>
            </a:r>
            <a:r>
              <a:rPr lang="en-US" sz="1600" dirty="0" smtClean="0"/>
              <a:t>("./page.html", { root: __</a:t>
            </a:r>
            <a:r>
              <a:rPr lang="en-US" sz="1600" dirty="0" err="1" smtClean="0"/>
              <a:t>dirname</a:t>
            </a:r>
            <a:r>
              <a:rPr lang="en-US" sz="1600" dirty="0" smtClean="0"/>
              <a:t> });</a:t>
            </a:r>
          </a:p>
          <a:p>
            <a:r>
              <a:rPr lang="en-US" sz="1600" dirty="0" smtClean="0"/>
              <a:t>});</a:t>
            </a:r>
          </a:p>
          <a:p>
            <a:r>
              <a:rPr lang="en-US" sz="1600" dirty="0" err="1" smtClean="0"/>
              <a:t>app.listen</a:t>
            </a:r>
            <a:r>
              <a:rPr lang="en-US" sz="1600" dirty="0" smtClean="0"/>
              <a:t>(3000);</a:t>
            </a:r>
          </a:p>
        </p:txBody>
      </p:sp>
      <p:sp>
        <p:nvSpPr>
          <p:cNvPr id="6" name="TextBox 5"/>
          <p:cNvSpPr txBox="1"/>
          <p:nvPr/>
        </p:nvSpPr>
        <p:spPr>
          <a:xfrm>
            <a:off x="755576" y="4509120"/>
            <a:ext cx="6912768" cy="206210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smtClean="0"/>
              <a:t>const express = require('express');</a:t>
            </a:r>
          </a:p>
          <a:p>
            <a:r>
              <a:rPr lang="en-US" sz="1600" dirty="0" smtClean="0"/>
              <a:t>const path = require('path');</a:t>
            </a:r>
          </a:p>
          <a:p>
            <a:r>
              <a:rPr lang="en-US" sz="1600" dirty="0" smtClean="0"/>
              <a:t>const app = express();</a:t>
            </a:r>
          </a:p>
          <a:p>
            <a:endParaRPr lang="en-US" sz="1600" dirty="0" smtClean="0"/>
          </a:p>
          <a:p>
            <a:r>
              <a:rPr lang="en-US" sz="1600" dirty="0" err="1" smtClean="0"/>
              <a:t>app.get</a:t>
            </a:r>
            <a:r>
              <a:rPr lang="en-US" sz="1600" dirty="0" smtClean="0"/>
              <a:t>('/home', (</a:t>
            </a:r>
            <a:r>
              <a:rPr lang="en-US" sz="1600" dirty="0" err="1" smtClean="0"/>
              <a:t>req</a:t>
            </a:r>
            <a:r>
              <a:rPr lang="en-US" sz="1600" dirty="0" smtClean="0"/>
              <a:t>, res) =&gt; {</a:t>
            </a:r>
          </a:p>
          <a:p>
            <a:r>
              <a:rPr lang="en-US" sz="1600" dirty="0" smtClean="0"/>
              <a:t>  </a:t>
            </a:r>
            <a:r>
              <a:rPr lang="en-US" sz="1600" dirty="0" err="1" smtClean="0"/>
              <a:t>res.sendFile</a:t>
            </a:r>
            <a:r>
              <a:rPr lang="en-US" sz="1600" dirty="0" smtClean="0"/>
              <a:t>(</a:t>
            </a:r>
            <a:r>
              <a:rPr lang="en-US" sz="1600" dirty="0" err="1" smtClean="0"/>
              <a:t>path.join</a:t>
            </a:r>
            <a:r>
              <a:rPr lang="en-US" sz="1600" dirty="0" smtClean="0"/>
              <a:t>(__</a:t>
            </a:r>
            <a:r>
              <a:rPr lang="en-US" sz="1600" dirty="0" err="1" smtClean="0"/>
              <a:t>dirname</a:t>
            </a:r>
            <a:r>
              <a:rPr lang="en-US" sz="1600" dirty="0" smtClean="0"/>
              <a:t>, 'home.html'));</a:t>
            </a:r>
          </a:p>
          <a:p>
            <a:r>
              <a:rPr lang="en-US" sz="1600" dirty="0" smtClean="0"/>
              <a:t>});</a:t>
            </a:r>
          </a:p>
          <a:p>
            <a:r>
              <a:rPr lang="en-US" sz="1600" dirty="0" err="1" smtClean="0"/>
              <a:t>app.listen</a:t>
            </a:r>
            <a:r>
              <a:rPr lang="en-US" sz="1600" dirty="0" smtClean="0"/>
              <a:t>(3000);</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REST APIs</a:t>
            </a:r>
            <a:endParaRPr lang="en-US" b="1" i="1" dirty="0"/>
          </a:p>
        </p:txBody>
      </p:sp>
      <p:sp>
        <p:nvSpPr>
          <p:cNvPr id="3" name="TextBox 2"/>
          <p:cNvSpPr txBox="1"/>
          <p:nvPr/>
        </p:nvSpPr>
        <p:spPr>
          <a:xfrm>
            <a:off x="467544" y="1484784"/>
            <a:ext cx="7992888" cy="4247317"/>
          </a:xfrm>
          <a:prstGeom prst="rect">
            <a:avLst/>
          </a:prstGeom>
          <a:noFill/>
        </p:spPr>
        <p:txBody>
          <a:bodyPr wrap="square" rtlCol="0">
            <a:spAutoFit/>
          </a:bodyPr>
          <a:lstStyle/>
          <a:p>
            <a:r>
              <a:rPr lang="en-US" b="1" dirty="0" smtClean="0"/>
              <a:t>REST</a:t>
            </a:r>
            <a:r>
              <a:rPr lang="en-US" dirty="0" smtClean="0"/>
              <a:t>: Representational State Transfer</a:t>
            </a:r>
          </a:p>
          <a:p>
            <a:endParaRPr lang="en-US" dirty="0" smtClean="0"/>
          </a:p>
          <a:p>
            <a:r>
              <a:rPr lang="en-US" dirty="0" smtClean="0"/>
              <a:t>REST is a </a:t>
            </a:r>
            <a:r>
              <a:rPr lang="en-US" b="1" dirty="0" smtClean="0"/>
              <a:t>set of principles</a:t>
            </a:r>
            <a:r>
              <a:rPr lang="en-US" dirty="0" smtClean="0"/>
              <a:t> that define how Web standards, such as HTTP and URLs, are supposed to be used.</a:t>
            </a:r>
          </a:p>
          <a:p>
            <a:endParaRPr lang="en-US" dirty="0" smtClean="0"/>
          </a:p>
          <a:p>
            <a:r>
              <a:rPr lang="en-US" dirty="0" smtClean="0"/>
              <a:t>Why Rest Principles?</a:t>
            </a:r>
          </a:p>
          <a:p>
            <a:r>
              <a:rPr lang="en-US" dirty="0" smtClean="0"/>
              <a:t>Using Rest Principles improves application in various aspects like </a:t>
            </a:r>
            <a:r>
              <a:rPr lang="en-US" b="1" dirty="0" smtClean="0"/>
              <a:t>scalability</a:t>
            </a:r>
            <a:r>
              <a:rPr lang="en-US" dirty="0" smtClean="0"/>
              <a:t>, </a:t>
            </a:r>
            <a:r>
              <a:rPr lang="en-US" b="1" dirty="0" smtClean="0"/>
              <a:t>reliability</a:t>
            </a:r>
            <a:r>
              <a:rPr lang="en-US" dirty="0" smtClean="0"/>
              <a:t> etc</a:t>
            </a:r>
          </a:p>
          <a:p>
            <a:endParaRPr lang="en-US" dirty="0" smtClean="0"/>
          </a:p>
          <a:p>
            <a:r>
              <a:rPr lang="en-US" dirty="0" smtClean="0"/>
              <a:t>REST API Principles</a:t>
            </a:r>
          </a:p>
          <a:p>
            <a:pPr marL="342900" indent="-342900">
              <a:buFont typeface="Arial" pitchFamily="34" charset="0"/>
              <a:buChar char="•"/>
            </a:pPr>
            <a:r>
              <a:rPr lang="en-US" dirty="0" smtClean="0"/>
              <a:t>Providing unique ID to each resource</a:t>
            </a:r>
          </a:p>
          <a:p>
            <a:pPr marL="342900" indent="-342900">
              <a:buFont typeface="Arial" pitchFamily="34" charset="0"/>
              <a:buChar char="•"/>
            </a:pPr>
            <a:r>
              <a:rPr lang="en-US" dirty="0" smtClean="0"/>
              <a:t>Using standard methods like GET, POST, PUT, and DELETE</a:t>
            </a:r>
          </a:p>
          <a:p>
            <a:pPr marL="342900" indent="-342900">
              <a:buFont typeface="Arial" pitchFamily="34" charset="0"/>
              <a:buChar char="•"/>
            </a:pPr>
            <a:r>
              <a:rPr lang="en-US" dirty="0" smtClean="0"/>
              <a:t>Accept and Respond with JSON</a:t>
            </a:r>
          </a:p>
          <a:p>
            <a:r>
              <a:rPr lang="en-US" dirty="0" smtClean="0"/>
              <a:t>and many more...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i="1" dirty="0" smtClean="0"/>
              <a:t>Handling requests</a:t>
            </a:r>
            <a:endParaRPr lang="en-US" b="1" i="1" dirty="0"/>
          </a:p>
        </p:txBody>
      </p:sp>
      <p:sp>
        <p:nvSpPr>
          <p:cNvPr id="3" name="TextBox 2"/>
          <p:cNvSpPr txBox="1"/>
          <p:nvPr/>
        </p:nvSpPr>
        <p:spPr>
          <a:xfrm>
            <a:off x="539552" y="1124744"/>
            <a:ext cx="7848872" cy="615553"/>
          </a:xfrm>
          <a:prstGeom prst="rect">
            <a:avLst/>
          </a:prstGeom>
          <a:noFill/>
        </p:spPr>
        <p:txBody>
          <a:bodyPr wrap="square" rtlCol="0">
            <a:spAutoFit/>
          </a:bodyPr>
          <a:lstStyle/>
          <a:p>
            <a:r>
              <a:rPr lang="en-IN" sz="1700" dirty="0" smtClean="0"/>
              <a:t>In this example  we are handling all 4  CURD Requests , and this is performed  on a static data  , let’s understand this in pieces</a:t>
            </a:r>
            <a:endParaRPr lang="en-US" sz="1700" dirty="0"/>
          </a:p>
        </p:txBody>
      </p:sp>
      <p:sp>
        <p:nvSpPr>
          <p:cNvPr id="4" name="TextBox 3"/>
          <p:cNvSpPr txBox="1"/>
          <p:nvPr/>
        </p:nvSpPr>
        <p:spPr>
          <a:xfrm>
            <a:off x="611560" y="1844824"/>
            <a:ext cx="7848872" cy="369332"/>
          </a:xfrm>
          <a:prstGeom prst="rect">
            <a:avLst/>
          </a:prstGeom>
          <a:noFill/>
        </p:spPr>
        <p:txBody>
          <a:bodyPr wrap="square" rtlCol="0">
            <a:spAutoFit/>
          </a:bodyPr>
          <a:lstStyle/>
          <a:p>
            <a:r>
              <a:rPr lang="en-IN" b="1" i="1" u="sng" dirty="0" smtClean="0"/>
              <a:t>Express initial setup and data : - </a:t>
            </a:r>
            <a:endParaRPr lang="en-US" b="1" i="1" u="sng" dirty="0"/>
          </a:p>
        </p:txBody>
      </p:sp>
      <p:sp>
        <p:nvSpPr>
          <p:cNvPr id="5" name="TextBox 4"/>
          <p:cNvSpPr txBox="1"/>
          <p:nvPr/>
        </p:nvSpPr>
        <p:spPr>
          <a:xfrm>
            <a:off x="611560" y="2420888"/>
            <a:ext cx="7272808" cy="206210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smtClean="0"/>
              <a:t>const express = require('express');</a:t>
            </a:r>
          </a:p>
          <a:p>
            <a:r>
              <a:rPr lang="en-US" sz="1600" dirty="0" smtClean="0"/>
              <a:t>const app = express();</a:t>
            </a:r>
          </a:p>
          <a:p>
            <a:r>
              <a:rPr lang="en-US" sz="1600" dirty="0" err="1" smtClean="0"/>
              <a:t>app.use</a:t>
            </a:r>
            <a:r>
              <a:rPr lang="en-US" sz="1600" dirty="0" smtClean="0"/>
              <a:t>(</a:t>
            </a:r>
            <a:r>
              <a:rPr lang="en-US" sz="1600" dirty="0" err="1" smtClean="0"/>
              <a:t>express.json</a:t>
            </a:r>
            <a:r>
              <a:rPr lang="en-US" sz="1600" dirty="0" smtClean="0"/>
              <a:t>());</a:t>
            </a:r>
          </a:p>
          <a:p>
            <a:endParaRPr lang="en-US" sz="1600" dirty="0" smtClean="0"/>
          </a:p>
          <a:p>
            <a:r>
              <a:rPr lang="en-US" sz="1600" dirty="0" smtClean="0"/>
              <a:t>let students = [</a:t>
            </a:r>
          </a:p>
          <a:p>
            <a:r>
              <a:rPr lang="en-US" sz="1600" dirty="0" smtClean="0"/>
              <a:t>  { id: 1, name: "</a:t>
            </a:r>
            <a:r>
              <a:rPr lang="en-US" sz="1600" dirty="0" err="1" smtClean="0"/>
              <a:t>Anjali</a:t>
            </a:r>
            <a:r>
              <a:rPr lang="en-US" sz="1600" dirty="0" smtClean="0"/>
              <a:t>" },</a:t>
            </a:r>
          </a:p>
          <a:p>
            <a:r>
              <a:rPr lang="en-US" sz="1600" dirty="0" smtClean="0"/>
              <a:t>  { id: 2, name: "Ravi" }</a:t>
            </a:r>
          </a:p>
          <a:p>
            <a:r>
              <a:rPr lang="en-US" sz="1600" dirty="0" smtClean="0"/>
              <a:t>];</a:t>
            </a:r>
            <a:endParaRPr lang="en-US" sz="1600" dirty="0"/>
          </a:p>
        </p:txBody>
      </p:sp>
      <p:sp>
        <p:nvSpPr>
          <p:cNvPr id="6" name="TextBox 5"/>
          <p:cNvSpPr txBox="1"/>
          <p:nvPr/>
        </p:nvSpPr>
        <p:spPr>
          <a:xfrm>
            <a:off x="539552" y="4437112"/>
            <a:ext cx="7992888" cy="2270109"/>
          </a:xfrm>
          <a:prstGeom prst="rect">
            <a:avLst/>
          </a:prstGeom>
          <a:noFill/>
        </p:spPr>
        <p:txBody>
          <a:bodyPr wrap="square" rtlCol="0">
            <a:spAutoFit/>
          </a:bodyPr>
          <a:lstStyle/>
          <a:p>
            <a:pPr marL="342900" indent="-342900">
              <a:lnSpc>
                <a:spcPct val="150000"/>
              </a:lnSpc>
              <a:buFont typeface="Arial" pitchFamily="34" charset="0"/>
              <a:buChar char="•"/>
            </a:pPr>
            <a:r>
              <a:rPr lang="en-IN" sz="1600" dirty="0" smtClean="0"/>
              <a:t>We are doing all setup like importing express etc.   </a:t>
            </a:r>
          </a:p>
          <a:p>
            <a:pPr marL="342900" indent="-342900">
              <a:lnSpc>
                <a:spcPct val="150000"/>
              </a:lnSpc>
              <a:buFont typeface="Arial" pitchFamily="34" charset="0"/>
              <a:buChar char="•"/>
            </a:pPr>
            <a:r>
              <a:rPr lang="en-IN" sz="1600" b="1" i="1" dirty="0" err="1" smtClean="0"/>
              <a:t>App.use</a:t>
            </a:r>
            <a:r>
              <a:rPr lang="en-IN" sz="1600" b="1" i="1" dirty="0" smtClean="0"/>
              <a:t>() :-   </a:t>
            </a:r>
            <a:r>
              <a:rPr lang="en-US" sz="1600" dirty="0" smtClean="0"/>
              <a:t>This will apply the </a:t>
            </a:r>
            <a:r>
              <a:rPr lang="en-US" sz="1600" dirty="0" err="1" smtClean="0"/>
              <a:t>middlewareFunction</a:t>
            </a:r>
            <a:r>
              <a:rPr lang="en-US" sz="1600" dirty="0" smtClean="0"/>
              <a:t> to all routes and all methods (GET, POST, etc.) unless you specify a path. Middleware is a function that runs before the actual route handler</a:t>
            </a:r>
          </a:p>
          <a:p>
            <a:pPr marL="342900" indent="-342900">
              <a:lnSpc>
                <a:spcPct val="150000"/>
              </a:lnSpc>
              <a:buFont typeface="Arial" pitchFamily="34" charset="0"/>
              <a:buChar char="•"/>
            </a:pPr>
            <a:r>
              <a:rPr lang="en-US" sz="1600" b="1" i="1" dirty="0" err="1" smtClean="0"/>
              <a:t>app.use</a:t>
            </a:r>
            <a:r>
              <a:rPr lang="en-US" sz="1600" b="1" i="1" dirty="0" smtClean="0"/>
              <a:t>('/</a:t>
            </a:r>
            <a:r>
              <a:rPr lang="en-US" sz="1600" b="1" i="1" dirty="0" err="1" smtClean="0"/>
              <a:t>api</a:t>
            </a:r>
            <a:r>
              <a:rPr lang="en-US" sz="1600" b="1" i="1" dirty="0" smtClean="0"/>
              <a:t>', </a:t>
            </a:r>
            <a:r>
              <a:rPr lang="en-US" sz="1600" b="1" i="1" dirty="0" err="1" smtClean="0"/>
              <a:t>someMiddleware</a:t>
            </a:r>
            <a:r>
              <a:rPr lang="en-US" sz="1600" b="1" i="1" dirty="0" smtClean="0"/>
              <a:t>);  : -  </a:t>
            </a:r>
            <a:r>
              <a:rPr lang="en-US" sz="1600" dirty="0" smtClean="0"/>
              <a:t>This means: apply this middleware only to routes that start with /</a:t>
            </a:r>
            <a:r>
              <a:rPr lang="en-US" sz="1600" dirty="0" err="1" smtClean="0"/>
              <a:t>api</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8064896" cy="1569660"/>
          </a:xfrm>
          <a:prstGeom prst="rect">
            <a:avLst/>
          </a:prstGeom>
          <a:noFill/>
        </p:spPr>
        <p:txBody>
          <a:bodyPr wrap="square" rtlCol="0">
            <a:spAutoFit/>
          </a:bodyPr>
          <a:lstStyle/>
          <a:p>
            <a:pPr marL="342900" indent="-342900">
              <a:lnSpc>
                <a:spcPct val="150000"/>
              </a:lnSpc>
              <a:buFont typeface="Arial" pitchFamily="34" charset="0"/>
              <a:buChar char="•"/>
            </a:pPr>
            <a:r>
              <a:rPr lang="en-US" sz="1600" b="1" i="1" dirty="0" err="1" smtClean="0"/>
              <a:t>express.json</a:t>
            </a:r>
            <a:r>
              <a:rPr lang="en-US" sz="1600" b="1" i="1" dirty="0" smtClean="0"/>
              <a:t>() </a:t>
            </a:r>
            <a:r>
              <a:rPr lang="en-US" sz="1600" dirty="0" smtClean="0"/>
              <a:t>is used to </a:t>
            </a:r>
            <a:r>
              <a:rPr lang="en-US" sz="1600" b="1" dirty="0" smtClean="0"/>
              <a:t>parse incoming JSON data</a:t>
            </a:r>
            <a:r>
              <a:rPr lang="en-US" sz="1600" dirty="0" smtClean="0"/>
              <a:t> from the request body. </a:t>
            </a:r>
          </a:p>
          <a:p>
            <a:pPr marL="342900" indent="-342900">
              <a:lnSpc>
                <a:spcPct val="150000"/>
              </a:lnSpc>
              <a:buFont typeface="Arial" pitchFamily="34" charset="0"/>
              <a:buChar char="•"/>
            </a:pPr>
            <a:r>
              <a:rPr lang="en-US" sz="1600" dirty="0" smtClean="0"/>
              <a:t>It lets Express know that when a request comes with JSON (usually in a POST or PUT request), it should convert it into a JavaScript object and attach it to </a:t>
            </a:r>
            <a:r>
              <a:rPr lang="en-US" sz="1600" dirty="0" err="1" smtClean="0"/>
              <a:t>req.body</a:t>
            </a:r>
            <a:r>
              <a:rPr lang="en-US" sz="1600" dirty="0" smtClean="0"/>
              <a:t>.</a:t>
            </a:r>
          </a:p>
          <a:p>
            <a:pPr marL="342900" indent="-342900">
              <a:lnSpc>
                <a:spcPct val="150000"/>
              </a:lnSpc>
              <a:buFont typeface="Arial" pitchFamily="34" charset="0"/>
              <a:buChar char="•"/>
            </a:pPr>
            <a:r>
              <a:rPr lang="en-US" sz="1600" dirty="0" smtClean="0"/>
              <a:t>If someone sends JSON data in a request, </a:t>
            </a:r>
            <a:r>
              <a:rPr lang="en-US" sz="1600" dirty="0" err="1" smtClean="0"/>
              <a:t>req.body</a:t>
            </a:r>
            <a:r>
              <a:rPr lang="en-US" sz="1600" dirty="0" smtClean="0"/>
              <a:t> will be undefined.</a:t>
            </a:r>
            <a:endParaRPr lang="en-US" sz="1600" dirty="0"/>
          </a:p>
        </p:txBody>
      </p:sp>
      <p:sp>
        <p:nvSpPr>
          <p:cNvPr id="3" name="TextBox 2"/>
          <p:cNvSpPr txBox="1"/>
          <p:nvPr/>
        </p:nvSpPr>
        <p:spPr>
          <a:xfrm>
            <a:off x="611560" y="2348880"/>
            <a:ext cx="6120680" cy="369332"/>
          </a:xfrm>
          <a:prstGeom prst="rect">
            <a:avLst/>
          </a:prstGeom>
          <a:noFill/>
        </p:spPr>
        <p:txBody>
          <a:bodyPr wrap="square" rtlCol="0">
            <a:spAutoFit/>
          </a:bodyPr>
          <a:lstStyle/>
          <a:p>
            <a:r>
              <a:rPr lang="en-IN" b="1" i="1" u="sng" dirty="0" smtClean="0"/>
              <a:t>GET Route : - </a:t>
            </a:r>
            <a:endParaRPr lang="en-US" b="1" i="1" u="sng" dirty="0"/>
          </a:p>
        </p:txBody>
      </p:sp>
      <p:sp>
        <p:nvSpPr>
          <p:cNvPr id="4" name="TextBox 3"/>
          <p:cNvSpPr txBox="1"/>
          <p:nvPr/>
        </p:nvSpPr>
        <p:spPr>
          <a:xfrm>
            <a:off x="683568" y="2852936"/>
            <a:ext cx="7200800" cy="1323439"/>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endParaRPr lang="en-US" sz="1600" dirty="0" smtClean="0"/>
          </a:p>
          <a:p>
            <a:r>
              <a:rPr lang="en-US" sz="1600" dirty="0" err="1" smtClean="0"/>
              <a:t>app.get</a:t>
            </a:r>
            <a:r>
              <a:rPr lang="en-US" sz="1600" dirty="0" smtClean="0"/>
              <a:t>('/', (</a:t>
            </a:r>
            <a:r>
              <a:rPr lang="en-US" sz="1600" dirty="0" err="1" smtClean="0"/>
              <a:t>req</a:t>
            </a:r>
            <a:r>
              <a:rPr lang="en-US" sz="1600" dirty="0" smtClean="0"/>
              <a:t>, res) =&gt; {</a:t>
            </a:r>
          </a:p>
          <a:p>
            <a:r>
              <a:rPr lang="en-US" sz="1600" dirty="0" smtClean="0"/>
              <a:t>  </a:t>
            </a:r>
            <a:r>
              <a:rPr lang="en-US" sz="1600" dirty="0" err="1" smtClean="0"/>
              <a:t>res.send</a:t>
            </a:r>
            <a:r>
              <a:rPr lang="en-US" sz="1600" dirty="0" smtClean="0"/>
              <a:t>('Hello from GET route!');</a:t>
            </a:r>
          </a:p>
          <a:p>
            <a:r>
              <a:rPr lang="en-US" sz="1600" dirty="0" smtClean="0"/>
              <a:t>});</a:t>
            </a:r>
          </a:p>
          <a:p>
            <a:endParaRPr lang="en-US" sz="1600" dirty="0"/>
          </a:p>
        </p:txBody>
      </p:sp>
      <p:sp>
        <p:nvSpPr>
          <p:cNvPr id="5" name="TextBox 4"/>
          <p:cNvSpPr txBox="1"/>
          <p:nvPr/>
        </p:nvSpPr>
        <p:spPr>
          <a:xfrm>
            <a:off x="683568" y="4365104"/>
            <a:ext cx="6120680" cy="369332"/>
          </a:xfrm>
          <a:prstGeom prst="rect">
            <a:avLst/>
          </a:prstGeom>
          <a:noFill/>
        </p:spPr>
        <p:txBody>
          <a:bodyPr wrap="square" rtlCol="0">
            <a:spAutoFit/>
          </a:bodyPr>
          <a:lstStyle/>
          <a:p>
            <a:r>
              <a:rPr lang="en-IN" b="1" i="1" u="sng" dirty="0" smtClean="0"/>
              <a:t>POST Route : - </a:t>
            </a:r>
            <a:endParaRPr lang="en-US" b="1" i="1" u="sng" dirty="0"/>
          </a:p>
        </p:txBody>
      </p:sp>
      <p:sp>
        <p:nvSpPr>
          <p:cNvPr id="6" name="TextBox 5"/>
          <p:cNvSpPr txBox="1"/>
          <p:nvPr/>
        </p:nvSpPr>
        <p:spPr>
          <a:xfrm>
            <a:off x="755576" y="4797152"/>
            <a:ext cx="7200800" cy="181588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endParaRPr lang="en-US" sz="1600" dirty="0" smtClean="0"/>
          </a:p>
          <a:p>
            <a:r>
              <a:rPr lang="en-US" sz="1600" dirty="0" smtClean="0"/>
              <a:t>app.post('/students', (</a:t>
            </a:r>
            <a:r>
              <a:rPr lang="en-US" sz="1600" dirty="0" err="1" smtClean="0"/>
              <a:t>req</a:t>
            </a:r>
            <a:r>
              <a:rPr lang="en-US" sz="1600" dirty="0" smtClean="0"/>
              <a:t>, res) =&gt; {</a:t>
            </a:r>
          </a:p>
          <a:p>
            <a:pPr lvl="1"/>
            <a:r>
              <a:rPr lang="en-US" sz="1600" dirty="0" smtClean="0"/>
              <a:t>  const </a:t>
            </a:r>
            <a:r>
              <a:rPr lang="en-US" sz="1600" dirty="0" err="1" smtClean="0"/>
              <a:t>newStudent</a:t>
            </a:r>
            <a:r>
              <a:rPr lang="en-US" sz="1600" dirty="0" smtClean="0"/>
              <a:t> = </a:t>
            </a:r>
            <a:r>
              <a:rPr lang="en-US" sz="1600" dirty="0" err="1" smtClean="0"/>
              <a:t>req.body</a:t>
            </a:r>
            <a:r>
              <a:rPr lang="en-US" sz="1600" dirty="0" smtClean="0"/>
              <a:t>;</a:t>
            </a:r>
          </a:p>
          <a:p>
            <a:pPr lvl="1"/>
            <a:r>
              <a:rPr lang="en-US" sz="1600" dirty="0" smtClean="0"/>
              <a:t>  </a:t>
            </a:r>
            <a:r>
              <a:rPr lang="en-US" sz="1600" dirty="0" err="1" smtClean="0"/>
              <a:t>students.push</a:t>
            </a:r>
            <a:r>
              <a:rPr lang="en-US" sz="1600" dirty="0" smtClean="0"/>
              <a:t>(</a:t>
            </a:r>
            <a:r>
              <a:rPr lang="en-US" sz="1600" dirty="0" err="1" smtClean="0"/>
              <a:t>newStudent</a:t>
            </a:r>
            <a:r>
              <a:rPr lang="en-US" sz="1600" dirty="0" smtClean="0"/>
              <a:t>);</a:t>
            </a:r>
          </a:p>
          <a:p>
            <a:pPr lvl="1"/>
            <a:r>
              <a:rPr lang="en-US" sz="1600" dirty="0" smtClean="0"/>
              <a:t>  </a:t>
            </a:r>
            <a:r>
              <a:rPr lang="en-US" sz="1600" dirty="0" err="1" smtClean="0"/>
              <a:t>res.status</a:t>
            </a:r>
            <a:r>
              <a:rPr lang="en-US" sz="1600" dirty="0" smtClean="0"/>
              <a:t>(201).</a:t>
            </a:r>
            <a:r>
              <a:rPr lang="en-US" sz="1600" dirty="0" err="1" smtClean="0"/>
              <a:t>json</a:t>
            </a:r>
            <a:r>
              <a:rPr lang="en-US" sz="1600" dirty="0" smtClean="0"/>
              <a:t>({ message: 'Student added', data: </a:t>
            </a:r>
            <a:r>
              <a:rPr lang="en-US" sz="1600" dirty="0" err="1" smtClean="0"/>
              <a:t>newStudent</a:t>
            </a:r>
            <a:r>
              <a:rPr lang="en-US" sz="1600" dirty="0" smtClean="0"/>
              <a:t> });</a:t>
            </a:r>
          </a:p>
          <a:p>
            <a:r>
              <a:rPr lang="en-US" sz="1600" dirty="0" smtClean="0"/>
              <a:t>});		</a:t>
            </a:r>
          </a:p>
          <a:p>
            <a:r>
              <a:rPr lang="en-US" sz="1600" dirty="0" smtClean="0"/>
              <a:t>//or at the place of </a:t>
            </a:r>
            <a:r>
              <a:rPr lang="en-US" sz="1600" dirty="0" err="1" smtClean="0"/>
              <a:t>newstudent</a:t>
            </a:r>
            <a:r>
              <a:rPr lang="en-US" sz="1600" dirty="0" smtClean="0"/>
              <a:t> in data send student data</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1137</TotalTime>
  <Words>2807</Words>
  <Application>Microsoft Office PowerPoint</Application>
  <PresentationFormat>On-screen Show (4:3)</PresentationFormat>
  <Paragraphs>444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Express JS</vt:lpstr>
      <vt:lpstr>HTTP Server</vt:lpstr>
      <vt:lpstr>Express.js</vt:lpstr>
      <vt:lpstr>Handling HTTP Request</vt:lpstr>
      <vt:lpstr>Testing Network Calls</vt:lpstr>
      <vt:lpstr>HTML content as an HTTP Response</vt:lpstr>
      <vt:lpstr>REST APIs</vt:lpstr>
      <vt:lpstr>Handling requests</vt:lpstr>
      <vt:lpstr>Slide 9</vt:lpstr>
      <vt:lpstr>Slide 10</vt:lpstr>
      <vt:lpstr>Slide 11</vt:lpstr>
      <vt:lpstr>Slide 12</vt:lpstr>
      <vt:lpstr>commonly used request and response methods</vt:lpstr>
      <vt:lpstr>Slide 14</vt:lpstr>
      <vt:lpstr>Sqlite3 database integration</vt:lpstr>
      <vt:lpstr>Slide 16</vt:lpstr>
      <vt:lpstr>Slide 17</vt:lpstr>
      <vt:lpstr>Slide 18</vt:lpstr>
      <vt:lpstr>Slide 19</vt:lpstr>
      <vt:lpstr>Slide 20</vt:lpstr>
      <vt:lpstr>Using express api in react</vt:lpstr>
      <vt:lpstr> SQL &amp; important queries</vt:lpstr>
      <vt:lpstr>Slide 23</vt:lpstr>
      <vt:lpstr>Final Project suggestion</vt:lpstr>
      <vt:lpstr>To All My Students – A Final Word</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Express JS</dc:title>
  <dc:creator>hp</dc:creator>
  <cp:lastModifiedBy>hp</cp:lastModifiedBy>
  <cp:revision>67</cp:revision>
  <dcterms:created xsi:type="dcterms:W3CDTF">2025-07-30T17:03:48Z</dcterms:created>
  <dcterms:modified xsi:type="dcterms:W3CDTF">2025-08-01T09:14:47Z</dcterms:modified>
</cp:coreProperties>
</file>