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8AC839-B853-4C66-9B6F-31ED2D33F7A3}"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AC839-B853-4C66-9B6F-31ED2D33F7A3}"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AC839-B853-4C66-9B6F-31ED2D33F7A3}"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68AC839-B853-4C66-9B6F-31ED2D33F7A3}"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68AC839-B853-4C66-9B6F-31ED2D33F7A3}"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68AC839-B853-4C66-9B6F-31ED2D33F7A3}"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68AC839-B853-4C66-9B6F-31ED2D33F7A3}" type="datetimeFigureOut">
              <a:rPr lang="en-US" smtClean="0"/>
              <a:pPr/>
              <a:t>7/26/2025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8AC839-B853-4C66-9B6F-31ED2D33F7A3}" type="datetimeFigureOut">
              <a:rPr lang="en-US" smtClean="0"/>
              <a:pPr/>
              <a:t>7/26/2025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8AC839-B853-4C66-9B6F-31ED2D33F7A3}" type="datetimeFigureOut">
              <a:rPr lang="en-US" smtClean="0"/>
              <a:pPr/>
              <a:t>7/26/2025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AC839-B853-4C66-9B6F-31ED2D33F7A3}"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8AC839-B853-4C66-9B6F-31ED2D33F7A3}"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86854-EE3F-4ED9-8417-CBD5B5ED48B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8AC839-B853-4C66-9B6F-31ED2D33F7A3}" type="datetimeFigureOut">
              <a:rPr lang="en-US" smtClean="0"/>
              <a:pPr/>
              <a:t>7/26/2025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86854-EE3F-4ED9-8417-CBD5B5ED48B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2204864"/>
            <a:ext cx="8458200" cy="1470025"/>
          </a:xfrm>
        </p:spPr>
        <p:txBody>
          <a:bodyPr>
            <a:normAutofit/>
          </a:bodyPr>
          <a:lstStyle/>
          <a:p>
            <a:r>
              <a:rPr lang="en-IN" sz="4200" b="1" i="1" dirty="0" smtClean="0"/>
              <a:t>Lists , keys , components , state etc.</a:t>
            </a:r>
            <a:endParaRPr lang="en-US" sz="4200" b="1" i="1" dirty="0"/>
          </a:p>
        </p:txBody>
      </p:sp>
      <p:sp>
        <p:nvSpPr>
          <p:cNvPr id="3" name="Subtitle 2"/>
          <p:cNvSpPr>
            <a:spLocks noGrp="1"/>
          </p:cNvSpPr>
          <p:nvPr>
            <p:ph type="subTitle" idx="1"/>
          </p:nvPr>
        </p:nvSpPr>
        <p:spPr>
          <a:xfrm>
            <a:off x="-1044624" y="4941168"/>
            <a:ext cx="6400800" cy="1752600"/>
          </a:xfrm>
        </p:spPr>
        <p:txBody>
          <a:bodyPr>
            <a:normAutofit/>
          </a:bodyPr>
          <a:lstStyle/>
          <a:p>
            <a:r>
              <a:rPr lang="en-IN" sz="2000" dirty="0" smtClean="0">
                <a:solidFill>
                  <a:schemeClr val="tx1"/>
                </a:solidFill>
              </a:rPr>
              <a:t>BY : </a:t>
            </a:r>
            <a:r>
              <a:rPr lang="en-IN" sz="2000" dirty="0" err="1" smtClean="0">
                <a:solidFill>
                  <a:schemeClr val="tx1"/>
                </a:solidFill>
              </a:rPr>
              <a:t>Anjali</a:t>
            </a:r>
            <a:r>
              <a:rPr lang="en-IN" sz="2000" dirty="0" smtClean="0">
                <a:solidFill>
                  <a:schemeClr val="tx1"/>
                </a:solidFill>
              </a:rPr>
              <a:t> Sharma</a:t>
            </a:r>
            <a:endParaRPr lang="en-US" sz="2000" dirty="0">
              <a:solidFill>
                <a:schemeClr val="tx1"/>
              </a:solidFill>
            </a:endParaRPr>
          </a:p>
        </p:txBody>
      </p:sp>
      <p:pic>
        <p:nvPicPr>
          <p:cNvPr id="4" name="Picture 3" descr="genzyug logo.jpg"/>
          <p:cNvPicPr>
            <a:picLocks noChangeAspect="1"/>
          </p:cNvPicPr>
          <p:nvPr/>
        </p:nvPicPr>
        <p:blipFill>
          <a:blip r:embed="rId2" cstate="print"/>
          <a:stretch>
            <a:fillRect/>
          </a:stretch>
        </p:blipFill>
        <p:spPr>
          <a:xfrm>
            <a:off x="6732240" y="4437112"/>
            <a:ext cx="1524000" cy="152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React Events</a:t>
            </a:r>
            <a:endParaRPr lang="en-US" b="1" i="1" dirty="0"/>
          </a:p>
        </p:txBody>
      </p:sp>
      <p:sp>
        <p:nvSpPr>
          <p:cNvPr id="3" name="TextBox 2"/>
          <p:cNvSpPr txBox="1"/>
          <p:nvPr/>
        </p:nvSpPr>
        <p:spPr>
          <a:xfrm>
            <a:off x="467544" y="1556792"/>
            <a:ext cx="8136904" cy="5062924"/>
          </a:xfrm>
          <a:prstGeom prst="rect">
            <a:avLst/>
          </a:prstGeom>
          <a:noFill/>
        </p:spPr>
        <p:txBody>
          <a:bodyPr wrap="square" rtlCol="0">
            <a:spAutoFit/>
          </a:bodyPr>
          <a:lstStyle/>
          <a:p>
            <a:r>
              <a:rPr lang="en-US" sz="1700" dirty="0" smtClean="0"/>
              <a:t>Handling events with React elements is very similar to handling events on DOM elements. There are some syntax differences:</a:t>
            </a:r>
          </a:p>
          <a:p>
            <a:endParaRPr lang="en-IN" sz="1700" dirty="0" smtClean="0"/>
          </a:p>
          <a:p>
            <a:pPr marL="342900" indent="-342900">
              <a:buFont typeface="+mj-lt"/>
              <a:buAutoNum type="arabicPeriod"/>
            </a:pPr>
            <a:r>
              <a:rPr lang="en-US" sz="1700" dirty="0" smtClean="0"/>
              <a:t>React events are named using </a:t>
            </a:r>
            <a:r>
              <a:rPr lang="en-US" sz="1700" b="1" dirty="0" err="1" smtClean="0"/>
              <a:t>camelCase</a:t>
            </a:r>
            <a:r>
              <a:rPr lang="en-US" sz="1700" dirty="0" smtClean="0"/>
              <a:t>, rather than </a:t>
            </a:r>
            <a:r>
              <a:rPr lang="en-US" sz="1700" b="1" dirty="0" smtClean="0"/>
              <a:t>lowercase</a:t>
            </a:r>
            <a:r>
              <a:rPr lang="en-US" sz="1700" dirty="0" smtClean="0"/>
              <a:t>. Example :                   </a:t>
            </a:r>
            <a:r>
              <a:rPr lang="en-US" sz="1700" dirty="0" err="1" smtClean="0"/>
              <a:t>onclick</a:t>
            </a:r>
            <a:r>
              <a:rPr lang="en-US" sz="1700" dirty="0" smtClean="0"/>
              <a:t> </a:t>
            </a:r>
            <a:r>
              <a:rPr lang="en-US" sz="1700" dirty="0" smtClean="0">
                <a:sym typeface="Wingdings" pitchFamily="2" charset="2"/>
              </a:rPr>
              <a:t> </a:t>
            </a:r>
            <a:r>
              <a:rPr lang="en-US" sz="1700" dirty="0" err="1" smtClean="0"/>
              <a:t>onClick</a:t>
            </a:r>
            <a:endParaRPr lang="en-US" sz="1700" dirty="0" smtClean="0"/>
          </a:p>
          <a:p>
            <a:endParaRPr lang="en-IN" sz="1700" dirty="0" smtClean="0"/>
          </a:p>
          <a:p>
            <a:pPr marL="342900" indent="-342900">
              <a:buFont typeface="+mj-lt"/>
              <a:buAutoNum type="arabicPeriod" startAt="2"/>
            </a:pPr>
            <a:r>
              <a:rPr lang="en-US" sz="1700" dirty="0" smtClean="0"/>
              <a:t>With JSX, you pass a </a:t>
            </a:r>
            <a:r>
              <a:rPr lang="en-US" sz="1700" b="1" dirty="0" smtClean="0"/>
              <a:t>function</a:t>
            </a:r>
            <a:r>
              <a:rPr lang="en-US" sz="1700" dirty="0" smtClean="0"/>
              <a:t> as the event handler rather than a </a:t>
            </a:r>
            <a:r>
              <a:rPr lang="en-US" sz="1700" b="1" dirty="0" smtClean="0"/>
              <a:t>string</a:t>
            </a:r>
            <a:r>
              <a:rPr lang="en-US" sz="1700" dirty="0" smtClean="0"/>
              <a:t>.</a:t>
            </a:r>
          </a:p>
          <a:p>
            <a:pPr lvl="1"/>
            <a:r>
              <a:rPr lang="en-US" sz="1700" dirty="0" err="1" smtClean="0"/>
              <a:t>onclick</a:t>
            </a:r>
            <a:r>
              <a:rPr lang="en-US" sz="1700" dirty="0" smtClean="0"/>
              <a:t>="</a:t>
            </a:r>
            <a:r>
              <a:rPr lang="en-US" sz="1700" dirty="0" err="1" smtClean="0"/>
              <a:t>activateLasers</a:t>
            </a:r>
            <a:r>
              <a:rPr lang="en-US" sz="1700" dirty="0" smtClean="0"/>
              <a:t>()“ </a:t>
            </a:r>
            <a:r>
              <a:rPr lang="en-US" sz="1700" dirty="0" smtClean="0">
                <a:sym typeface="Wingdings" pitchFamily="2" charset="2"/>
              </a:rPr>
              <a:t> </a:t>
            </a:r>
            <a:r>
              <a:rPr lang="en-US" sz="1700" dirty="0" err="1" smtClean="0">
                <a:sym typeface="Wingdings" pitchFamily="2" charset="2"/>
              </a:rPr>
              <a:t>onClick</a:t>
            </a:r>
            <a:r>
              <a:rPr lang="en-US" sz="1700" dirty="0" smtClean="0">
                <a:sym typeface="Wingdings" pitchFamily="2" charset="2"/>
              </a:rPr>
              <a:t>={</a:t>
            </a:r>
            <a:r>
              <a:rPr lang="en-US" sz="1700" dirty="0" err="1" smtClean="0">
                <a:sym typeface="Wingdings" pitchFamily="2" charset="2"/>
              </a:rPr>
              <a:t>this.activateLasers</a:t>
            </a:r>
            <a:r>
              <a:rPr lang="en-US" sz="1700" dirty="0" smtClean="0">
                <a:sym typeface="Wingdings" pitchFamily="2" charset="2"/>
              </a:rPr>
              <a:t>} </a:t>
            </a:r>
          </a:p>
          <a:p>
            <a:pPr lvl="1"/>
            <a:endParaRPr lang="en-US" sz="1700" dirty="0" smtClean="0">
              <a:sym typeface="Wingdings" pitchFamily="2" charset="2"/>
            </a:endParaRPr>
          </a:p>
          <a:p>
            <a:pPr lvl="1"/>
            <a:r>
              <a:rPr lang="en-US" sz="1700" dirty="0" smtClean="0"/>
              <a:t>In the above function, the </a:t>
            </a:r>
            <a:r>
              <a:rPr lang="en-US" sz="1700" dirty="0" err="1" smtClean="0"/>
              <a:t>handleClick</a:t>
            </a:r>
            <a:r>
              <a:rPr lang="en-US" sz="1700" dirty="0" smtClean="0"/>
              <a:t> is passed as a reference. So, the function is not being called every time the component renders.</a:t>
            </a:r>
          </a:p>
          <a:p>
            <a:endParaRPr lang="en-IN" sz="1700" dirty="0" smtClean="0"/>
          </a:p>
          <a:p>
            <a:pPr marL="342900" indent="-342900">
              <a:buFont typeface="+mj-lt"/>
              <a:buAutoNum type="arabicPeriod" startAt="3"/>
            </a:pPr>
            <a:r>
              <a:rPr lang="en-US" sz="1700" b="1" dirty="0" smtClean="0"/>
              <a:t>Providing Arrow Functions in event handlers : </a:t>
            </a:r>
          </a:p>
          <a:p>
            <a:pPr lvl="1"/>
            <a:r>
              <a:rPr lang="en-US" sz="1700" dirty="0" smtClean="0"/>
              <a:t>If we use a function expression instead of an arrow function for event handlers in React class components, this becomes undefined because the method loses its context. Arrow functions capture the surrounding this, so they are preferred to maintain the correct reference to the component instance.</a:t>
            </a:r>
          </a:p>
          <a:p>
            <a:endParaRPr lang="en-IN" sz="1700" dirty="0" smtClean="0">
              <a:sym typeface="Wingdings" pitchFamily="2" charset="2"/>
            </a:endParaRPr>
          </a:p>
          <a:p>
            <a:endParaRPr lang="en-IN" sz="1700" dirty="0" smtClean="0">
              <a:sym typeface="Wingdings" pitchFamily="2" charset="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State</a:t>
            </a:r>
            <a:endParaRPr lang="en-US" b="1" i="1" dirty="0"/>
          </a:p>
        </p:txBody>
      </p:sp>
      <p:sp>
        <p:nvSpPr>
          <p:cNvPr id="3" name="TextBox 2"/>
          <p:cNvSpPr txBox="1"/>
          <p:nvPr/>
        </p:nvSpPr>
        <p:spPr>
          <a:xfrm>
            <a:off x="395536" y="1268760"/>
            <a:ext cx="8136904" cy="646331"/>
          </a:xfrm>
          <a:prstGeom prst="rect">
            <a:avLst/>
          </a:prstGeom>
          <a:noFill/>
        </p:spPr>
        <p:txBody>
          <a:bodyPr wrap="square" rtlCol="0">
            <a:spAutoFit/>
          </a:bodyPr>
          <a:lstStyle/>
          <a:p>
            <a:r>
              <a:rPr lang="en-US" dirty="0" smtClean="0"/>
              <a:t>The state is a JS object in which we store the component's data that changes over time. When the state object changes, the component re-renders.</a:t>
            </a:r>
            <a:endParaRPr lang="en-US" dirty="0"/>
          </a:p>
        </p:txBody>
      </p:sp>
      <p:sp>
        <p:nvSpPr>
          <p:cNvPr id="4" name="TextBox 3"/>
          <p:cNvSpPr txBox="1"/>
          <p:nvPr/>
        </p:nvSpPr>
        <p:spPr>
          <a:xfrm>
            <a:off x="467544" y="1988840"/>
            <a:ext cx="7992888" cy="2708434"/>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700" b="1" dirty="0" err="1" smtClean="0"/>
              <a:t>Intialising</a:t>
            </a:r>
            <a:r>
              <a:rPr lang="en-US" sz="1700" b="1" dirty="0" smtClean="0"/>
              <a:t> State</a:t>
            </a:r>
            <a:r>
              <a:rPr lang="en-US" sz="1700" dirty="0" smtClean="0"/>
              <a:t>:</a:t>
            </a:r>
          </a:p>
          <a:p>
            <a:endParaRPr lang="en-US" sz="1700" dirty="0" smtClean="0"/>
          </a:p>
          <a:p>
            <a:r>
              <a:rPr lang="en-US" sz="1700" dirty="0" smtClean="0"/>
              <a:t>class Counter extends Component { </a:t>
            </a:r>
          </a:p>
          <a:p>
            <a:r>
              <a:rPr lang="en-US" sz="1700" dirty="0" smtClean="0"/>
              <a:t>	 state = { count: 0 }  </a:t>
            </a:r>
          </a:p>
          <a:p>
            <a:endParaRPr lang="en-US" sz="1700" dirty="0" smtClean="0"/>
          </a:p>
          <a:p>
            <a:r>
              <a:rPr lang="en-US" sz="1700" dirty="0" smtClean="0"/>
              <a:t>	render() { </a:t>
            </a:r>
          </a:p>
          <a:p>
            <a:pPr lvl="2"/>
            <a:r>
              <a:rPr lang="en-US" sz="1700" dirty="0" smtClean="0"/>
              <a:t>	   const { count } = </a:t>
            </a:r>
            <a:r>
              <a:rPr lang="en-US" sz="1700" dirty="0" err="1" smtClean="0"/>
              <a:t>this.state</a:t>
            </a:r>
            <a:r>
              <a:rPr lang="en-US" sz="1700" dirty="0" smtClean="0"/>
              <a:t>; </a:t>
            </a:r>
          </a:p>
          <a:p>
            <a:pPr lvl="2"/>
            <a:r>
              <a:rPr lang="en-US" sz="1700" dirty="0" smtClean="0"/>
              <a:t>	   return &lt;p </a:t>
            </a:r>
            <a:r>
              <a:rPr lang="en-US" sz="1700" dirty="0" err="1" smtClean="0"/>
              <a:t>className</a:t>
            </a:r>
            <a:r>
              <a:rPr lang="en-US" sz="1700" dirty="0" smtClean="0"/>
              <a:t>="count"&gt;{count}&lt;/p&gt;; </a:t>
            </a:r>
          </a:p>
          <a:p>
            <a:r>
              <a:rPr lang="en-US" sz="1700" dirty="0" smtClean="0"/>
              <a:t>	 }</a:t>
            </a:r>
          </a:p>
          <a:p>
            <a:r>
              <a:rPr lang="en-US" sz="1700" dirty="0" smtClean="0"/>
              <a:t>}</a:t>
            </a:r>
            <a:endParaRPr lang="en-US" sz="17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88640"/>
            <a:ext cx="7992888" cy="1754326"/>
          </a:xfrm>
          <a:prstGeom prst="rect">
            <a:avLst/>
          </a:prstGeom>
          <a:noFill/>
        </p:spPr>
        <p:txBody>
          <a:bodyPr wrap="square" rtlCol="0">
            <a:spAutoFit/>
          </a:bodyPr>
          <a:lstStyle/>
          <a:p>
            <a:r>
              <a:rPr lang="en-US" i="1" u="sng" dirty="0" smtClean="0"/>
              <a:t>Updating State : - </a:t>
            </a:r>
          </a:p>
          <a:p>
            <a:r>
              <a:rPr lang="en-US" dirty="0" smtClean="0"/>
              <a:t>We can update the state by using </a:t>
            </a:r>
            <a:r>
              <a:rPr lang="en-US" dirty="0" err="1" smtClean="0"/>
              <a:t>setState</a:t>
            </a:r>
            <a:r>
              <a:rPr lang="en-US" dirty="0" smtClean="0"/>
              <a:t>(). We can provide function/object as an argument to set the state.</a:t>
            </a:r>
          </a:p>
          <a:p>
            <a:endParaRPr lang="en-IN" dirty="0" smtClean="0"/>
          </a:p>
          <a:p>
            <a:r>
              <a:rPr lang="en-US" b="1" dirty="0" smtClean="0"/>
              <a:t>Syntax</a:t>
            </a:r>
            <a:r>
              <a:rPr lang="en-US" dirty="0" smtClean="0"/>
              <a:t>:</a:t>
            </a:r>
          </a:p>
          <a:p>
            <a:r>
              <a:rPr lang="en-US" dirty="0" err="1" smtClean="0"/>
              <a:t>this.setState</a:t>
            </a:r>
            <a:r>
              <a:rPr lang="en-US" dirty="0" smtClean="0"/>
              <a:t>( </a:t>
            </a:r>
            <a:r>
              <a:rPr lang="en-US" dirty="0" err="1" smtClean="0"/>
              <a:t>prevState</a:t>
            </a:r>
            <a:r>
              <a:rPr lang="en-US" dirty="0" smtClean="0"/>
              <a:t> =&gt; ({... }) )</a:t>
            </a:r>
          </a:p>
        </p:txBody>
      </p:sp>
      <p:sp>
        <p:nvSpPr>
          <p:cNvPr id="4" name="TextBox 3"/>
          <p:cNvSpPr txBox="1"/>
          <p:nvPr/>
        </p:nvSpPr>
        <p:spPr>
          <a:xfrm>
            <a:off x="539552" y="1988840"/>
            <a:ext cx="7992888" cy="156966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sz="1600" dirty="0" smtClean="0"/>
              <a:t>Example : - </a:t>
            </a:r>
            <a:endParaRPr lang="en-US" sz="1600" dirty="0" smtClean="0"/>
          </a:p>
          <a:p>
            <a:r>
              <a:rPr lang="en-US" sz="1600" dirty="0" err="1" smtClean="0"/>
              <a:t>onIncrement</a:t>
            </a:r>
            <a:r>
              <a:rPr lang="en-US" sz="1600" dirty="0" smtClean="0"/>
              <a:t> = () =&gt; { </a:t>
            </a:r>
          </a:p>
          <a:p>
            <a:r>
              <a:rPr lang="en-US" sz="1600" dirty="0" smtClean="0"/>
              <a:t>	 </a:t>
            </a:r>
            <a:r>
              <a:rPr lang="en-US" sz="1600" dirty="0" err="1" smtClean="0"/>
              <a:t>this.setState</a:t>
            </a:r>
            <a:r>
              <a:rPr lang="en-US" sz="1600" dirty="0" smtClean="0"/>
              <a:t>((</a:t>
            </a:r>
            <a:r>
              <a:rPr lang="en-US" sz="1600" dirty="0" err="1" smtClean="0"/>
              <a:t>prevState</a:t>
            </a:r>
            <a:r>
              <a:rPr lang="en-US" sz="1600" dirty="0" smtClean="0"/>
              <a:t>) =&gt;</a:t>
            </a:r>
          </a:p>
          <a:p>
            <a:r>
              <a:rPr lang="en-US" sz="1600" dirty="0" smtClean="0"/>
              <a:t>	    console.log(`previous state value ${</a:t>
            </a:r>
            <a:r>
              <a:rPr lang="en-US" sz="1600" dirty="0" err="1" smtClean="0"/>
              <a:t>prevState.count</a:t>
            </a:r>
            <a:r>
              <a:rPr lang="en-US" sz="1600" dirty="0" smtClean="0"/>
              <a:t>}`)  </a:t>
            </a:r>
          </a:p>
          <a:p>
            <a:r>
              <a:rPr lang="en-US" sz="1600" dirty="0" smtClean="0"/>
              <a:t>	)</a:t>
            </a:r>
          </a:p>
          <a:p>
            <a:r>
              <a:rPr lang="en-US" sz="1600" dirty="0" smtClean="0"/>
              <a:t>}</a:t>
            </a:r>
            <a:endParaRPr lang="en-US" sz="1600" dirty="0"/>
          </a:p>
        </p:txBody>
      </p:sp>
      <p:sp>
        <p:nvSpPr>
          <p:cNvPr id="5" name="TextBox 4"/>
          <p:cNvSpPr txBox="1"/>
          <p:nvPr/>
        </p:nvSpPr>
        <p:spPr>
          <a:xfrm>
            <a:off x="539552" y="3717032"/>
            <a:ext cx="8064896" cy="646331"/>
          </a:xfrm>
          <a:prstGeom prst="rect">
            <a:avLst/>
          </a:prstGeom>
          <a:noFill/>
        </p:spPr>
        <p:txBody>
          <a:bodyPr wrap="square" rtlCol="0">
            <a:spAutoFit/>
          </a:bodyPr>
          <a:lstStyle/>
          <a:p>
            <a:r>
              <a:rPr lang="en-US" dirty="0" smtClean="0"/>
              <a:t>State updates are merged. It means that when you update only one key-value pair in the state object, it will not affect the other key-value pairs in the state object.</a:t>
            </a:r>
            <a:endParaRPr lang="en-US" dirty="0"/>
          </a:p>
        </p:txBody>
      </p:sp>
      <p:sp>
        <p:nvSpPr>
          <p:cNvPr id="6" name="TextBox 5"/>
          <p:cNvSpPr txBox="1"/>
          <p:nvPr/>
        </p:nvSpPr>
        <p:spPr>
          <a:xfrm>
            <a:off x="539552" y="4509120"/>
            <a:ext cx="6120680" cy="206210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dirty="0" smtClean="0"/>
              <a:t>// For example let's say your state is as followed:</a:t>
            </a:r>
          </a:p>
          <a:p>
            <a:r>
              <a:rPr lang="en-US" sz="1600" dirty="0" smtClean="0"/>
              <a:t>state = { key1 : value1, key2 : value2 }</a:t>
            </a:r>
          </a:p>
          <a:p>
            <a:endParaRPr lang="en-US" sz="1600" dirty="0" smtClean="0"/>
          </a:p>
          <a:p>
            <a:r>
              <a:rPr lang="en-US" sz="1600" dirty="0" smtClean="0"/>
              <a:t>// if you use </a:t>
            </a:r>
            <a:r>
              <a:rPr lang="en-US" sz="1600" dirty="0" err="1" smtClean="0"/>
              <a:t>this.setState</a:t>
            </a:r>
            <a:r>
              <a:rPr lang="en-US" sz="1600" dirty="0" smtClean="0"/>
              <a:t> such as :</a:t>
            </a:r>
          </a:p>
          <a:p>
            <a:r>
              <a:rPr lang="en-US" sz="1600" dirty="0" err="1" smtClean="0"/>
              <a:t>this.setState</a:t>
            </a:r>
            <a:r>
              <a:rPr lang="en-US" sz="1600" dirty="0" smtClean="0"/>
              <a:t>((</a:t>
            </a:r>
            <a:r>
              <a:rPr lang="en-US" sz="1600" dirty="0" err="1" smtClean="0"/>
              <a:t>prevState</a:t>
            </a:r>
            <a:r>
              <a:rPr lang="en-US" sz="1600" dirty="0" smtClean="0"/>
              <a:t>) =&gt; ({ prevState.key1 : value3 }))</a:t>
            </a:r>
          </a:p>
          <a:p>
            <a:endParaRPr lang="en-US" sz="1600" dirty="0" smtClean="0"/>
          </a:p>
          <a:p>
            <a:r>
              <a:rPr lang="en-US" sz="1600" dirty="0" smtClean="0"/>
              <a:t>// your new state will be :</a:t>
            </a:r>
          </a:p>
          <a:p>
            <a:r>
              <a:rPr lang="en-US" sz="1600" dirty="0" smtClean="0"/>
              <a:t>state = { key1 : value3, key2 : value2 }</a:t>
            </a: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36912"/>
            <a:ext cx="8229600" cy="1143000"/>
          </a:xfrm>
        </p:spPr>
        <p:txBody>
          <a:bodyPr/>
          <a:lstStyle/>
          <a:p>
            <a:r>
              <a:rPr lang="en-IN" b="1" i="1" dirty="0" smtClean="0"/>
              <a:t>Thank you !!!</a:t>
            </a:r>
            <a:endParaRPr lang="en-US" b="1" i="1" dirty="0"/>
          </a:p>
        </p:txBody>
      </p:sp>
      <p:pic>
        <p:nvPicPr>
          <p:cNvPr id="3" name="Picture 2" descr="study.jpg"/>
          <p:cNvPicPr>
            <a:picLocks noChangeAspect="1"/>
          </p:cNvPicPr>
          <p:nvPr/>
        </p:nvPicPr>
        <p:blipFill>
          <a:blip r:embed="rId2" cstate="print"/>
          <a:stretch>
            <a:fillRect/>
          </a:stretch>
        </p:blipFill>
        <p:spPr>
          <a:xfrm>
            <a:off x="5579756" y="4005064"/>
            <a:ext cx="3249491" cy="26598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Keys</a:t>
            </a:r>
            <a:endParaRPr lang="en-US" b="1" i="1" dirty="0"/>
          </a:p>
        </p:txBody>
      </p:sp>
      <p:sp>
        <p:nvSpPr>
          <p:cNvPr id="3" name="TextBox 2"/>
          <p:cNvSpPr txBox="1"/>
          <p:nvPr/>
        </p:nvSpPr>
        <p:spPr>
          <a:xfrm>
            <a:off x="611560" y="1268760"/>
            <a:ext cx="7920880" cy="2126864"/>
          </a:xfrm>
          <a:prstGeom prst="rect">
            <a:avLst/>
          </a:prstGeom>
          <a:noFill/>
        </p:spPr>
        <p:txBody>
          <a:bodyPr wrap="square" rtlCol="0">
            <a:spAutoFit/>
          </a:bodyPr>
          <a:lstStyle/>
          <a:p>
            <a:pPr>
              <a:lnSpc>
                <a:spcPct val="150000"/>
              </a:lnSpc>
              <a:buFont typeface="Arial" pitchFamily="34" charset="0"/>
              <a:buChar char="•"/>
            </a:pPr>
            <a:r>
              <a:rPr lang="en-US" dirty="0" smtClean="0"/>
              <a:t>Keys help React to identify which items have changed, added, or removed.</a:t>
            </a:r>
          </a:p>
          <a:p>
            <a:pPr>
              <a:lnSpc>
                <a:spcPct val="150000"/>
              </a:lnSpc>
              <a:buFont typeface="Arial" pitchFamily="34" charset="0"/>
              <a:buChar char="•"/>
            </a:pPr>
            <a:r>
              <a:rPr lang="en-US" dirty="0" smtClean="0"/>
              <a:t>They should be given to the elements inside the array for a stable identity.</a:t>
            </a:r>
          </a:p>
          <a:p>
            <a:pPr>
              <a:lnSpc>
                <a:spcPct val="150000"/>
              </a:lnSpc>
              <a:buFont typeface="Arial" pitchFamily="34" charset="0"/>
              <a:buChar char="•"/>
            </a:pPr>
            <a:r>
              <a:rPr lang="en-US" dirty="0" smtClean="0"/>
              <a:t>The </a:t>
            </a:r>
            <a:r>
              <a:rPr lang="en-US" dirty="0"/>
              <a:t>best way to pick a </a:t>
            </a:r>
            <a:r>
              <a:rPr lang="en-US" dirty="0" smtClean="0"/>
              <a:t>key is to use a string that uniquely identifies a list item among its siblings. </a:t>
            </a:r>
          </a:p>
          <a:p>
            <a:pPr>
              <a:lnSpc>
                <a:spcPct val="150000"/>
              </a:lnSpc>
              <a:buFont typeface="Arial" pitchFamily="34" charset="0"/>
              <a:buChar char="•"/>
            </a:pPr>
            <a:r>
              <a:rPr lang="en-US" dirty="0" smtClean="0"/>
              <a:t>Most often, we would use IDs (</a:t>
            </a:r>
            <a:r>
              <a:rPr lang="en-US" dirty="0" err="1" smtClean="0"/>
              <a:t>uniqueNo</a:t>
            </a:r>
            <a:r>
              <a:rPr lang="en-US" dirty="0" smtClean="0"/>
              <a:t> ) from our data as keys.</a:t>
            </a:r>
            <a:endParaRPr lang="en-US" dirty="0"/>
          </a:p>
        </p:txBody>
      </p:sp>
      <p:sp>
        <p:nvSpPr>
          <p:cNvPr id="4" name="TextBox 3"/>
          <p:cNvSpPr txBox="1"/>
          <p:nvPr/>
        </p:nvSpPr>
        <p:spPr>
          <a:xfrm>
            <a:off x="755576" y="3789040"/>
            <a:ext cx="7632848" cy="2031325"/>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Example : </a:t>
            </a:r>
          </a:p>
          <a:p>
            <a:r>
              <a:rPr lang="en-US" dirty="0" smtClean="0"/>
              <a:t>const </a:t>
            </a:r>
            <a:r>
              <a:rPr lang="en-US" dirty="0" err="1" smtClean="0"/>
              <a:t>userDetails</a:t>
            </a:r>
            <a:r>
              <a:rPr lang="en-US" dirty="0" smtClean="0"/>
              <a:t> = [</a:t>
            </a:r>
          </a:p>
          <a:p>
            <a:r>
              <a:rPr lang="en-US" dirty="0"/>
              <a:t>	</a:t>
            </a:r>
            <a:r>
              <a:rPr lang="en-US" dirty="0" smtClean="0"/>
              <a:t>  {    </a:t>
            </a:r>
            <a:r>
              <a:rPr lang="en-US" dirty="0" err="1" smtClean="0"/>
              <a:t>uniqueNo</a:t>
            </a:r>
            <a:r>
              <a:rPr lang="en-US" dirty="0" smtClean="0"/>
              <a:t>: 1,  </a:t>
            </a:r>
          </a:p>
          <a:p>
            <a:r>
              <a:rPr lang="en-US" dirty="0"/>
              <a:t>	</a:t>
            </a:r>
            <a:r>
              <a:rPr lang="en-US" dirty="0" smtClean="0"/>
              <a:t>    name: 'Esther Howard',  </a:t>
            </a:r>
          </a:p>
          <a:p>
            <a:r>
              <a:rPr lang="en-US" dirty="0"/>
              <a:t>	</a:t>
            </a:r>
            <a:r>
              <a:rPr lang="en-US" dirty="0" smtClean="0"/>
              <a:t>  role: 'Software Developer'  </a:t>
            </a:r>
          </a:p>
          <a:p>
            <a:r>
              <a:rPr lang="en-US" dirty="0"/>
              <a:t>	</a:t>
            </a:r>
            <a:r>
              <a:rPr lang="en-US" dirty="0" smtClean="0"/>
              <a:t>}</a:t>
            </a:r>
          </a:p>
          <a:p>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5536" y="260648"/>
            <a:ext cx="8064896" cy="4801314"/>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i="1" u="sng" dirty="0" smtClean="0"/>
              <a:t>App.js : </a:t>
            </a:r>
          </a:p>
          <a:p>
            <a:endParaRPr lang="en-IN" i="1" u="sng" dirty="0" smtClean="0"/>
          </a:p>
          <a:p>
            <a:r>
              <a:rPr lang="en-IN" dirty="0" smtClean="0"/>
              <a:t>import </a:t>
            </a:r>
            <a:r>
              <a:rPr lang="en-IN" dirty="0" err="1" smtClean="0"/>
              <a:t>UserProfile</a:t>
            </a:r>
            <a:r>
              <a:rPr lang="en-IN" dirty="0" smtClean="0"/>
              <a:t> from './components/</a:t>
            </a:r>
            <a:r>
              <a:rPr lang="en-IN" dirty="0" err="1" smtClean="0"/>
              <a:t>UserProfile</a:t>
            </a:r>
            <a:r>
              <a:rPr lang="en-IN" dirty="0" smtClean="0"/>
              <a:t>/index‘</a:t>
            </a:r>
          </a:p>
          <a:p>
            <a:endParaRPr lang="en-IN" dirty="0" smtClean="0"/>
          </a:p>
          <a:p>
            <a:r>
              <a:rPr lang="en-IN" dirty="0" smtClean="0"/>
              <a:t>const </a:t>
            </a:r>
            <a:r>
              <a:rPr lang="en-IN" dirty="0" err="1" smtClean="0"/>
              <a:t>userDetailsList</a:t>
            </a:r>
            <a:r>
              <a:rPr lang="en-IN" dirty="0" smtClean="0"/>
              <a:t> = []</a:t>
            </a:r>
            <a:endParaRPr lang="en-IN" dirty="0"/>
          </a:p>
          <a:p>
            <a:r>
              <a:rPr lang="en-US" dirty="0" smtClean="0"/>
              <a:t>const App = () =&gt; (  </a:t>
            </a:r>
          </a:p>
          <a:p>
            <a:r>
              <a:rPr lang="en-US" dirty="0"/>
              <a:t>	</a:t>
            </a:r>
            <a:r>
              <a:rPr lang="en-US" dirty="0" smtClean="0"/>
              <a:t>&lt;div </a:t>
            </a:r>
            <a:r>
              <a:rPr lang="en-US" dirty="0" err="1" smtClean="0"/>
              <a:t>className</a:t>
            </a:r>
            <a:r>
              <a:rPr lang="en-US" dirty="0" smtClean="0"/>
              <a:t>="list-container"&gt; </a:t>
            </a:r>
          </a:p>
          <a:p>
            <a:pPr lvl="2"/>
            <a:r>
              <a:rPr lang="en-US" dirty="0"/>
              <a:t>	</a:t>
            </a:r>
            <a:r>
              <a:rPr lang="en-US" dirty="0" smtClean="0"/>
              <a:t> &lt;h1 </a:t>
            </a:r>
            <a:r>
              <a:rPr lang="en-US" dirty="0" err="1" smtClean="0"/>
              <a:t>className</a:t>
            </a:r>
            <a:r>
              <a:rPr lang="en-US" dirty="0" smtClean="0"/>
              <a:t>="title"&gt;Users List&lt;/h1&gt;</a:t>
            </a:r>
          </a:p>
          <a:p>
            <a:pPr lvl="2"/>
            <a:r>
              <a:rPr lang="en-US" dirty="0"/>
              <a:t>	</a:t>
            </a:r>
            <a:r>
              <a:rPr lang="en-US" dirty="0" smtClean="0"/>
              <a:t> &lt;</a:t>
            </a:r>
            <a:r>
              <a:rPr lang="en-US" dirty="0" err="1" smtClean="0"/>
              <a:t>ul</a:t>
            </a:r>
            <a:r>
              <a:rPr lang="en-US" dirty="0" smtClean="0"/>
              <a:t>&gt; </a:t>
            </a:r>
          </a:p>
          <a:p>
            <a:pPr lvl="2"/>
            <a:r>
              <a:rPr lang="en-US" dirty="0"/>
              <a:t>	</a:t>
            </a:r>
            <a:r>
              <a:rPr lang="en-US" dirty="0" smtClean="0"/>
              <a:t>     {userDetailsList.map((</a:t>
            </a:r>
            <a:r>
              <a:rPr lang="en-US" dirty="0" err="1" smtClean="0"/>
              <a:t>eachItem</a:t>
            </a:r>
            <a:r>
              <a:rPr lang="en-US" dirty="0" smtClean="0"/>
              <a:t>) =&gt; (</a:t>
            </a:r>
          </a:p>
          <a:p>
            <a:pPr lvl="2"/>
            <a:r>
              <a:rPr lang="en-US" dirty="0"/>
              <a:t>	</a:t>
            </a:r>
            <a:r>
              <a:rPr lang="en-US" dirty="0" smtClean="0"/>
              <a:t>	        &lt;</a:t>
            </a:r>
            <a:r>
              <a:rPr lang="en-US" dirty="0" err="1" smtClean="0"/>
              <a:t>UserProfile</a:t>
            </a:r>
            <a:r>
              <a:rPr lang="en-US" dirty="0" smtClean="0"/>
              <a:t> </a:t>
            </a:r>
            <a:r>
              <a:rPr lang="en-US" dirty="0" err="1" smtClean="0"/>
              <a:t>userDetails</a:t>
            </a:r>
            <a:r>
              <a:rPr lang="en-US" dirty="0" smtClean="0"/>
              <a:t>={</a:t>
            </a:r>
            <a:r>
              <a:rPr lang="en-US" dirty="0" err="1" smtClean="0"/>
              <a:t>eachItem</a:t>
            </a:r>
            <a:r>
              <a:rPr lang="en-US" dirty="0" smtClean="0"/>
              <a:t>} /&gt;      </a:t>
            </a:r>
          </a:p>
          <a:p>
            <a:pPr lvl="2"/>
            <a:r>
              <a:rPr lang="en-US" dirty="0"/>
              <a:t>	</a:t>
            </a:r>
            <a:r>
              <a:rPr lang="en-US" dirty="0" smtClean="0"/>
              <a:t>	))</a:t>
            </a:r>
            <a:r>
              <a:rPr lang="en-IN" dirty="0"/>
              <a:t>	</a:t>
            </a:r>
            <a:endParaRPr lang="en-US" dirty="0" smtClean="0"/>
          </a:p>
          <a:p>
            <a:pPr lvl="2"/>
            <a:r>
              <a:rPr lang="en-US" dirty="0"/>
              <a:t>	</a:t>
            </a:r>
            <a:r>
              <a:rPr lang="en-US" dirty="0" smtClean="0"/>
              <a:t>      }    </a:t>
            </a:r>
          </a:p>
          <a:p>
            <a:pPr lvl="2"/>
            <a:r>
              <a:rPr lang="en-US" dirty="0"/>
              <a:t>	</a:t>
            </a:r>
            <a:r>
              <a:rPr lang="en-US" dirty="0" smtClean="0"/>
              <a:t>&lt;/</a:t>
            </a:r>
            <a:r>
              <a:rPr lang="en-US" dirty="0" err="1" smtClean="0"/>
              <a:t>ul</a:t>
            </a:r>
            <a:r>
              <a:rPr lang="en-US" dirty="0" smtClean="0"/>
              <a:t>&gt; </a:t>
            </a:r>
          </a:p>
          <a:p>
            <a:r>
              <a:rPr lang="en-US" dirty="0"/>
              <a:t>	</a:t>
            </a:r>
            <a:r>
              <a:rPr lang="en-US" dirty="0" smtClean="0"/>
              <a:t> &lt;/div&gt;</a:t>
            </a:r>
          </a:p>
          <a:p>
            <a:r>
              <a:rPr lang="en-US" dirty="0"/>
              <a:t>	</a:t>
            </a:r>
            <a:r>
              <a:rPr lang="en-US" dirty="0" smtClean="0"/>
              <a:t>)</a:t>
            </a:r>
          </a:p>
          <a:p>
            <a:r>
              <a:rPr lang="en-US" dirty="0" smtClean="0"/>
              <a:t>export default App</a:t>
            </a:r>
            <a:endParaRPr lang="en-US" dirty="0"/>
          </a:p>
        </p:txBody>
      </p:sp>
      <p:sp>
        <p:nvSpPr>
          <p:cNvPr id="4" name="TextBox 3"/>
          <p:cNvSpPr txBox="1"/>
          <p:nvPr/>
        </p:nvSpPr>
        <p:spPr>
          <a:xfrm>
            <a:off x="467544" y="5301208"/>
            <a:ext cx="8064896" cy="646331"/>
          </a:xfrm>
          <a:prstGeom prst="rect">
            <a:avLst/>
          </a:prstGeom>
          <a:noFill/>
        </p:spPr>
        <p:txBody>
          <a:bodyPr wrap="square" rtlCol="0">
            <a:spAutoFit/>
          </a:bodyPr>
          <a:lstStyle/>
          <a:p>
            <a:r>
              <a:rPr lang="en-US" dirty="0"/>
              <a:t>Keys used within arrays should be unique among their siblings. However, they don't need to be unique in the entire application.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548680"/>
            <a:ext cx="8064896" cy="1631216"/>
          </a:xfrm>
          <a:prstGeom prst="rect">
            <a:avLst/>
          </a:prstGeom>
          <a:noFill/>
        </p:spPr>
        <p:txBody>
          <a:bodyPr wrap="square" rtlCol="0">
            <a:spAutoFit/>
          </a:bodyPr>
          <a:lstStyle/>
          <a:p>
            <a:r>
              <a:rPr lang="en-US" sz="2800" b="1" i="1" u="sng" dirty="0"/>
              <a:t>Keys as Props</a:t>
            </a:r>
          </a:p>
          <a:p>
            <a:endParaRPr lang="en-IN" dirty="0" smtClean="0"/>
          </a:p>
          <a:p>
            <a:r>
              <a:rPr lang="en-US" b="1" dirty="0"/>
              <a:t>Keys don't get passed as a prop to the components</a:t>
            </a:r>
            <a:r>
              <a:rPr lang="en-US" dirty="0" smtClean="0"/>
              <a:t>.</a:t>
            </a:r>
          </a:p>
          <a:p>
            <a:r>
              <a:rPr lang="en-IN" dirty="0" smtClean="0"/>
              <a:t>But for making it unique it is important to add as props and you can not use it in component </a:t>
            </a:r>
          </a:p>
        </p:txBody>
      </p:sp>
      <p:sp>
        <p:nvSpPr>
          <p:cNvPr id="4" name="TextBox 3"/>
          <p:cNvSpPr txBox="1"/>
          <p:nvPr/>
        </p:nvSpPr>
        <p:spPr>
          <a:xfrm>
            <a:off x="539552" y="2276872"/>
            <a:ext cx="8064896" cy="4031873"/>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sz="1600" dirty="0" smtClean="0"/>
              <a:t>const </a:t>
            </a:r>
            <a:r>
              <a:rPr lang="en-US" sz="1600" dirty="0" err="1" smtClean="0"/>
              <a:t>UserProfile</a:t>
            </a:r>
            <a:r>
              <a:rPr lang="en-US" sz="1600" dirty="0" smtClean="0"/>
              <a:t> = props =&gt; { </a:t>
            </a:r>
          </a:p>
          <a:p>
            <a:r>
              <a:rPr lang="en-US" sz="1600" dirty="0"/>
              <a:t>	</a:t>
            </a:r>
            <a:r>
              <a:rPr lang="en-US" sz="1600" dirty="0" smtClean="0"/>
              <a:t> const {</a:t>
            </a:r>
            <a:r>
              <a:rPr lang="en-US" sz="1600" dirty="0" err="1" smtClean="0"/>
              <a:t>userDetails</a:t>
            </a:r>
            <a:r>
              <a:rPr lang="en-US" sz="1600" dirty="0" smtClean="0"/>
              <a:t>} = props</a:t>
            </a:r>
          </a:p>
          <a:p>
            <a:r>
              <a:rPr lang="en-US" sz="1600" dirty="0"/>
              <a:t>	</a:t>
            </a:r>
            <a:r>
              <a:rPr lang="en-US" sz="1600" dirty="0" smtClean="0"/>
              <a:t> const {</a:t>
            </a:r>
            <a:r>
              <a:rPr lang="en-US" sz="1600" dirty="0" err="1" smtClean="0"/>
              <a:t>imageUrl</a:t>
            </a:r>
            <a:r>
              <a:rPr lang="en-US" sz="1600" dirty="0" smtClean="0"/>
              <a:t>, name, role, key} = </a:t>
            </a:r>
            <a:r>
              <a:rPr lang="en-US" sz="1600" dirty="0" err="1" smtClean="0"/>
              <a:t>userDetails</a:t>
            </a:r>
            <a:r>
              <a:rPr lang="en-US" sz="1600" dirty="0" smtClean="0"/>
              <a:t>  </a:t>
            </a:r>
          </a:p>
          <a:p>
            <a:r>
              <a:rPr lang="en-US" sz="1600" dirty="0"/>
              <a:t>	</a:t>
            </a:r>
            <a:r>
              <a:rPr lang="en-US" sz="1600" dirty="0" smtClean="0"/>
              <a:t> console.log(key)  // undefined </a:t>
            </a:r>
          </a:p>
          <a:p>
            <a:r>
              <a:rPr lang="en-US" sz="1600" dirty="0"/>
              <a:t>	</a:t>
            </a:r>
            <a:endParaRPr lang="en-US" sz="1600" dirty="0" smtClean="0"/>
          </a:p>
          <a:p>
            <a:r>
              <a:rPr lang="en-US" sz="1600" dirty="0"/>
              <a:t>	</a:t>
            </a:r>
            <a:r>
              <a:rPr lang="en-US" sz="1600" dirty="0" smtClean="0"/>
              <a:t> return (    </a:t>
            </a:r>
          </a:p>
          <a:p>
            <a:r>
              <a:rPr lang="en-US" sz="1600" dirty="0"/>
              <a:t>	</a:t>
            </a:r>
            <a:r>
              <a:rPr lang="en-US" sz="1600" dirty="0" smtClean="0"/>
              <a:t>	&lt;</a:t>
            </a:r>
            <a:r>
              <a:rPr lang="en-US" sz="1600" dirty="0" err="1" smtClean="0"/>
              <a:t>li</a:t>
            </a:r>
            <a:r>
              <a:rPr lang="en-US" sz="1600" dirty="0" smtClean="0"/>
              <a:t> </a:t>
            </a:r>
            <a:r>
              <a:rPr lang="en-US" sz="1600" dirty="0" err="1" smtClean="0"/>
              <a:t>className</a:t>
            </a:r>
            <a:r>
              <a:rPr lang="en-US" sz="1600" dirty="0" smtClean="0"/>
              <a:t>="user-card-container"&gt;  </a:t>
            </a:r>
          </a:p>
          <a:p>
            <a:r>
              <a:rPr lang="en-US" sz="1600" dirty="0"/>
              <a:t>	</a:t>
            </a:r>
            <a:r>
              <a:rPr lang="en-US" sz="1600" dirty="0" smtClean="0"/>
              <a:t>	 &lt;</a:t>
            </a:r>
            <a:r>
              <a:rPr lang="en-US" sz="1600" dirty="0" err="1" smtClean="0"/>
              <a:t>img</a:t>
            </a:r>
            <a:r>
              <a:rPr lang="en-US" sz="1600" dirty="0" smtClean="0"/>
              <a:t> </a:t>
            </a:r>
            <a:r>
              <a:rPr lang="en-US" sz="1600" dirty="0" err="1" smtClean="0"/>
              <a:t>src</a:t>
            </a:r>
            <a:r>
              <a:rPr lang="en-US" sz="1600" dirty="0" smtClean="0"/>
              <a:t>={</a:t>
            </a:r>
            <a:r>
              <a:rPr lang="en-US" sz="1600" dirty="0" err="1" smtClean="0"/>
              <a:t>imageUrl</a:t>
            </a:r>
            <a:r>
              <a:rPr lang="en-US" sz="1600" dirty="0" smtClean="0"/>
              <a:t>} </a:t>
            </a:r>
            <a:r>
              <a:rPr lang="en-US" sz="1600" dirty="0" err="1" smtClean="0"/>
              <a:t>className</a:t>
            </a:r>
            <a:r>
              <a:rPr lang="en-US" sz="1600" dirty="0" smtClean="0"/>
              <a:t>="avatar" alt="avatar" /&gt;</a:t>
            </a:r>
          </a:p>
          <a:p>
            <a:r>
              <a:rPr lang="en-US" sz="1600" dirty="0"/>
              <a:t>	</a:t>
            </a:r>
            <a:r>
              <a:rPr lang="en-US" sz="1600" dirty="0" smtClean="0"/>
              <a:t>	 &lt;div </a:t>
            </a:r>
            <a:r>
              <a:rPr lang="en-US" sz="1600" dirty="0" err="1" smtClean="0"/>
              <a:t>className</a:t>
            </a:r>
            <a:r>
              <a:rPr lang="en-US" sz="1600" dirty="0" smtClean="0"/>
              <a:t>="user-details-container"&gt;</a:t>
            </a:r>
          </a:p>
          <a:p>
            <a:r>
              <a:rPr lang="en-US" sz="1600" dirty="0"/>
              <a:t>	</a:t>
            </a:r>
            <a:r>
              <a:rPr lang="en-US" sz="1600" dirty="0" smtClean="0"/>
              <a:t>	&lt;h1 </a:t>
            </a:r>
            <a:r>
              <a:rPr lang="en-US" sz="1600" dirty="0" err="1" smtClean="0"/>
              <a:t>className</a:t>
            </a:r>
            <a:r>
              <a:rPr lang="en-US" sz="1600" dirty="0" smtClean="0"/>
              <a:t>="user-name"&gt; {name} &lt;/h1&gt; </a:t>
            </a:r>
          </a:p>
          <a:p>
            <a:r>
              <a:rPr lang="en-US" sz="1600" dirty="0"/>
              <a:t>	</a:t>
            </a:r>
            <a:r>
              <a:rPr lang="en-US" sz="1600" dirty="0" smtClean="0"/>
              <a:t>	&lt;p </a:t>
            </a:r>
            <a:r>
              <a:rPr lang="en-US" sz="1600" dirty="0" err="1" smtClean="0"/>
              <a:t>className</a:t>
            </a:r>
            <a:r>
              <a:rPr lang="en-US" sz="1600" dirty="0" smtClean="0"/>
              <a:t>="user-designation"&gt; {role} &lt;/p&gt;</a:t>
            </a:r>
          </a:p>
          <a:p>
            <a:r>
              <a:rPr lang="en-US" sz="1600" dirty="0"/>
              <a:t>	</a:t>
            </a:r>
            <a:r>
              <a:rPr lang="en-US" sz="1600" dirty="0" smtClean="0"/>
              <a:t>	&lt;/div&gt; </a:t>
            </a:r>
          </a:p>
          <a:p>
            <a:r>
              <a:rPr lang="en-US" sz="1600" dirty="0"/>
              <a:t>	</a:t>
            </a:r>
            <a:r>
              <a:rPr lang="en-US" sz="1600" dirty="0" smtClean="0"/>
              <a:t>	&lt;/</a:t>
            </a:r>
            <a:r>
              <a:rPr lang="en-US" sz="1600" dirty="0" err="1" smtClean="0"/>
              <a:t>li</a:t>
            </a:r>
            <a:r>
              <a:rPr lang="en-US" sz="1600" dirty="0" smtClean="0"/>
              <a:t>&gt;</a:t>
            </a:r>
          </a:p>
          <a:p>
            <a:r>
              <a:rPr lang="en-US" sz="1600" dirty="0"/>
              <a:t>	</a:t>
            </a:r>
            <a:r>
              <a:rPr lang="en-US" sz="1600" dirty="0" smtClean="0"/>
              <a:t>)}</a:t>
            </a:r>
          </a:p>
          <a:p>
            <a:endParaRPr lang="en-US" sz="1600" dirty="0"/>
          </a:p>
          <a:p>
            <a:r>
              <a:rPr lang="en-US" sz="1600" dirty="0" smtClean="0"/>
              <a:t>export default </a:t>
            </a:r>
            <a:r>
              <a:rPr lang="en-US" sz="1600" dirty="0" err="1" smtClean="0"/>
              <a:t>UserProfile</a:t>
            </a:r>
            <a:endParaRPr lang="en-US" sz="1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7992888" cy="2862322"/>
          </a:xfrm>
          <a:prstGeom prst="rect">
            <a:avLst/>
          </a:prstGeom>
          <a:noFill/>
        </p:spPr>
        <p:txBody>
          <a:bodyPr wrap="square" rtlCol="0">
            <a:spAutoFit/>
          </a:bodyPr>
          <a:lstStyle/>
          <a:p>
            <a:r>
              <a:rPr lang="en-US" dirty="0" smtClean="0"/>
              <a:t>If we need the same value in the component, pass it explicitly as a prop with a different name.</a:t>
            </a:r>
          </a:p>
          <a:p>
            <a:endParaRPr lang="en-IN" dirty="0" smtClean="0"/>
          </a:p>
          <a:p>
            <a:r>
              <a:rPr lang="en-US" dirty="0" smtClean="0"/>
              <a:t>const </a:t>
            </a:r>
            <a:r>
              <a:rPr lang="en-US" dirty="0" err="1" smtClean="0"/>
              <a:t>UsersList</a:t>
            </a:r>
            <a:r>
              <a:rPr lang="en-US" dirty="0" smtClean="0"/>
              <a:t> = userDetailsList.map((</a:t>
            </a:r>
            <a:r>
              <a:rPr lang="en-US" dirty="0" err="1" smtClean="0"/>
              <a:t>userDetails</a:t>
            </a:r>
            <a:r>
              <a:rPr lang="en-US" dirty="0" smtClean="0"/>
              <a:t>) =&gt;  </a:t>
            </a:r>
          </a:p>
          <a:p>
            <a:r>
              <a:rPr lang="en-US" dirty="0" smtClean="0"/>
              <a:t>	&lt;</a:t>
            </a:r>
            <a:r>
              <a:rPr lang="en-US" dirty="0" err="1" smtClean="0"/>
              <a:t>UserProfile</a:t>
            </a:r>
            <a:r>
              <a:rPr lang="en-US" dirty="0" smtClean="0"/>
              <a:t>    </a:t>
            </a:r>
          </a:p>
          <a:p>
            <a:r>
              <a:rPr lang="en-US" dirty="0" smtClean="0"/>
              <a:t>	key={</a:t>
            </a:r>
            <a:r>
              <a:rPr lang="en-US" dirty="0" err="1" smtClean="0"/>
              <a:t>userDetails.uniqueNo</a:t>
            </a:r>
            <a:r>
              <a:rPr lang="en-US" dirty="0" smtClean="0"/>
              <a:t>} </a:t>
            </a:r>
          </a:p>
          <a:p>
            <a:r>
              <a:rPr lang="en-US" dirty="0" smtClean="0"/>
              <a:t>	</a:t>
            </a:r>
            <a:r>
              <a:rPr lang="en-US" dirty="0" err="1" smtClean="0"/>
              <a:t>uniqueNo</a:t>
            </a:r>
            <a:r>
              <a:rPr lang="en-US" dirty="0" smtClean="0"/>
              <a:t>={</a:t>
            </a:r>
            <a:r>
              <a:rPr lang="en-US" dirty="0" err="1" smtClean="0"/>
              <a:t>userDetails.uniqueNo</a:t>
            </a:r>
            <a:r>
              <a:rPr lang="en-US" dirty="0" smtClean="0"/>
              <a:t>}  </a:t>
            </a:r>
          </a:p>
          <a:p>
            <a:r>
              <a:rPr lang="en-US" dirty="0" smtClean="0"/>
              <a:t>	name={userDetails.name} </a:t>
            </a:r>
          </a:p>
          <a:p>
            <a:r>
              <a:rPr lang="en-US" dirty="0" smtClean="0"/>
              <a:t>	/&gt;</a:t>
            </a:r>
          </a:p>
          <a:p>
            <a:r>
              <a:rPr lang="en-US" dirty="0" smtClean="0"/>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Coding Practice</a:t>
            </a:r>
            <a:endParaRPr lang="en-US" b="1" i="1" dirty="0"/>
          </a:p>
        </p:txBody>
      </p:sp>
      <p:sp>
        <p:nvSpPr>
          <p:cNvPr id="4" name="TextBox 3"/>
          <p:cNvSpPr txBox="1"/>
          <p:nvPr/>
        </p:nvSpPr>
        <p:spPr>
          <a:xfrm>
            <a:off x="611560" y="1412776"/>
            <a:ext cx="7848872" cy="4801314"/>
          </a:xfrm>
          <a:prstGeom prst="rect">
            <a:avLst/>
          </a:prstGeom>
          <a:noFill/>
        </p:spPr>
        <p:txBody>
          <a:bodyPr wrap="square" rtlCol="0">
            <a:spAutoFit/>
          </a:bodyPr>
          <a:lstStyle/>
          <a:p>
            <a:r>
              <a:rPr lang="en-US" dirty="0" smtClean="0"/>
              <a:t>Create a simple React app that displays </a:t>
            </a:r>
            <a:r>
              <a:rPr lang="en-US" b="1" dirty="0" smtClean="0"/>
              <a:t>4 technology cards</a:t>
            </a:r>
            <a:r>
              <a:rPr lang="en-US" dirty="0" smtClean="0"/>
              <a:t>. Each card should show the </a:t>
            </a:r>
            <a:r>
              <a:rPr lang="en-US" b="1" dirty="0" smtClean="0"/>
              <a:t>name</a:t>
            </a:r>
            <a:r>
              <a:rPr lang="en-US" dirty="0" smtClean="0"/>
              <a:t> of a technology and a </a:t>
            </a:r>
            <a:r>
              <a:rPr lang="en-US" b="1" dirty="0" smtClean="0"/>
              <a:t>short description</a:t>
            </a:r>
            <a:r>
              <a:rPr lang="en-US" dirty="0" smtClean="0"/>
              <a:t> about it.</a:t>
            </a:r>
          </a:p>
          <a:p>
            <a:endParaRPr lang="en-IN" dirty="0" smtClean="0"/>
          </a:p>
          <a:p>
            <a:pPr marL="342900" indent="-342900">
              <a:buFont typeface="Arial" pitchFamily="34" charset="0"/>
              <a:buChar char="•"/>
            </a:pPr>
            <a:r>
              <a:rPr lang="en-US" dirty="0" smtClean="0"/>
              <a:t>You have to create  array of objects containing technology details: name , description </a:t>
            </a:r>
          </a:p>
          <a:p>
            <a:pPr marL="342900" indent="-342900">
              <a:buFont typeface="Arial" pitchFamily="34" charset="0"/>
              <a:buChar char="•"/>
            </a:pPr>
            <a:endParaRPr lang="en-IN" dirty="0" smtClean="0"/>
          </a:p>
          <a:p>
            <a:pPr marL="342900" indent="-342900">
              <a:buFont typeface="Arial" pitchFamily="34" charset="0"/>
              <a:buChar char="•"/>
            </a:pPr>
            <a:r>
              <a:rPr lang="en-US" dirty="0" smtClean="0"/>
              <a:t>Create a reusable </a:t>
            </a:r>
            <a:r>
              <a:rPr lang="en-US" b="1" dirty="0" err="1" smtClean="0"/>
              <a:t>TechCard</a:t>
            </a:r>
            <a:r>
              <a:rPr lang="en-US" dirty="0" smtClean="0"/>
              <a:t> component that accepts name and description as </a:t>
            </a:r>
            <a:r>
              <a:rPr lang="en-US" b="1" dirty="0" smtClean="0"/>
              <a:t>props</a:t>
            </a:r>
            <a:r>
              <a:rPr lang="en-US" dirty="0" smtClean="0"/>
              <a:t> and displays them in a styled card.</a:t>
            </a:r>
          </a:p>
          <a:p>
            <a:pPr marL="342900" indent="-342900">
              <a:buFont typeface="Arial" pitchFamily="34" charset="0"/>
              <a:buChar char="•"/>
            </a:pPr>
            <a:endParaRPr lang="en-IN" dirty="0" smtClean="0"/>
          </a:p>
          <a:p>
            <a:pPr marL="342900" indent="-342900">
              <a:buFont typeface="Arial" pitchFamily="34" charset="0"/>
              <a:buChar char="•"/>
            </a:pPr>
            <a:r>
              <a:rPr lang="en-US" dirty="0" smtClean="0"/>
              <a:t>In the main component (e.g., App.js), </a:t>
            </a:r>
            <a:r>
              <a:rPr lang="en-US" b="1" dirty="0" smtClean="0"/>
              <a:t>map through the array</a:t>
            </a:r>
            <a:r>
              <a:rPr lang="en-US" dirty="0" smtClean="0"/>
              <a:t> of technologies and render one </a:t>
            </a:r>
            <a:r>
              <a:rPr lang="en-US" dirty="0" err="1" smtClean="0"/>
              <a:t>TechCard</a:t>
            </a:r>
            <a:r>
              <a:rPr lang="en-US" dirty="0" smtClean="0"/>
              <a:t> component for each.</a:t>
            </a:r>
          </a:p>
          <a:p>
            <a:pPr marL="342900" indent="-342900">
              <a:buFont typeface="Arial" pitchFamily="34" charset="0"/>
              <a:buChar char="•"/>
            </a:pPr>
            <a:endParaRPr lang="en-IN" dirty="0" smtClean="0"/>
          </a:p>
          <a:p>
            <a:pPr marL="342900" indent="-342900">
              <a:buFont typeface="Arial" pitchFamily="34" charset="0"/>
              <a:buChar char="•"/>
            </a:pPr>
            <a:r>
              <a:rPr lang="en-US" dirty="0" smtClean="0"/>
              <a:t>Make sure you provide a </a:t>
            </a:r>
            <a:r>
              <a:rPr lang="en-US" b="1" dirty="0" smtClean="0"/>
              <a:t>unique key</a:t>
            </a:r>
            <a:r>
              <a:rPr lang="en-US" dirty="0" smtClean="0"/>
              <a:t> (use the id from each object) when rendering the list.</a:t>
            </a:r>
          </a:p>
          <a:p>
            <a:endParaRPr lang="en-IN" dirty="0" smtClean="0"/>
          </a:p>
          <a:p>
            <a:r>
              <a:rPr lang="en-IN" dirty="0" smtClean="0"/>
              <a:t>Expected output :  </a:t>
            </a:r>
            <a:r>
              <a:rPr lang="en-US" dirty="0" smtClean="0"/>
              <a:t>You should see </a:t>
            </a:r>
            <a:r>
              <a:rPr lang="en-US" b="1" dirty="0" smtClean="0"/>
              <a:t>4 cards</a:t>
            </a:r>
            <a:r>
              <a:rPr lang="en-US" dirty="0" smtClean="0"/>
              <a:t> on the screen, each showing a </a:t>
            </a:r>
            <a:r>
              <a:rPr lang="en-US" b="1" dirty="0" smtClean="0"/>
              <a:t>technology name</a:t>
            </a:r>
            <a:r>
              <a:rPr lang="en-US" dirty="0" smtClean="0"/>
              <a:t> and its </a:t>
            </a:r>
            <a:r>
              <a:rPr lang="en-US" b="1" dirty="0" smtClean="0"/>
              <a:t>description</a:t>
            </a:r>
            <a:r>
              <a:rPr lang="en-US" dirty="0" smtClean="0"/>
              <a:t>, neatly presented.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Components</a:t>
            </a:r>
            <a:endParaRPr lang="en-US" b="1" i="1" dirty="0"/>
          </a:p>
        </p:txBody>
      </p:sp>
      <p:sp>
        <p:nvSpPr>
          <p:cNvPr id="3" name="TextBox 2"/>
          <p:cNvSpPr txBox="1"/>
          <p:nvPr/>
        </p:nvSpPr>
        <p:spPr>
          <a:xfrm>
            <a:off x="467544" y="1340768"/>
            <a:ext cx="8136904" cy="923330"/>
          </a:xfrm>
          <a:prstGeom prst="rect">
            <a:avLst/>
          </a:prstGeom>
          <a:noFill/>
        </p:spPr>
        <p:txBody>
          <a:bodyPr wrap="square" rtlCol="0">
            <a:spAutoFit/>
          </a:bodyPr>
          <a:lstStyle/>
          <a:p>
            <a:r>
              <a:rPr lang="en-US" dirty="0" smtClean="0"/>
              <a:t>There are two ways to write React Components. They are:</a:t>
            </a:r>
          </a:p>
          <a:p>
            <a:pPr marL="342900" indent="-342900">
              <a:buFont typeface="+mj-lt"/>
              <a:buAutoNum type="arabicPeriod"/>
            </a:pPr>
            <a:r>
              <a:rPr lang="en-US" dirty="0" smtClean="0"/>
              <a:t>Functional Components</a:t>
            </a:r>
          </a:p>
          <a:p>
            <a:pPr marL="342900" indent="-342900">
              <a:buFont typeface="+mj-lt"/>
              <a:buAutoNum type="arabicPeriod"/>
            </a:pPr>
            <a:r>
              <a:rPr lang="en-US" dirty="0" smtClean="0"/>
              <a:t>Class Components</a:t>
            </a:r>
            <a:endParaRPr lang="en-US" dirty="0"/>
          </a:p>
        </p:txBody>
      </p:sp>
      <p:sp>
        <p:nvSpPr>
          <p:cNvPr id="4" name="TextBox 3"/>
          <p:cNvSpPr txBox="1"/>
          <p:nvPr/>
        </p:nvSpPr>
        <p:spPr>
          <a:xfrm>
            <a:off x="467544" y="2276872"/>
            <a:ext cx="8136904" cy="923330"/>
          </a:xfrm>
          <a:prstGeom prst="rect">
            <a:avLst/>
          </a:prstGeom>
          <a:noFill/>
        </p:spPr>
        <p:txBody>
          <a:bodyPr wrap="square" rtlCol="0">
            <a:spAutoFit/>
          </a:bodyPr>
          <a:lstStyle/>
          <a:p>
            <a:r>
              <a:rPr lang="en-US" b="1" i="1" u="sng" dirty="0" smtClean="0"/>
              <a:t>Functional Components:- </a:t>
            </a:r>
          </a:p>
          <a:p>
            <a:r>
              <a:rPr lang="en-US" dirty="0" smtClean="0"/>
              <a:t>These are JavaScript functions that take props as a parameter if necessary and return react element (JSX).</a:t>
            </a:r>
          </a:p>
        </p:txBody>
      </p:sp>
      <p:sp>
        <p:nvSpPr>
          <p:cNvPr id="5" name="TextBox 4"/>
          <p:cNvSpPr txBox="1"/>
          <p:nvPr/>
        </p:nvSpPr>
        <p:spPr>
          <a:xfrm>
            <a:off x="467544" y="3212976"/>
            <a:ext cx="7632848" cy="646331"/>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smtClean="0"/>
              <a:t>const Welcome = () =&gt; &lt;h1&gt;Hello, User&lt;/h1&gt;;</a:t>
            </a:r>
          </a:p>
          <a:p>
            <a:r>
              <a:rPr lang="en-US" dirty="0" smtClean="0"/>
              <a:t>export default Welcome;</a:t>
            </a:r>
            <a:endParaRPr lang="en-US" dirty="0"/>
          </a:p>
        </p:txBody>
      </p:sp>
      <p:sp>
        <p:nvSpPr>
          <p:cNvPr id="6" name="TextBox 5"/>
          <p:cNvSpPr txBox="1"/>
          <p:nvPr/>
        </p:nvSpPr>
        <p:spPr>
          <a:xfrm>
            <a:off x="467544" y="4149080"/>
            <a:ext cx="8280920" cy="2585323"/>
          </a:xfrm>
          <a:prstGeom prst="rect">
            <a:avLst/>
          </a:prstGeom>
          <a:noFill/>
        </p:spPr>
        <p:txBody>
          <a:bodyPr wrap="square" rtlCol="0">
            <a:spAutoFit/>
          </a:bodyPr>
          <a:lstStyle/>
          <a:p>
            <a:r>
              <a:rPr lang="en-US" b="1" i="1" u="sng" dirty="0" smtClean="0"/>
              <a:t>Class Components</a:t>
            </a:r>
          </a:p>
          <a:p>
            <a:r>
              <a:rPr lang="en-US" dirty="0" smtClean="0"/>
              <a:t>These components are built using an ES6 class. To define a React Class Component, Create an ES6 class that extends </a:t>
            </a:r>
            <a:r>
              <a:rPr lang="en-US" dirty="0" err="1" smtClean="0"/>
              <a:t>React.Component</a:t>
            </a:r>
            <a:r>
              <a:rPr lang="en-US" dirty="0" smtClean="0"/>
              <a:t>.  Add a single empty method to it called render().</a:t>
            </a:r>
          </a:p>
          <a:p>
            <a:endParaRPr lang="en-IN" dirty="0" smtClean="0"/>
          </a:p>
          <a:p>
            <a:pPr marL="342900" indent="-342900">
              <a:buFont typeface="Arial" pitchFamily="34" charset="0"/>
              <a:buChar char="•"/>
            </a:pPr>
            <a:r>
              <a:rPr lang="en-US" dirty="0" smtClean="0"/>
              <a:t>The extends keyword is used to inherit methods and properties from the  </a:t>
            </a:r>
            <a:r>
              <a:rPr lang="en-US" dirty="0" err="1" smtClean="0"/>
              <a:t>React.Component</a:t>
            </a:r>
            <a:endParaRPr lang="en-US" dirty="0" smtClean="0"/>
          </a:p>
          <a:p>
            <a:pPr marL="342900" indent="-342900">
              <a:buFont typeface="Arial" pitchFamily="34" charset="0"/>
              <a:buChar char="•"/>
            </a:pPr>
            <a:r>
              <a:rPr lang="en-US" dirty="0" smtClean="0"/>
              <a:t>render() method is the only required method in a class component. It returns the JSX element.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7848872" cy="3416320"/>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IN" dirty="0" smtClean="0"/>
              <a:t>Example : - </a:t>
            </a:r>
          </a:p>
          <a:p>
            <a:endParaRPr lang="en-IN" dirty="0" smtClean="0"/>
          </a:p>
          <a:p>
            <a:r>
              <a:rPr lang="en-IN" dirty="0" smtClean="0"/>
              <a:t>Import </a:t>
            </a:r>
            <a:r>
              <a:rPr lang="en-IN" dirty="0" smtClean="0"/>
              <a:t>{Component} from “react” </a:t>
            </a:r>
            <a:r>
              <a:rPr lang="en-IN" dirty="0" smtClean="0"/>
              <a:t>;</a:t>
            </a:r>
          </a:p>
          <a:p>
            <a:endParaRPr lang="en-US" dirty="0" smtClean="0"/>
          </a:p>
          <a:p>
            <a:r>
              <a:rPr lang="en-US" dirty="0" smtClean="0"/>
              <a:t>class Welcome extends Component { </a:t>
            </a:r>
          </a:p>
          <a:p>
            <a:r>
              <a:rPr lang="en-US" dirty="0" smtClean="0"/>
              <a:t>	render() { </a:t>
            </a:r>
          </a:p>
          <a:p>
            <a:pPr lvl="2"/>
            <a:r>
              <a:rPr lang="en-US" dirty="0" smtClean="0"/>
              <a:t>	  const { name } = </a:t>
            </a:r>
            <a:r>
              <a:rPr lang="en-US" dirty="0" err="1" smtClean="0"/>
              <a:t>this.props</a:t>
            </a:r>
            <a:r>
              <a:rPr lang="en-US" dirty="0" smtClean="0"/>
              <a:t>   </a:t>
            </a:r>
          </a:p>
          <a:p>
            <a:pPr lvl="2"/>
            <a:r>
              <a:rPr lang="en-US" dirty="0" smtClean="0"/>
              <a:t>	return &lt;h1&gt;Hello, {name}&lt;/h1&gt; </a:t>
            </a:r>
          </a:p>
          <a:p>
            <a:r>
              <a:rPr lang="en-US" dirty="0" smtClean="0"/>
              <a:t>	}</a:t>
            </a:r>
          </a:p>
          <a:p>
            <a:r>
              <a:rPr lang="en-US" dirty="0" smtClean="0"/>
              <a:t>}</a:t>
            </a:r>
          </a:p>
          <a:p>
            <a:endParaRPr lang="en-IN" dirty="0" smtClean="0"/>
          </a:p>
          <a:p>
            <a:r>
              <a:rPr lang="en-US" dirty="0" smtClean="0"/>
              <a:t>Use </a:t>
            </a:r>
            <a:r>
              <a:rPr lang="en-US" dirty="0" err="1" smtClean="0"/>
              <a:t>this.props</a:t>
            </a:r>
            <a:r>
              <a:rPr lang="en-US" dirty="0" smtClean="0"/>
              <a:t>  in the render() body to access the props in a class component.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ES6 </a:t>
            </a:r>
            <a:endParaRPr lang="en-US" b="1" i="1" dirty="0"/>
          </a:p>
        </p:txBody>
      </p:sp>
      <p:sp>
        <p:nvSpPr>
          <p:cNvPr id="3" name="TextBox 2"/>
          <p:cNvSpPr txBox="1"/>
          <p:nvPr/>
        </p:nvSpPr>
        <p:spPr>
          <a:xfrm>
            <a:off x="467544" y="2564904"/>
            <a:ext cx="8208912" cy="3373359"/>
          </a:xfrm>
          <a:prstGeom prst="rect">
            <a:avLst/>
          </a:prstGeom>
          <a:noFill/>
        </p:spPr>
        <p:txBody>
          <a:bodyPr wrap="square" rtlCol="0">
            <a:spAutoFit/>
          </a:bodyPr>
          <a:lstStyle/>
          <a:p>
            <a:pPr marL="342900" indent="-342900">
              <a:lnSpc>
                <a:spcPct val="150000"/>
              </a:lnSpc>
              <a:buFont typeface="+mj-lt"/>
              <a:buAutoNum type="arabicPeriod"/>
            </a:pPr>
            <a:r>
              <a:rPr lang="en-US" b="1" dirty="0" smtClean="0"/>
              <a:t>let and const</a:t>
            </a:r>
            <a:r>
              <a:rPr lang="en-US" dirty="0" smtClean="0"/>
              <a:t>: Block-scoped variable declarations (instead of just </a:t>
            </a:r>
            <a:r>
              <a:rPr lang="en-US" dirty="0" err="1" smtClean="0"/>
              <a:t>var</a:t>
            </a:r>
            <a:r>
              <a:rPr lang="en-US" dirty="0" smtClean="0"/>
              <a:t>)</a:t>
            </a:r>
          </a:p>
          <a:p>
            <a:pPr marL="342900" indent="-342900">
              <a:lnSpc>
                <a:spcPct val="150000"/>
              </a:lnSpc>
              <a:buFont typeface="+mj-lt"/>
              <a:buAutoNum type="arabicPeriod"/>
            </a:pPr>
            <a:r>
              <a:rPr lang="en-US" b="1" dirty="0" smtClean="0"/>
              <a:t>Arrow functions</a:t>
            </a:r>
            <a:r>
              <a:rPr lang="en-US" dirty="0" smtClean="0"/>
              <a:t>: Shorter syntax for writing functions</a:t>
            </a:r>
          </a:p>
          <a:p>
            <a:pPr marL="342900" indent="-342900">
              <a:lnSpc>
                <a:spcPct val="150000"/>
              </a:lnSpc>
              <a:buFont typeface="+mj-lt"/>
              <a:buAutoNum type="arabicPeriod"/>
            </a:pPr>
            <a:r>
              <a:rPr lang="en-US" b="1" dirty="0" smtClean="0"/>
              <a:t>Template literals</a:t>
            </a:r>
            <a:r>
              <a:rPr lang="en-US" dirty="0" smtClean="0"/>
              <a:t>: For easier string formatting using </a:t>
            </a:r>
            <a:r>
              <a:rPr lang="en-US" dirty="0" err="1" smtClean="0"/>
              <a:t>backticks</a:t>
            </a:r>
            <a:endParaRPr lang="en-US" dirty="0" smtClean="0"/>
          </a:p>
          <a:p>
            <a:pPr marL="342900" indent="-342900">
              <a:lnSpc>
                <a:spcPct val="150000"/>
              </a:lnSpc>
              <a:buFont typeface="+mj-lt"/>
              <a:buAutoNum type="arabicPeriod"/>
            </a:pPr>
            <a:r>
              <a:rPr lang="en-US" b="1" dirty="0" err="1" smtClean="0"/>
              <a:t>Destructuring</a:t>
            </a:r>
            <a:r>
              <a:rPr lang="en-US" dirty="0" smtClean="0"/>
              <a:t>: Extract values from arrays or objects</a:t>
            </a:r>
          </a:p>
          <a:p>
            <a:pPr marL="342900" indent="-342900">
              <a:lnSpc>
                <a:spcPct val="150000"/>
              </a:lnSpc>
              <a:buFont typeface="+mj-lt"/>
              <a:buAutoNum type="arabicPeriod"/>
            </a:pPr>
            <a:r>
              <a:rPr lang="en-US" b="1" dirty="0" smtClean="0"/>
              <a:t>Default parameters</a:t>
            </a:r>
            <a:r>
              <a:rPr lang="en-US" dirty="0" smtClean="0"/>
              <a:t>: Set default values in functions</a:t>
            </a:r>
          </a:p>
          <a:p>
            <a:pPr marL="342900" indent="-342900">
              <a:lnSpc>
                <a:spcPct val="150000"/>
              </a:lnSpc>
              <a:buFont typeface="+mj-lt"/>
              <a:buAutoNum type="arabicPeriod"/>
            </a:pPr>
            <a:r>
              <a:rPr lang="en-US" b="1" dirty="0" smtClean="0"/>
              <a:t>Spread and rest operators</a:t>
            </a:r>
            <a:r>
              <a:rPr lang="en-US" dirty="0" smtClean="0"/>
              <a:t>: For working with arrays and function arguments</a:t>
            </a:r>
          </a:p>
          <a:p>
            <a:pPr marL="342900" indent="-342900">
              <a:lnSpc>
                <a:spcPct val="150000"/>
              </a:lnSpc>
              <a:buFont typeface="+mj-lt"/>
              <a:buAutoNum type="arabicPeriod"/>
            </a:pPr>
            <a:r>
              <a:rPr lang="en-US" b="1" dirty="0" smtClean="0"/>
              <a:t>Classes</a:t>
            </a:r>
            <a:r>
              <a:rPr lang="en-US" dirty="0" smtClean="0"/>
              <a:t>: Cleaner way to write constructor functions and inheritance</a:t>
            </a:r>
          </a:p>
          <a:p>
            <a:pPr marL="342900" indent="-342900">
              <a:lnSpc>
                <a:spcPct val="150000"/>
              </a:lnSpc>
              <a:buFont typeface="+mj-lt"/>
              <a:buAutoNum type="arabicPeriod"/>
            </a:pPr>
            <a:r>
              <a:rPr lang="en-US" b="1" dirty="0" smtClean="0"/>
              <a:t>Modules</a:t>
            </a:r>
            <a:r>
              <a:rPr lang="en-US" dirty="0" smtClean="0"/>
              <a:t>: Use import and export to split code into files</a:t>
            </a:r>
          </a:p>
        </p:txBody>
      </p:sp>
      <p:sp>
        <p:nvSpPr>
          <p:cNvPr id="4" name="TextBox 3"/>
          <p:cNvSpPr txBox="1"/>
          <p:nvPr/>
        </p:nvSpPr>
        <p:spPr>
          <a:xfrm>
            <a:off x="395536" y="1340768"/>
            <a:ext cx="8208912" cy="923330"/>
          </a:xfrm>
          <a:prstGeom prst="rect">
            <a:avLst/>
          </a:prstGeom>
          <a:noFill/>
        </p:spPr>
        <p:txBody>
          <a:bodyPr wrap="square" rtlCol="0">
            <a:spAutoFit/>
          </a:bodyPr>
          <a:lstStyle/>
          <a:p>
            <a:r>
              <a:rPr lang="en-US" b="1" dirty="0" smtClean="0"/>
              <a:t>ES6 (</a:t>
            </a:r>
            <a:r>
              <a:rPr lang="en-US" b="1" dirty="0" err="1" smtClean="0"/>
              <a:t>ECMAScript</a:t>
            </a:r>
            <a:r>
              <a:rPr lang="en-US" b="1" dirty="0" smtClean="0"/>
              <a:t> 6)</a:t>
            </a:r>
            <a:r>
              <a:rPr lang="en-US" dirty="0" smtClean="0"/>
              <a:t>, also known as </a:t>
            </a:r>
            <a:r>
              <a:rPr lang="en-US" b="1" dirty="0" err="1" smtClean="0"/>
              <a:t>ECMAScript</a:t>
            </a:r>
            <a:r>
              <a:rPr lang="en-US" b="1" dirty="0" smtClean="0"/>
              <a:t> 2015</a:t>
            </a:r>
            <a:r>
              <a:rPr lang="en-US" dirty="0" smtClean="0"/>
              <a:t>, is a major update to the JavaScript language that introduced many new features to make coding easier, cleaner, and more powerful.</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TotalTime>
  <Words>741</Words>
  <Application>Microsoft Office PowerPoint</Application>
  <PresentationFormat>On-screen Show (4:3)</PresentationFormat>
  <Paragraphs>153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Lists , keys , components , state etc.</vt:lpstr>
      <vt:lpstr>Keys</vt:lpstr>
      <vt:lpstr>Slide 3</vt:lpstr>
      <vt:lpstr>Slide 4</vt:lpstr>
      <vt:lpstr>Slide 5</vt:lpstr>
      <vt:lpstr>Coding Practice</vt:lpstr>
      <vt:lpstr>Components</vt:lpstr>
      <vt:lpstr>Slide 8</vt:lpstr>
      <vt:lpstr>ES6 </vt:lpstr>
      <vt:lpstr>React Events</vt:lpstr>
      <vt:lpstr>State</vt:lpstr>
      <vt:lpstr>Slide 12</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Lists keys</dc:title>
  <dc:creator>hp</dc:creator>
  <cp:lastModifiedBy>hp</cp:lastModifiedBy>
  <cp:revision>44</cp:revision>
  <dcterms:created xsi:type="dcterms:W3CDTF">2025-07-25T06:30:28Z</dcterms:created>
  <dcterms:modified xsi:type="dcterms:W3CDTF">2025-07-26T06:07:19Z</dcterms:modified>
</cp:coreProperties>
</file>