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8288000" cy="10287000"/>
  <p:notesSz cx="6858000" cy="9144000"/>
  <p:embeddedFontLst>
    <p:embeddedFont>
      <p:font typeface="Canva Sans Bold" charset="0"/>
      <p:regular r:id="rId13"/>
    </p:embeddedFont>
    <p:embeddedFont>
      <p:font typeface="Calibri" pitchFamily="34" charset="0"/>
      <p:regular r:id="rId14"/>
      <p:bold r:id="rId15"/>
      <p:italic r:id="rId16"/>
      <p:boldItalic r:id="rId17"/>
    </p:embeddedFont>
    <p:embeddedFont>
      <p:font typeface="Antonio Ultra-Bold" charset="0"/>
      <p:regular r:id="rId18"/>
    </p:embeddedFont>
    <p:embeddedFont>
      <p:font typeface="Canva Sans" charset="0"/>
      <p:regular r:id="rId19"/>
    </p:embeddedFont>
    <p:embeddedFont>
      <p:font typeface="Antonio Bold"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5B0D9-C201-4495-91B7-27AD8C41E0DF}" v="1" dt="2024-10-23T17:01:08.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harma" userId="2073f04d75e0752d" providerId="LiveId" clId="{2E55B0D9-C201-4495-91B7-27AD8C41E0DF}"/>
    <pc:docChg chg="custSel addSld delSld modSld">
      <pc:chgData name="abhishek sharma" userId="2073f04d75e0752d" providerId="LiveId" clId="{2E55B0D9-C201-4495-91B7-27AD8C41E0DF}" dt="2024-10-23T17:04:35.780" v="19" actId="14100"/>
      <pc:docMkLst>
        <pc:docMk/>
      </pc:docMkLst>
      <pc:sldChg chg="addSp delSp modSp mod">
        <pc:chgData name="abhishek sharma" userId="2073f04d75e0752d" providerId="LiveId" clId="{2E55B0D9-C201-4495-91B7-27AD8C41E0DF}" dt="2024-10-23T17:03:50.267" v="18" actId="1076"/>
        <pc:sldMkLst>
          <pc:docMk/>
          <pc:sldMk cId="0" sldId="256"/>
        </pc:sldMkLst>
        <pc:spChg chg="del">
          <ac:chgData name="abhishek sharma" userId="2073f04d75e0752d" providerId="LiveId" clId="{2E55B0D9-C201-4495-91B7-27AD8C41E0DF}" dt="2024-10-23T17:01:35.681" v="4" actId="478"/>
          <ac:spMkLst>
            <pc:docMk/>
            <pc:sldMk cId="0" sldId="256"/>
            <ac:spMk id="2" creationId="{00000000-0000-0000-0000-000000000000}"/>
          </ac:spMkLst>
        </pc:spChg>
        <pc:spChg chg="del">
          <ac:chgData name="abhishek sharma" userId="2073f04d75e0752d" providerId="LiveId" clId="{2E55B0D9-C201-4495-91B7-27AD8C41E0DF}" dt="2024-10-23T17:01:22.140" v="2" actId="478"/>
          <ac:spMkLst>
            <pc:docMk/>
            <pc:sldMk cId="0" sldId="256"/>
            <ac:spMk id="3" creationId="{00000000-0000-0000-0000-000000000000}"/>
          </ac:spMkLst>
        </pc:spChg>
        <pc:spChg chg="del">
          <ac:chgData name="abhishek sharma" userId="2073f04d75e0752d" providerId="LiveId" clId="{2E55B0D9-C201-4495-91B7-27AD8C41E0DF}" dt="2024-10-23T17:01:31.187" v="3" actId="478"/>
          <ac:spMkLst>
            <pc:docMk/>
            <pc:sldMk cId="0" sldId="256"/>
            <ac:spMk id="4" creationId="{00000000-0000-0000-0000-000000000000}"/>
          </ac:spMkLst>
        </pc:spChg>
        <pc:spChg chg="add mod">
          <ac:chgData name="abhishek sharma" userId="2073f04d75e0752d" providerId="LiveId" clId="{2E55B0D9-C201-4495-91B7-27AD8C41E0DF}" dt="2024-10-23T17:02:28.656" v="8" actId="1076"/>
          <ac:spMkLst>
            <pc:docMk/>
            <pc:sldMk cId="0" sldId="256"/>
            <ac:spMk id="7" creationId="{D1AD867D-82CA-D428-3AB7-61691358F1BF}"/>
          </ac:spMkLst>
        </pc:spChg>
        <pc:spChg chg="add mod">
          <ac:chgData name="abhishek sharma" userId="2073f04d75e0752d" providerId="LiveId" clId="{2E55B0D9-C201-4495-91B7-27AD8C41E0DF}" dt="2024-10-23T17:03:01.746" v="12" actId="1076"/>
          <ac:spMkLst>
            <pc:docMk/>
            <pc:sldMk cId="0" sldId="256"/>
            <ac:spMk id="9" creationId="{1F5E01E6-E67B-CB27-972A-A662B937B9BC}"/>
          </ac:spMkLst>
        </pc:spChg>
        <pc:spChg chg="add mod">
          <ac:chgData name="abhishek sharma" userId="2073f04d75e0752d" providerId="LiveId" clId="{2E55B0D9-C201-4495-91B7-27AD8C41E0DF}" dt="2024-10-23T17:03:50.267" v="18" actId="1076"/>
          <ac:spMkLst>
            <pc:docMk/>
            <pc:sldMk cId="0" sldId="256"/>
            <ac:spMk id="11" creationId="{14390EAB-B653-8D33-1EE1-8FF353202DDB}"/>
          </ac:spMkLst>
        </pc:spChg>
      </pc:sldChg>
      <pc:sldChg chg="modSp mod">
        <pc:chgData name="abhishek sharma" userId="2073f04d75e0752d" providerId="LiveId" clId="{2E55B0D9-C201-4495-91B7-27AD8C41E0DF}" dt="2024-10-23T17:04:35.780" v="19" actId="14100"/>
        <pc:sldMkLst>
          <pc:docMk/>
          <pc:sldMk cId="0" sldId="261"/>
        </pc:sldMkLst>
        <pc:spChg chg="mod">
          <ac:chgData name="abhishek sharma" userId="2073f04d75e0752d" providerId="LiveId" clId="{2E55B0D9-C201-4495-91B7-27AD8C41E0DF}" dt="2024-10-23T17:04:35.780" v="19" actId="14100"/>
          <ac:spMkLst>
            <pc:docMk/>
            <pc:sldMk cId="0" sldId="261"/>
            <ac:spMk id="3" creationId="{00000000-0000-0000-0000-000000000000}"/>
          </ac:spMkLst>
        </pc:spChg>
      </pc:sldChg>
      <pc:sldChg chg="add del modTransition setBg">
        <pc:chgData name="abhishek sharma" userId="2073f04d75e0752d" providerId="LiveId" clId="{2E55B0D9-C201-4495-91B7-27AD8C41E0DF}" dt="2024-10-23T17:01:12.429" v="1" actId="47"/>
        <pc:sldMkLst>
          <pc:docMk/>
          <pc:sldMk cId="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9.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Freeform 5"/>
          <p:cNvSpPr/>
          <p:nvPr/>
        </p:nvSpPr>
        <p:spPr>
          <a:xfrm>
            <a:off x="16137827" y="656845"/>
            <a:ext cx="1342555" cy="1315704"/>
          </a:xfrm>
          <a:custGeom>
            <a:avLst/>
            <a:gdLst/>
            <a:ahLst/>
            <a:cxnLst/>
            <a:rect l="l" t="t" r="r" b="b"/>
            <a:pathLst>
              <a:path w="1342555" h="1315704">
                <a:moveTo>
                  <a:pt x="0" y="0"/>
                </a:moveTo>
                <a:lnTo>
                  <a:pt x="1342556" y="0"/>
                </a:lnTo>
                <a:lnTo>
                  <a:pt x="1342556" y="1315704"/>
                </a:lnTo>
                <a:lnTo>
                  <a:pt x="0" y="1315704"/>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7" name="TextBox 6">
            <a:extLst>
              <a:ext uri="{FF2B5EF4-FFF2-40B4-BE49-F238E27FC236}">
                <a16:creationId xmlns:a16="http://schemas.microsoft.com/office/drawing/2014/main" xmlns="" id="{D1AD867D-82CA-D428-3AB7-61691358F1BF}"/>
              </a:ext>
            </a:extLst>
          </p:cNvPr>
          <p:cNvSpPr txBox="1"/>
          <p:nvPr/>
        </p:nvSpPr>
        <p:spPr>
          <a:xfrm>
            <a:off x="4038600" y="321648"/>
            <a:ext cx="9144000" cy="1650901"/>
          </a:xfrm>
          <a:prstGeom prst="rect">
            <a:avLst/>
          </a:prstGeom>
          <a:noFill/>
        </p:spPr>
        <p:txBody>
          <a:bodyPr wrap="square">
            <a:spAutoFit/>
          </a:bodyPr>
          <a:lstStyle/>
          <a:p>
            <a:pPr algn="ctr">
              <a:lnSpc>
                <a:spcPts val="12880"/>
              </a:lnSpc>
            </a:pPr>
            <a:r>
              <a:rPr lang="en-US" sz="9600" b="1" dirty="0">
                <a:solidFill>
                  <a:srgbClr val="FFFFFF"/>
                </a:solidFill>
                <a:latin typeface="Canva Sans Bold"/>
                <a:ea typeface="Canva Sans Bold"/>
                <a:cs typeface="Canva Sans Bold"/>
                <a:sym typeface="Canva Sans Bold"/>
              </a:rPr>
              <a:t>GUVI PROJECT</a:t>
            </a:r>
          </a:p>
        </p:txBody>
      </p:sp>
      <p:sp>
        <p:nvSpPr>
          <p:cNvPr id="9" name="TextBox 8">
            <a:extLst>
              <a:ext uri="{FF2B5EF4-FFF2-40B4-BE49-F238E27FC236}">
                <a16:creationId xmlns:a16="http://schemas.microsoft.com/office/drawing/2014/main" xmlns="" id="{1F5E01E6-E67B-CB27-972A-A662B937B9BC}"/>
              </a:ext>
            </a:extLst>
          </p:cNvPr>
          <p:cNvSpPr txBox="1"/>
          <p:nvPr/>
        </p:nvSpPr>
        <p:spPr>
          <a:xfrm>
            <a:off x="11565827" y="6500259"/>
            <a:ext cx="9144000" cy="3129896"/>
          </a:xfrm>
          <a:prstGeom prst="rect">
            <a:avLst/>
          </a:prstGeom>
          <a:noFill/>
        </p:spPr>
        <p:txBody>
          <a:bodyPr wrap="square">
            <a:spAutoFit/>
          </a:bodyPr>
          <a:lstStyle/>
          <a:p>
            <a:r>
              <a:rPr lang="en-US" sz="3200" dirty="0">
                <a:solidFill>
                  <a:schemeClr val="bg1"/>
                </a:solidFill>
              </a:rPr>
              <a:t>PRESENTED BY:</a:t>
            </a:r>
          </a:p>
          <a:p>
            <a:pPr>
              <a:lnSpc>
                <a:spcPct val="115000"/>
              </a:lnSpc>
              <a:spcAft>
                <a:spcPts val="800"/>
              </a:spcAft>
            </a:pPr>
            <a:r>
              <a:rPr lang="en-IN" sz="32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Anurag Kumar (23SCSE1010414)</a:t>
            </a:r>
          </a:p>
          <a:p>
            <a:pPr>
              <a:lnSpc>
                <a:spcPct val="115000"/>
              </a:lnSpc>
              <a:spcAft>
                <a:spcPts val="800"/>
              </a:spcAft>
            </a:pPr>
            <a:r>
              <a:rPr lang="en-IN" sz="32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Ayush Maurya (23SCSE1012265)</a:t>
            </a:r>
          </a:p>
          <a:p>
            <a:pPr>
              <a:lnSpc>
                <a:spcPct val="115000"/>
              </a:lnSpc>
              <a:spcAft>
                <a:spcPts val="800"/>
              </a:spcAft>
            </a:pPr>
            <a:r>
              <a:rPr lang="en-IN" sz="32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Harshit Tiwari (23SCSE1010414)</a:t>
            </a:r>
          </a:p>
          <a:p>
            <a:pPr>
              <a:lnSpc>
                <a:spcPct val="115000"/>
              </a:lnSpc>
              <a:spcAft>
                <a:spcPts val="800"/>
              </a:spcAft>
            </a:pPr>
            <a:r>
              <a:rPr lang="en-IN" sz="32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Parth Gupta (23SCSE1012066)</a:t>
            </a:r>
          </a:p>
        </p:txBody>
      </p:sp>
      <p:sp>
        <p:nvSpPr>
          <p:cNvPr id="11" name="TextBox 10">
            <a:extLst>
              <a:ext uri="{FF2B5EF4-FFF2-40B4-BE49-F238E27FC236}">
                <a16:creationId xmlns:a16="http://schemas.microsoft.com/office/drawing/2014/main" xmlns="" id="{14390EAB-B653-8D33-1EE1-8FF353202DDB}"/>
              </a:ext>
            </a:extLst>
          </p:cNvPr>
          <p:cNvSpPr txBox="1"/>
          <p:nvPr/>
        </p:nvSpPr>
        <p:spPr>
          <a:xfrm>
            <a:off x="1143000" y="3174575"/>
            <a:ext cx="16337382" cy="2123658"/>
          </a:xfrm>
          <a:prstGeom prst="rect">
            <a:avLst/>
          </a:prstGeom>
          <a:noFill/>
        </p:spPr>
        <p:txBody>
          <a:bodyPr wrap="square">
            <a:spAutoFit/>
          </a:bodyPr>
          <a:lstStyle/>
          <a:p>
            <a:pPr algn="ctr"/>
            <a:r>
              <a:rPr lang="en-US" sz="6600" b="1" dirty="0">
                <a:solidFill>
                  <a:schemeClr val="bg1"/>
                </a:solidFill>
              </a:rPr>
              <a:t>ONLINE HEALTCARE MANGEMENT </a:t>
            </a:r>
          </a:p>
          <a:p>
            <a:pPr algn="ctr"/>
            <a:r>
              <a:rPr lang="en-US" sz="6600" b="1" dirty="0">
                <a:solidFill>
                  <a:schemeClr val="bg1"/>
                </a:solidFill>
              </a:rPr>
              <a:t>SYSTEM</a:t>
            </a:r>
            <a:endParaRPr lang="en-IN" sz="6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DF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9662898"/>
            <a:chOff x="0" y="0"/>
            <a:chExt cx="4816593" cy="2544961"/>
          </a:xfrm>
        </p:grpSpPr>
        <p:sp>
          <p:nvSpPr>
            <p:cNvPr id="3" name="Freeform 3"/>
            <p:cNvSpPr/>
            <p:nvPr/>
          </p:nvSpPr>
          <p:spPr>
            <a:xfrm>
              <a:off x="0" y="0"/>
              <a:ext cx="4816592" cy="2544961"/>
            </a:xfrm>
            <a:custGeom>
              <a:avLst/>
              <a:gdLst/>
              <a:ahLst/>
              <a:cxnLst/>
              <a:rect l="l" t="t" r="r" b="b"/>
              <a:pathLst>
                <a:path w="4816592" h="2544961">
                  <a:moveTo>
                    <a:pt x="0" y="0"/>
                  </a:moveTo>
                  <a:lnTo>
                    <a:pt x="4816592" y="0"/>
                  </a:lnTo>
                  <a:lnTo>
                    <a:pt x="4816592" y="2544961"/>
                  </a:lnTo>
                  <a:lnTo>
                    <a:pt x="0" y="2544961"/>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4" name="TextBox 4"/>
            <p:cNvSpPr txBox="1"/>
            <p:nvPr/>
          </p:nvSpPr>
          <p:spPr>
            <a:xfrm>
              <a:off x="0" y="-38100"/>
              <a:ext cx="4816593" cy="258306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800000">
            <a:off x="0" y="2800473"/>
            <a:ext cx="624102" cy="4686054"/>
            <a:chOff x="0" y="0"/>
            <a:chExt cx="164373" cy="1234187"/>
          </a:xfrm>
        </p:grpSpPr>
        <p:sp>
          <p:nvSpPr>
            <p:cNvPr id="6" name="Freeform 6"/>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lin ang="5400000"/>
            </a:gradFill>
          </p:spPr>
        </p:sp>
        <p:sp>
          <p:nvSpPr>
            <p:cNvPr id="7" name="TextBox 7"/>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5400000">
            <a:off x="8831949" y="6168763"/>
            <a:ext cx="624102" cy="7612371"/>
            <a:chOff x="0" y="0"/>
            <a:chExt cx="164373" cy="2004904"/>
          </a:xfrm>
        </p:grpSpPr>
        <p:sp>
          <p:nvSpPr>
            <p:cNvPr id="9" name="Freeform 9"/>
            <p:cNvSpPr/>
            <p:nvPr/>
          </p:nvSpPr>
          <p:spPr>
            <a:xfrm>
              <a:off x="0" y="0"/>
              <a:ext cx="164373" cy="2004904"/>
            </a:xfrm>
            <a:custGeom>
              <a:avLst/>
              <a:gdLst/>
              <a:ahLst/>
              <a:cxnLst/>
              <a:rect l="l" t="t" r="r" b="b"/>
              <a:pathLst>
                <a:path w="164373" h="2004904">
                  <a:moveTo>
                    <a:pt x="0" y="0"/>
                  </a:moveTo>
                  <a:lnTo>
                    <a:pt x="164373" y="0"/>
                  </a:lnTo>
                  <a:lnTo>
                    <a:pt x="164373" y="2004904"/>
                  </a:lnTo>
                  <a:lnTo>
                    <a:pt x="0" y="2004904"/>
                  </a:lnTo>
                  <a:close/>
                </a:path>
              </a:pathLst>
            </a:custGeom>
            <a:solidFill>
              <a:srgbClr val="FCFDFD"/>
            </a:solidFill>
          </p:spPr>
        </p:sp>
        <p:sp>
          <p:nvSpPr>
            <p:cNvPr id="10" name="TextBox 10"/>
            <p:cNvSpPr txBox="1"/>
            <p:nvPr/>
          </p:nvSpPr>
          <p:spPr>
            <a:xfrm>
              <a:off x="0" y="-38100"/>
              <a:ext cx="164373" cy="204300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12051" y="8849239"/>
            <a:ext cx="451308" cy="45130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28700" y="8891486"/>
            <a:ext cx="451308" cy="45130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46708" y="8849239"/>
            <a:ext cx="451308" cy="45130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464716" y="8849239"/>
            <a:ext cx="451308" cy="45130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a:off x="0" y="1931769"/>
            <a:ext cx="887151" cy="698631"/>
          </a:xfrm>
          <a:custGeom>
            <a:avLst/>
            <a:gdLst/>
            <a:ahLst/>
            <a:cxnLst/>
            <a:rect l="l" t="t" r="r" b="b"/>
            <a:pathLst>
              <a:path w="887151" h="698631">
                <a:moveTo>
                  <a:pt x="0" y="0"/>
                </a:moveTo>
                <a:lnTo>
                  <a:pt x="887151" y="0"/>
                </a:lnTo>
                <a:lnTo>
                  <a:pt x="887151" y="698632"/>
                </a:lnTo>
                <a:lnTo>
                  <a:pt x="0" y="69863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24" name="Freeform 24"/>
          <p:cNvSpPr/>
          <p:nvPr/>
        </p:nvSpPr>
        <p:spPr>
          <a:xfrm>
            <a:off x="8431831" y="1980036"/>
            <a:ext cx="9589355" cy="5716727"/>
          </a:xfrm>
          <a:custGeom>
            <a:avLst/>
            <a:gdLst/>
            <a:ahLst/>
            <a:cxnLst/>
            <a:rect l="l" t="t" r="r" b="b"/>
            <a:pathLst>
              <a:path w="9589355" h="5716727">
                <a:moveTo>
                  <a:pt x="0" y="0"/>
                </a:moveTo>
                <a:lnTo>
                  <a:pt x="9589355" y="0"/>
                </a:lnTo>
                <a:lnTo>
                  <a:pt x="9589355" y="5716727"/>
                </a:lnTo>
                <a:lnTo>
                  <a:pt x="0" y="5716727"/>
                </a:lnTo>
                <a:lnTo>
                  <a:pt x="0" y="0"/>
                </a:lnTo>
                <a:close/>
              </a:path>
            </a:pathLst>
          </a:custGeom>
          <a:blipFill>
            <a:blip r:embed="rId4"/>
            <a:stretch>
              <a:fillRect l="-3673" r="-2782"/>
            </a:stretch>
          </a:blipFill>
        </p:spPr>
      </p:sp>
      <p:sp>
        <p:nvSpPr>
          <p:cNvPr id="25" name="TextBox 25"/>
          <p:cNvSpPr txBox="1"/>
          <p:nvPr/>
        </p:nvSpPr>
        <p:spPr>
          <a:xfrm>
            <a:off x="887151" y="1893727"/>
            <a:ext cx="7277980" cy="6656070"/>
          </a:xfrm>
          <a:prstGeom prst="rect">
            <a:avLst/>
          </a:prstGeom>
        </p:spPr>
        <p:txBody>
          <a:bodyPr lIns="0" tIns="0" rIns="0" bIns="0" rtlCol="0" anchor="t">
            <a:spAutoFit/>
          </a:bodyPr>
          <a:lstStyle/>
          <a:p>
            <a:pPr marL="582928" lvl="1" indent="-291464" algn="just">
              <a:lnSpc>
                <a:spcPts val="3779"/>
              </a:lnSpc>
              <a:buFont typeface="Arial"/>
              <a:buChar char="•"/>
            </a:pPr>
            <a:r>
              <a:rPr lang="en-US" sz="2699">
                <a:solidFill>
                  <a:srgbClr val="FFFFFF"/>
                </a:solidFill>
                <a:latin typeface="Hero"/>
                <a:ea typeface="Hero"/>
                <a:cs typeface="Hero"/>
                <a:sym typeface="Hero"/>
              </a:rPr>
              <a:t>The Online Health Management System is designed to simplify how patients and doctors interact.</a:t>
            </a:r>
          </a:p>
          <a:p>
            <a:pPr marL="582928" lvl="1" indent="-291464" algn="just">
              <a:lnSpc>
                <a:spcPts val="3779"/>
              </a:lnSpc>
              <a:buFont typeface="Arial"/>
              <a:buChar char="•"/>
            </a:pPr>
            <a:r>
              <a:rPr lang="en-US" sz="2699">
                <a:solidFill>
                  <a:srgbClr val="FFFFFF"/>
                </a:solidFill>
                <a:latin typeface="Hero"/>
                <a:ea typeface="Hero"/>
                <a:cs typeface="Hero"/>
                <a:sym typeface="Hero"/>
              </a:rPr>
              <a:t>It allows easy access to medical records, appointment scheduling, and health monitoring.</a:t>
            </a:r>
          </a:p>
          <a:p>
            <a:pPr marL="582928" lvl="1" indent="-291464" algn="just">
              <a:lnSpc>
                <a:spcPts val="3779"/>
              </a:lnSpc>
              <a:buFont typeface="Arial"/>
              <a:buChar char="•"/>
            </a:pPr>
            <a:r>
              <a:rPr lang="en-US" sz="2699">
                <a:solidFill>
                  <a:srgbClr val="FFFFFF"/>
                </a:solidFill>
                <a:latin typeface="Hero"/>
                <a:ea typeface="Hero"/>
                <a:cs typeface="Hero"/>
                <a:sym typeface="Hero"/>
              </a:rPr>
              <a:t>By using modern technology, we ensure that the system is secure, efficient, and user-friendly.</a:t>
            </a:r>
          </a:p>
          <a:p>
            <a:pPr marL="582928" lvl="1" indent="-291464" algn="just">
              <a:lnSpc>
                <a:spcPts val="3779"/>
              </a:lnSpc>
              <a:buFont typeface="Arial"/>
              <a:buChar char="•"/>
            </a:pPr>
            <a:r>
              <a:rPr lang="en-US" sz="2699">
                <a:solidFill>
                  <a:srgbClr val="FFFFFF"/>
                </a:solidFill>
                <a:latin typeface="Hero"/>
                <a:ea typeface="Hero"/>
                <a:cs typeface="Hero"/>
                <a:sym typeface="Hero"/>
              </a:rPr>
              <a:t>Ultimately, it aims to improve health outcomes by making healthcare more accessible and manageable for everyone.</a:t>
            </a:r>
          </a:p>
          <a:p>
            <a:pPr algn="just">
              <a:lnSpc>
                <a:spcPts val="3779"/>
              </a:lnSpc>
            </a:pPr>
            <a:endParaRPr lang="en-US" sz="2699">
              <a:solidFill>
                <a:srgbClr val="FFFFFF"/>
              </a:solidFill>
              <a:latin typeface="Hero"/>
              <a:ea typeface="Hero"/>
              <a:cs typeface="Hero"/>
              <a:sym typeface="Hero"/>
            </a:endParaRPr>
          </a:p>
        </p:txBody>
      </p:sp>
      <p:sp>
        <p:nvSpPr>
          <p:cNvPr id="26" name="TextBox 26"/>
          <p:cNvSpPr txBox="1"/>
          <p:nvPr/>
        </p:nvSpPr>
        <p:spPr>
          <a:xfrm>
            <a:off x="887151" y="276547"/>
            <a:ext cx="9333485" cy="1351906"/>
          </a:xfrm>
          <a:prstGeom prst="rect">
            <a:avLst/>
          </a:prstGeom>
        </p:spPr>
        <p:txBody>
          <a:bodyPr lIns="0" tIns="0" rIns="0" bIns="0" rtlCol="0" anchor="t">
            <a:spAutoFit/>
          </a:bodyPr>
          <a:lstStyle/>
          <a:p>
            <a:pPr algn="l">
              <a:lnSpc>
                <a:spcPts val="11060"/>
              </a:lnSpc>
            </a:pPr>
            <a:r>
              <a:rPr lang="en-US" sz="7900" b="1">
                <a:solidFill>
                  <a:srgbClr val="FFFFFF"/>
                </a:solidFill>
                <a:latin typeface="Antonio Ultra-Bold"/>
                <a:ea typeface="Antonio Ultra-Bold"/>
                <a:cs typeface="Antonio Ultra-Bold"/>
                <a:sym typeface="Antonio Ultra-Bold"/>
              </a:rPr>
              <a:t>Summary of the Project</a:t>
            </a:r>
          </a:p>
        </p:txBody>
      </p:sp>
      <p:sp>
        <p:nvSpPr>
          <p:cNvPr id="27" name="Freeform 27"/>
          <p:cNvSpPr/>
          <p:nvPr/>
        </p:nvSpPr>
        <p:spPr>
          <a:xfrm>
            <a:off x="16205804" y="312749"/>
            <a:ext cx="1342555" cy="1315704"/>
          </a:xfrm>
          <a:custGeom>
            <a:avLst/>
            <a:gdLst/>
            <a:ahLst/>
            <a:cxnLst/>
            <a:rect l="l" t="t" r="r" b="b"/>
            <a:pathLst>
              <a:path w="1342555" h="1315704">
                <a:moveTo>
                  <a:pt x="0" y="0"/>
                </a:moveTo>
                <a:lnTo>
                  <a:pt x="1342555" y="0"/>
                </a:lnTo>
                <a:lnTo>
                  <a:pt x="1342555" y="1315704"/>
                </a:lnTo>
                <a:lnTo>
                  <a:pt x="0" y="1315704"/>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 name="Group 2"/>
          <p:cNvGrpSpPr/>
          <p:nvPr/>
        </p:nvGrpSpPr>
        <p:grpSpPr>
          <a:xfrm>
            <a:off x="0" y="8398505"/>
            <a:ext cx="1929791" cy="1888495"/>
            <a:chOff x="0" y="0"/>
            <a:chExt cx="508258" cy="497381"/>
          </a:xfrm>
        </p:grpSpPr>
        <p:sp>
          <p:nvSpPr>
            <p:cNvPr id="3" name="Freeform 3"/>
            <p:cNvSpPr/>
            <p:nvPr/>
          </p:nvSpPr>
          <p:spPr>
            <a:xfrm>
              <a:off x="0" y="0"/>
              <a:ext cx="508258" cy="497381"/>
            </a:xfrm>
            <a:custGeom>
              <a:avLst/>
              <a:gdLst/>
              <a:ahLst/>
              <a:cxnLst/>
              <a:rect l="l" t="t" r="r" b="b"/>
              <a:pathLst>
                <a:path w="508258" h="497381">
                  <a:moveTo>
                    <a:pt x="0" y="0"/>
                  </a:moveTo>
                  <a:lnTo>
                    <a:pt x="508258" y="0"/>
                  </a:lnTo>
                  <a:lnTo>
                    <a:pt x="508258" y="497381"/>
                  </a:lnTo>
                  <a:lnTo>
                    <a:pt x="0" y="497381"/>
                  </a:lnTo>
                  <a:close/>
                </a:path>
              </a:pathLst>
            </a:custGeom>
            <a:solidFill>
              <a:srgbClr val="FCFDFD"/>
            </a:solidFill>
          </p:spPr>
        </p:sp>
        <p:sp>
          <p:nvSpPr>
            <p:cNvPr id="4" name="TextBox 4"/>
            <p:cNvSpPr txBox="1"/>
            <p:nvPr/>
          </p:nvSpPr>
          <p:spPr>
            <a:xfrm>
              <a:off x="0" y="-38100"/>
              <a:ext cx="508258" cy="53548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929791" y="7371644"/>
            <a:ext cx="869386" cy="1026861"/>
            <a:chOff x="0" y="0"/>
            <a:chExt cx="228974" cy="270449"/>
          </a:xfrm>
        </p:grpSpPr>
        <p:sp>
          <p:nvSpPr>
            <p:cNvPr id="6" name="Freeform 6"/>
            <p:cNvSpPr/>
            <p:nvPr/>
          </p:nvSpPr>
          <p:spPr>
            <a:xfrm>
              <a:off x="0" y="0"/>
              <a:ext cx="228974" cy="270449"/>
            </a:xfrm>
            <a:custGeom>
              <a:avLst/>
              <a:gdLst/>
              <a:ahLst/>
              <a:cxnLst/>
              <a:rect l="l" t="t" r="r" b="b"/>
              <a:pathLst>
                <a:path w="228974" h="270449">
                  <a:moveTo>
                    <a:pt x="0" y="0"/>
                  </a:moveTo>
                  <a:lnTo>
                    <a:pt x="228974" y="0"/>
                  </a:lnTo>
                  <a:lnTo>
                    <a:pt x="228974" y="270449"/>
                  </a:lnTo>
                  <a:lnTo>
                    <a:pt x="0" y="270449"/>
                  </a:lnTo>
                  <a:close/>
                </a:path>
              </a:pathLst>
            </a:custGeom>
            <a:solidFill>
              <a:srgbClr val="FCFDFD"/>
            </a:solidFill>
          </p:spPr>
        </p:sp>
        <p:sp>
          <p:nvSpPr>
            <p:cNvPr id="7" name="TextBox 7"/>
            <p:cNvSpPr txBox="1"/>
            <p:nvPr/>
          </p:nvSpPr>
          <p:spPr>
            <a:xfrm>
              <a:off x="0" y="-38100"/>
              <a:ext cx="228974" cy="30854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16358209" y="0"/>
            <a:ext cx="1929791" cy="1888495"/>
            <a:chOff x="0" y="0"/>
            <a:chExt cx="508258" cy="497381"/>
          </a:xfrm>
        </p:grpSpPr>
        <p:sp>
          <p:nvSpPr>
            <p:cNvPr id="9" name="Freeform 9"/>
            <p:cNvSpPr/>
            <p:nvPr/>
          </p:nvSpPr>
          <p:spPr>
            <a:xfrm>
              <a:off x="0" y="0"/>
              <a:ext cx="508258" cy="497381"/>
            </a:xfrm>
            <a:custGeom>
              <a:avLst/>
              <a:gdLst/>
              <a:ahLst/>
              <a:cxnLst/>
              <a:rect l="l" t="t" r="r" b="b"/>
              <a:pathLst>
                <a:path w="508258" h="497381">
                  <a:moveTo>
                    <a:pt x="0" y="0"/>
                  </a:moveTo>
                  <a:lnTo>
                    <a:pt x="508258" y="0"/>
                  </a:lnTo>
                  <a:lnTo>
                    <a:pt x="508258" y="497381"/>
                  </a:lnTo>
                  <a:lnTo>
                    <a:pt x="0" y="497381"/>
                  </a:lnTo>
                  <a:close/>
                </a:path>
              </a:pathLst>
            </a:custGeom>
            <a:solidFill>
              <a:srgbClr val="FCFDFD"/>
            </a:solidFill>
          </p:spPr>
        </p:sp>
        <p:sp>
          <p:nvSpPr>
            <p:cNvPr id="10" name="TextBox 10"/>
            <p:cNvSpPr txBox="1"/>
            <p:nvPr/>
          </p:nvSpPr>
          <p:spPr>
            <a:xfrm>
              <a:off x="0" y="-38100"/>
              <a:ext cx="508258" cy="53548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5488823" y="1888495"/>
            <a:ext cx="869386" cy="1026861"/>
            <a:chOff x="0" y="0"/>
            <a:chExt cx="228974" cy="270449"/>
          </a:xfrm>
        </p:grpSpPr>
        <p:sp>
          <p:nvSpPr>
            <p:cNvPr id="12" name="Freeform 12"/>
            <p:cNvSpPr/>
            <p:nvPr/>
          </p:nvSpPr>
          <p:spPr>
            <a:xfrm>
              <a:off x="0" y="0"/>
              <a:ext cx="228974" cy="270449"/>
            </a:xfrm>
            <a:custGeom>
              <a:avLst/>
              <a:gdLst/>
              <a:ahLst/>
              <a:cxnLst/>
              <a:rect l="l" t="t" r="r" b="b"/>
              <a:pathLst>
                <a:path w="228974" h="270449">
                  <a:moveTo>
                    <a:pt x="0" y="0"/>
                  </a:moveTo>
                  <a:lnTo>
                    <a:pt x="228974" y="0"/>
                  </a:lnTo>
                  <a:lnTo>
                    <a:pt x="228974" y="270449"/>
                  </a:lnTo>
                  <a:lnTo>
                    <a:pt x="0" y="270449"/>
                  </a:lnTo>
                  <a:close/>
                </a:path>
              </a:pathLst>
            </a:custGeom>
            <a:solidFill>
              <a:srgbClr val="FCFDFD"/>
            </a:solidFill>
          </p:spPr>
        </p:sp>
        <p:sp>
          <p:nvSpPr>
            <p:cNvPr id="13" name="TextBox 13"/>
            <p:cNvSpPr txBox="1"/>
            <p:nvPr/>
          </p:nvSpPr>
          <p:spPr>
            <a:xfrm>
              <a:off x="0" y="-38100"/>
              <a:ext cx="228974" cy="30854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929791" y="9600614"/>
            <a:ext cx="16358209" cy="686386"/>
            <a:chOff x="0" y="0"/>
            <a:chExt cx="4308335" cy="180777"/>
          </a:xfrm>
        </p:grpSpPr>
        <p:sp>
          <p:nvSpPr>
            <p:cNvPr id="15" name="Freeform 15"/>
            <p:cNvSpPr/>
            <p:nvPr/>
          </p:nvSpPr>
          <p:spPr>
            <a:xfrm>
              <a:off x="0" y="0"/>
              <a:ext cx="4308335" cy="180777"/>
            </a:xfrm>
            <a:custGeom>
              <a:avLst/>
              <a:gdLst/>
              <a:ahLst/>
              <a:cxnLst/>
              <a:rect l="l" t="t" r="r" b="b"/>
              <a:pathLst>
                <a:path w="4308335" h="180777">
                  <a:moveTo>
                    <a:pt x="0" y="0"/>
                  </a:moveTo>
                  <a:lnTo>
                    <a:pt x="4308335" y="0"/>
                  </a:lnTo>
                  <a:lnTo>
                    <a:pt x="4308335" y="180777"/>
                  </a:lnTo>
                  <a:lnTo>
                    <a:pt x="0" y="180777"/>
                  </a:lnTo>
                  <a:close/>
                </a:path>
              </a:pathLst>
            </a:custGeom>
            <a:gradFill rotWithShape="1">
              <a:gsLst>
                <a:gs pos="0">
                  <a:srgbClr val="254E9D">
                    <a:alpha val="100000"/>
                  </a:srgbClr>
                </a:gs>
                <a:gs pos="100000">
                  <a:srgbClr val="12316D">
                    <a:alpha val="100000"/>
                  </a:srgbClr>
                </a:gs>
              </a:gsLst>
              <a:lin ang="5400000"/>
            </a:gradFill>
          </p:spPr>
        </p:sp>
        <p:sp>
          <p:nvSpPr>
            <p:cNvPr id="16" name="TextBox 16"/>
            <p:cNvSpPr txBox="1"/>
            <p:nvPr/>
          </p:nvSpPr>
          <p:spPr>
            <a:xfrm>
              <a:off x="0" y="-38100"/>
              <a:ext cx="4308335" cy="21887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5459432" y="9600614"/>
            <a:ext cx="9718600" cy="686386"/>
            <a:chOff x="0" y="0"/>
            <a:chExt cx="2559631" cy="180777"/>
          </a:xfrm>
        </p:grpSpPr>
        <p:sp>
          <p:nvSpPr>
            <p:cNvPr id="18" name="Freeform 18"/>
            <p:cNvSpPr/>
            <p:nvPr/>
          </p:nvSpPr>
          <p:spPr>
            <a:xfrm>
              <a:off x="0" y="0"/>
              <a:ext cx="2559631" cy="180777"/>
            </a:xfrm>
            <a:custGeom>
              <a:avLst/>
              <a:gdLst/>
              <a:ahLst/>
              <a:cxnLst/>
              <a:rect l="l" t="t" r="r" b="b"/>
              <a:pathLst>
                <a:path w="2559631" h="180777">
                  <a:moveTo>
                    <a:pt x="0" y="0"/>
                  </a:moveTo>
                  <a:lnTo>
                    <a:pt x="2559631" y="0"/>
                  </a:lnTo>
                  <a:lnTo>
                    <a:pt x="2559631" y="180777"/>
                  </a:lnTo>
                  <a:lnTo>
                    <a:pt x="0" y="180777"/>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19" name="TextBox 19"/>
            <p:cNvSpPr txBox="1"/>
            <p:nvPr/>
          </p:nvSpPr>
          <p:spPr>
            <a:xfrm>
              <a:off x="0" y="-38100"/>
              <a:ext cx="2559631" cy="21887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3775233" y="3068849"/>
            <a:ext cx="1253359" cy="1226537"/>
            <a:chOff x="0" y="0"/>
            <a:chExt cx="508258" cy="497381"/>
          </a:xfrm>
        </p:grpSpPr>
        <p:sp>
          <p:nvSpPr>
            <p:cNvPr id="21" name="Freeform 21"/>
            <p:cNvSpPr/>
            <p:nvPr/>
          </p:nvSpPr>
          <p:spPr>
            <a:xfrm>
              <a:off x="0" y="0"/>
              <a:ext cx="508258" cy="497381"/>
            </a:xfrm>
            <a:custGeom>
              <a:avLst/>
              <a:gdLst/>
              <a:ahLst/>
              <a:cxnLst/>
              <a:rect l="l" t="t" r="r" b="b"/>
              <a:pathLst>
                <a:path w="508258" h="497381">
                  <a:moveTo>
                    <a:pt x="0" y="0"/>
                  </a:moveTo>
                  <a:lnTo>
                    <a:pt x="508258" y="0"/>
                  </a:lnTo>
                  <a:lnTo>
                    <a:pt x="508258" y="497381"/>
                  </a:lnTo>
                  <a:lnTo>
                    <a:pt x="0" y="497381"/>
                  </a:lnTo>
                  <a:close/>
                </a:path>
              </a:pathLst>
            </a:custGeom>
            <a:solidFill>
              <a:srgbClr val="FCFDFD">
                <a:alpha val="13725"/>
              </a:srgbClr>
            </a:solidFill>
          </p:spPr>
        </p:sp>
        <p:sp>
          <p:nvSpPr>
            <p:cNvPr id="22" name="TextBox 22"/>
            <p:cNvSpPr txBox="1"/>
            <p:nvPr/>
          </p:nvSpPr>
          <p:spPr>
            <a:xfrm>
              <a:off x="0" y="-38100"/>
              <a:ext cx="508258" cy="53548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5028591" y="2401925"/>
            <a:ext cx="564648" cy="666924"/>
            <a:chOff x="0" y="0"/>
            <a:chExt cx="228974" cy="270449"/>
          </a:xfrm>
        </p:grpSpPr>
        <p:sp>
          <p:nvSpPr>
            <p:cNvPr id="24" name="Freeform 24"/>
            <p:cNvSpPr/>
            <p:nvPr/>
          </p:nvSpPr>
          <p:spPr>
            <a:xfrm>
              <a:off x="0" y="0"/>
              <a:ext cx="228974" cy="270449"/>
            </a:xfrm>
            <a:custGeom>
              <a:avLst/>
              <a:gdLst/>
              <a:ahLst/>
              <a:cxnLst/>
              <a:rect l="l" t="t" r="r" b="b"/>
              <a:pathLst>
                <a:path w="228974" h="270449">
                  <a:moveTo>
                    <a:pt x="0" y="0"/>
                  </a:moveTo>
                  <a:lnTo>
                    <a:pt x="228974" y="0"/>
                  </a:lnTo>
                  <a:lnTo>
                    <a:pt x="228974" y="270449"/>
                  </a:lnTo>
                  <a:lnTo>
                    <a:pt x="0" y="270449"/>
                  </a:lnTo>
                  <a:close/>
                </a:path>
              </a:pathLst>
            </a:custGeom>
            <a:solidFill>
              <a:srgbClr val="FCFDFD">
                <a:alpha val="13725"/>
              </a:srgbClr>
            </a:solidFill>
          </p:spPr>
        </p:sp>
        <p:sp>
          <p:nvSpPr>
            <p:cNvPr id="25" name="TextBox 25"/>
            <p:cNvSpPr txBox="1"/>
            <p:nvPr/>
          </p:nvSpPr>
          <p:spPr>
            <a:xfrm>
              <a:off x="0" y="-38100"/>
              <a:ext cx="228974" cy="30854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10800000">
            <a:off x="13259409" y="5991613"/>
            <a:ext cx="1253359" cy="1226537"/>
            <a:chOff x="0" y="0"/>
            <a:chExt cx="508258" cy="497381"/>
          </a:xfrm>
        </p:grpSpPr>
        <p:sp>
          <p:nvSpPr>
            <p:cNvPr id="27" name="Freeform 27"/>
            <p:cNvSpPr/>
            <p:nvPr/>
          </p:nvSpPr>
          <p:spPr>
            <a:xfrm>
              <a:off x="0" y="0"/>
              <a:ext cx="508258" cy="497381"/>
            </a:xfrm>
            <a:custGeom>
              <a:avLst/>
              <a:gdLst/>
              <a:ahLst/>
              <a:cxnLst/>
              <a:rect l="l" t="t" r="r" b="b"/>
              <a:pathLst>
                <a:path w="508258" h="497381">
                  <a:moveTo>
                    <a:pt x="0" y="0"/>
                  </a:moveTo>
                  <a:lnTo>
                    <a:pt x="508258" y="0"/>
                  </a:lnTo>
                  <a:lnTo>
                    <a:pt x="508258" y="497381"/>
                  </a:lnTo>
                  <a:lnTo>
                    <a:pt x="0" y="497381"/>
                  </a:lnTo>
                  <a:close/>
                </a:path>
              </a:pathLst>
            </a:custGeom>
            <a:solidFill>
              <a:srgbClr val="FCFDFD">
                <a:alpha val="13725"/>
              </a:srgbClr>
            </a:solidFill>
          </p:spPr>
        </p:sp>
        <p:sp>
          <p:nvSpPr>
            <p:cNvPr id="28" name="TextBox 28"/>
            <p:cNvSpPr txBox="1"/>
            <p:nvPr/>
          </p:nvSpPr>
          <p:spPr>
            <a:xfrm>
              <a:off x="0" y="-38100"/>
              <a:ext cx="508258" cy="53548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10800000">
            <a:off x="12694761" y="7218151"/>
            <a:ext cx="564648" cy="666924"/>
            <a:chOff x="0" y="0"/>
            <a:chExt cx="228974" cy="270449"/>
          </a:xfrm>
        </p:grpSpPr>
        <p:sp>
          <p:nvSpPr>
            <p:cNvPr id="30" name="Freeform 30"/>
            <p:cNvSpPr/>
            <p:nvPr/>
          </p:nvSpPr>
          <p:spPr>
            <a:xfrm>
              <a:off x="0" y="0"/>
              <a:ext cx="228974" cy="270449"/>
            </a:xfrm>
            <a:custGeom>
              <a:avLst/>
              <a:gdLst/>
              <a:ahLst/>
              <a:cxnLst/>
              <a:rect l="l" t="t" r="r" b="b"/>
              <a:pathLst>
                <a:path w="228974" h="270449">
                  <a:moveTo>
                    <a:pt x="0" y="0"/>
                  </a:moveTo>
                  <a:lnTo>
                    <a:pt x="228974" y="0"/>
                  </a:lnTo>
                  <a:lnTo>
                    <a:pt x="228974" y="270449"/>
                  </a:lnTo>
                  <a:lnTo>
                    <a:pt x="0" y="270449"/>
                  </a:lnTo>
                  <a:close/>
                </a:path>
              </a:pathLst>
            </a:custGeom>
            <a:solidFill>
              <a:srgbClr val="FCFDFD">
                <a:alpha val="13725"/>
              </a:srgbClr>
            </a:solidFill>
          </p:spPr>
        </p:sp>
        <p:sp>
          <p:nvSpPr>
            <p:cNvPr id="31" name="TextBox 31"/>
            <p:cNvSpPr txBox="1"/>
            <p:nvPr/>
          </p:nvSpPr>
          <p:spPr>
            <a:xfrm>
              <a:off x="0" y="-38100"/>
              <a:ext cx="228974" cy="308549"/>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5614239" y="2872201"/>
            <a:ext cx="7059523" cy="4694998"/>
          </a:xfrm>
          <a:prstGeom prst="rect">
            <a:avLst/>
          </a:prstGeom>
        </p:spPr>
        <p:txBody>
          <a:bodyPr lIns="0" tIns="0" rIns="0" bIns="0" rtlCol="0" anchor="t">
            <a:spAutoFit/>
          </a:bodyPr>
          <a:lstStyle/>
          <a:p>
            <a:pPr algn="ctr">
              <a:lnSpc>
                <a:spcPts val="18274"/>
              </a:lnSpc>
            </a:pPr>
            <a:r>
              <a:rPr lang="en-US" sz="16613" b="1">
                <a:solidFill>
                  <a:srgbClr val="FFFFFF"/>
                </a:solidFill>
                <a:latin typeface="Antonio Ultra-Bold"/>
                <a:ea typeface="Antonio Ultra-Bold"/>
                <a:cs typeface="Antonio Ultra-Bold"/>
                <a:sym typeface="Antonio Ultra-Bold"/>
              </a:rPr>
              <a:t>Thank</a:t>
            </a:r>
          </a:p>
          <a:p>
            <a:pPr algn="ctr">
              <a:lnSpc>
                <a:spcPts val="18274"/>
              </a:lnSpc>
            </a:pPr>
            <a:r>
              <a:rPr lang="en-US" sz="16613" b="1">
                <a:solidFill>
                  <a:srgbClr val="FFFFFF"/>
                </a:solidFill>
                <a:latin typeface="Antonio Ultra-Bold"/>
                <a:ea typeface="Antonio Ultra-Bold"/>
                <a:cs typeface="Antonio Ultra-Bold"/>
                <a:sym typeface="Antonio Ultra-Bold"/>
              </a:rPr>
              <a:t>You</a:t>
            </a:r>
          </a:p>
        </p:txBody>
      </p:sp>
      <p:sp>
        <p:nvSpPr>
          <p:cNvPr id="33" name="Freeform 33"/>
          <p:cNvSpPr/>
          <p:nvPr/>
        </p:nvSpPr>
        <p:spPr>
          <a:xfrm>
            <a:off x="14817545" y="286395"/>
            <a:ext cx="1342555" cy="1315704"/>
          </a:xfrm>
          <a:custGeom>
            <a:avLst/>
            <a:gdLst/>
            <a:ahLst/>
            <a:cxnLst/>
            <a:rect l="l" t="t" r="r" b="b"/>
            <a:pathLst>
              <a:path w="1342555" h="1315704">
                <a:moveTo>
                  <a:pt x="0" y="0"/>
                </a:moveTo>
                <a:lnTo>
                  <a:pt x="1342555" y="0"/>
                </a:lnTo>
                <a:lnTo>
                  <a:pt x="1342555" y="1315704"/>
                </a:lnTo>
                <a:lnTo>
                  <a:pt x="0" y="1315704"/>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624102" y="-5389014"/>
            <a:ext cx="12736762" cy="15676014"/>
            <a:chOff x="0" y="0"/>
            <a:chExt cx="660400" cy="812800"/>
          </a:xfrm>
        </p:grpSpPr>
        <p:sp>
          <p:nvSpPr>
            <p:cNvPr id="3" name="Freeform 3"/>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FFFFFF"/>
            </a:solidFill>
          </p:spPr>
        </p:sp>
        <p:sp>
          <p:nvSpPr>
            <p:cNvPr id="4" name="TextBox 4"/>
            <p:cNvSpPr txBox="1"/>
            <p:nvPr/>
          </p:nvSpPr>
          <p:spPr>
            <a:xfrm>
              <a:off x="0" y="-38100"/>
              <a:ext cx="660400" cy="723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24102" y="2122777"/>
            <a:ext cx="6368381" cy="8164223"/>
            <a:chOff x="0" y="0"/>
            <a:chExt cx="1677269" cy="2150248"/>
          </a:xfrm>
        </p:grpSpPr>
        <p:sp>
          <p:nvSpPr>
            <p:cNvPr id="6" name="Freeform 6"/>
            <p:cNvSpPr/>
            <p:nvPr/>
          </p:nvSpPr>
          <p:spPr>
            <a:xfrm>
              <a:off x="0" y="0"/>
              <a:ext cx="1677269" cy="2150248"/>
            </a:xfrm>
            <a:custGeom>
              <a:avLst/>
              <a:gdLst/>
              <a:ahLst/>
              <a:cxnLst/>
              <a:rect l="l" t="t" r="r" b="b"/>
              <a:pathLst>
                <a:path w="1677269" h="2150248">
                  <a:moveTo>
                    <a:pt x="0" y="0"/>
                  </a:moveTo>
                  <a:lnTo>
                    <a:pt x="1677269" y="0"/>
                  </a:lnTo>
                  <a:lnTo>
                    <a:pt x="1677269" y="2150248"/>
                  </a:lnTo>
                  <a:lnTo>
                    <a:pt x="0" y="2150248"/>
                  </a:lnTo>
                  <a:close/>
                </a:path>
              </a:pathLst>
            </a:custGeom>
            <a:solidFill>
              <a:srgbClr val="FFFFFF"/>
            </a:solidFill>
          </p:spPr>
        </p:sp>
        <p:sp>
          <p:nvSpPr>
            <p:cNvPr id="7" name="TextBox 7"/>
            <p:cNvSpPr txBox="1"/>
            <p:nvPr/>
          </p:nvSpPr>
          <p:spPr>
            <a:xfrm>
              <a:off x="0" y="-38100"/>
              <a:ext cx="1677269" cy="218834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0" y="2800473"/>
            <a:ext cx="624102" cy="4686054"/>
            <a:chOff x="0" y="0"/>
            <a:chExt cx="164373" cy="1234187"/>
          </a:xfrm>
        </p:grpSpPr>
        <p:sp>
          <p:nvSpPr>
            <p:cNvPr id="9" name="Freeform 9"/>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lin ang="5400000"/>
            </a:gradFill>
          </p:spPr>
        </p:sp>
        <p:sp>
          <p:nvSpPr>
            <p:cNvPr id="10" name="TextBox 10"/>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3360864" y="-102870"/>
            <a:ext cx="4920670" cy="10389870"/>
            <a:chOff x="0" y="0"/>
            <a:chExt cx="762341" cy="1609663"/>
          </a:xfrm>
        </p:grpSpPr>
        <p:sp>
          <p:nvSpPr>
            <p:cNvPr id="12" name="Freeform 12"/>
            <p:cNvSpPr/>
            <p:nvPr/>
          </p:nvSpPr>
          <p:spPr>
            <a:xfrm>
              <a:off x="0" y="0"/>
              <a:ext cx="762341" cy="1609663"/>
            </a:xfrm>
            <a:custGeom>
              <a:avLst/>
              <a:gdLst/>
              <a:ahLst/>
              <a:cxnLst/>
              <a:rect l="l" t="t" r="r" b="b"/>
              <a:pathLst>
                <a:path w="762341" h="1609663">
                  <a:moveTo>
                    <a:pt x="0" y="0"/>
                  </a:moveTo>
                  <a:lnTo>
                    <a:pt x="762341" y="0"/>
                  </a:lnTo>
                  <a:lnTo>
                    <a:pt x="762341" y="1609663"/>
                  </a:lnTo>
                  <a:lnTo>
                    <a:pt x="0" y="1609663"/>
                  </a:lnTo>
                  <a:close/>
                </a:path>
              </a:pathLst>
            </a:custGeom>
            <a:blipFill>
              <a:blip r:embed="rId2" cstate="print"/>
              <a:stretch>
                <a:fillRect l="-45797" r="-171121"/>
              </a:stretch>
            </a:blipFill>
          </p:spPr>
        </p:sp>
      </p:grpSp>
      <p:sp>
        <p:nvSpPr>
          <p:cNvPr id="13" name="TextBox 13"/>
          <p:cNvSpPr txBox="1"/>
          <p:nvPr/>
        </p:nvSpPr>
        <p:spPr>
          <a:xfrm>
            <a:off x="1565187" y="857250"/>
            <a:ext cx="4486211" cy="1566544"/>
          </a:xfrm>
          <a:prstGeom prst="rect">
            <a:avLst/>
          </a:prstGeom>
        </p:spPr>
        <p:txBody>
          <a:bodyPr lIns="0" tIns="0" rIns="0" bIns="0" rtlCol="0" anchor="t">
            <a:spAutoFit/>
          </a:bodyPr>
          <a:lstStyle/>
          <a:p>
            <a:pPr algn="l">
              <a:lnSpc>
                <a:spcPts val="12880"/>
              </a:lnSpc>
            </a:pPr>
            <a:r>
              <a:rPr lang="en-US" sz="9200" b="1">
                <a:solidFill>
                  <a:srgbClr val="254E9D"/>
                </a:solidFill>
                <a:latin typeface="Antonio Ultra-Bold"/>
                <a:ea typeface="Antonio Ultra-Bold"/>
                <a:cs typeface="Antonio Ultra-Bold"/>
                <a:sym typeface="Antonio Ultra-Bold"/>
              </a:rPr>
              <a:t>About Us</a:t>
            </a:r>
          </a:p>
        </p:txBody>
      </p:sp>
      <p:sp>
        <p:nvSpPr>
          <p:cNvPr id="14" name="Freeform 14"/>
          <p:cNvSpPr/>
          <p:nvPr/>
        </p:nvSpPr>
        <p:spPr>
          <a:xfrm>
            <a:off x="312051" y="8781246"/>
            <a:ext cx="887151" cy="698631"/>
          </a:xfrm>
          <a:custGeom>
            <a:avLst/>
            <a:gdLst/>
            <a:ahLst/>
            <a:cxnLst/>
            <a:rect l="l" t="t" r="r" b="b"/>
            <a:pathLst>
              <a:path w="887151" h="698631">
                <a:moveTo>
                  <a:pt x="0" y="0"/>
                </a:moveTo>
                <a:lnTo>
                  <a:pt x="887151" y="0"/>
                </a:lnTo>
                <a:lnTo>
                  <a:pt x="887151" y="698632"/>
                </a:lnTo>
                <a:lnTo>
                  <a:pt x="0" y="698632"/>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5" name="Freeform 15"/>
          <p:cNvSpPr/>
          <p:nvPr/>
        </p:nvSpPr>
        <p:spPr>
          <a:xfrm>
            <a:off x="15871831" y="616065"/>
            <a:ext cx="1342555" cy="1315704"/>
          </a:xfrm>
          <a:custGeom>
            <a:avLst/>
            <a:gdLst/>
            <a:ahLst/>
            <a:cxnLst/>
            <a:rect l="l" t="t" r="r" b="b"/>
            <a:pathLst>
              <a:path w="1342555" h="1315704">
                <a:moveTo>
                  <a:pt x="0" y="0"/>
                </a:moveTo>
                <a:lnTo>
                  <a:pt x="1342555" y="0"/>
                </a:lnTo>
                <a:lnTo>
                  <a:pt x="1342555" y="1315704"/>
                </a:lnTo>
                <a:lnTo>
                  <a:pt x="0" y="1315704"/>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sp>
      <p:sp>
        <p:nvSpPr>
          <p:cNvPr id="16" name="TextBox 16"/>
          <p:cNvSpPr txBox="1"/>
          <p:nvPr/>
        </p:nvSpPr>
        <p:spPr>
          <a:xfrm>
            <a:off x="1028700" y="3017194"/>
            <a:ext cx="9759708" cy="6140450"/>
          </a:xfrm>
          <a:prstGeom prst="rect">
            <a:avLst/>
          </a:prstGeom>
        </p:spPr>
        <p:txBody>
          <a:bodyPr lIns="0" tIns="0" rIns="0" bIns="0" rtlCol="0" anchor="t">
            <a:spAutoFit/>
          </a:bodyPr>
          <a:lstStyle/>
          <a:p>
            <a:pPr algn="l">
              <a:lnSpc>
                <a:spcPts val="2939"/>
              </a:lnSpc>
            </a:pPr>
            <a:r>
              <a:rPr lang="en-US" sz="2099" b="1">
                <a:solidFill>
                  <a:srgbClr val="000000"/>
                </a:solidFill>
                <a:latin typeface="Canva Sans Bold"/>
                <a:ea typeface="Canva Sans Bold"/>
                <a:cs typeface="Canva Sans Bold"/>
                <a:sym typeface="Canva Sans Bold"/>
              </a:rPr>
              <a:t>Who We Are:</a:t>
            </a:r>
          </a:p>
          <a:p>
            <a:pPr marL="410209" lvl="1" indent="-205105" algn="l">
              <a:lnSpc>
                <a:spcPts val="2659"/>
              </a:lnSpc>
              <a:spcBef>
                <a:spcPct val="0"/>
              </a:spcBef>
              <a:buFont typeface="Arial"/>
              <a:buChar char="•"/>
            </a:pPr>
            <a:r>
              <a:rPr lang="en-US" sz="1899">
                <a:solidFill>
                  <a:srgbClr val="000000"/>
                </a:solidFill>
                <a:latin typeface="Canva Sans"/>
                <a:ea typeface="Canva Sans"/>
                <a:cs typeface="Canva Sans"/>
                <a:sym typeface="Canva Sans"/>
              </a:rPr>
              <a:t>We are a team of skilled software developers and engineers with a deep understanding of the healthcare industry. Our goal is to build innovative solutions that empower healthcare providers and enhance patient experiences.</a:t>
            </a:r>
          </a:p>
          <a:p>
            <a:pPr algn="l">
              <a:lnSpc>
                <a:spcPts val="2939"/>
              </a:lnSpc>
              <a:spcBef>
                <a:spcPct val="0"/>
              </a:spcBef>
            </a:pPr>
            <a:r>
              <a:rPr lang="en-US" sz="2099" b="1">
                <a:solidFill>
                  <a:srgbClr val="000000"/>
                </a:solidFill>
                <a:latin typeface="Canva Sans Bold"/>
                <a:ea typeface="Canva Sans Bold"/>
                <a:cs typeface="Canva Sans Bold"/>
                <a:sym typeface="Canva Sans Bold"/>
              </a:rPr>
              <a:t>Our Mission:</a:t>
            </a:r>
          </a:p>
          <a:p>
            <a:pPr marL="410209" lvl="1" indent="-205105" algn="l">
              <a:lnSpc>
                <a:spcPts val="2659"/>
              </a:lnSpc>
              <a:spcBef>
                <a:spcPct val="0"/>
              </a:spcBef>
              <a:buFont typeface="Arial"/>
              <a:buChar char="•"/>
            </a:pPr>
            <a:r>
              <a:rPr lang="en-US" sz="1899">
                <a:solidFill>
                  <a:srgbClr val="000000"/>
                </a:solidFill>
                <a:latin typeface="Canva Sans"/>
                <a:ea typeface="Canva Sans"/>
                <a:cs typeface="Canva Sans"/>
                <a:sym typeface="Canva Sans"/>
              </a:rPr>
              <a:t>To create robust, scalable, and user-friendly healthcare management systems that bridge the gap between patients and providers through seamless technology.</a:t>
            </a:r>
          </a:p>
          <a:p>
            <a:pPr algn="l">
              <a:lnSpc>
                <a:spcPts val="2939"/>
              </a:lnSpc>
              <a:spcBef>
                <a:spcPct val="0"/>
              </a:spcBef>
            </a:pPr>
            <a:r>
              <a:rPr lang="en-US" sz="2099" b="1">
                <a:solidFill>
                  <a:srgbClr val="000000"/>
                </a:solidFill>
                <a:latin typeface="Canva Sans Bold"/>
                <a:ea typeface="Canva Sans Bold"/>
                <a:cs typeface="Canva Sans Bold"/>
                <a:sym typeface="Canva Sans Bold"/>
              </a:rPr>
              <a:t>What We Do:</a:t>
            </a:r>
          </a:p>
          <a:p>
            <a:pPr marL="410209" lvl="1" indent="-205105" algn="l">
              <a:lnSpc>
                <a:spcPts val="2659"/>
              </a:lnSpc>
              <a:spcBef>
                <a:spcPct val="0"/>
              </a:spcBef>
              <a:buFont typeface="Arial"/>
              <a:buChar char="•"/>
            </a:pPr>
            <a:r>
              <a:rPr lang="en-US" sz="1899">
                <a:solidFill>
                  <a:srgbClr val="000000"/>
                </a:solidFill>
                <a:latin typeface="Canva Sans"/>
                <a:ea typeface="Canva Sans"/>
                <a:cs typeface="Canva Sans"/>
                <a:sym typeface="Canva Sans"/>
              </a:rPr>
              <a:t>We develop comprehensive software solutions that streamline healthcare processes—from appointment scheduling and telemedicine to managing electronic health records (EHR) and billing systems. Our focus is on delivering secure, efficient, and reliable platforms.</a:t>
            </a:r>
          </a:p>
          <a:p>
            <a:pPr algn="l">
              <a:lnSpc>
                <a:spcPts val="2939"/>
              </a:lnSpc>
              <a:spcBef>
                <a:spcPct val="0"/>
              </a:spcBef>
            </a:pPr>
            <a:r>
              <a:rPr lang="en-US" sz="2099" b="1">
                <a:solidFill>
                  <a:srgbClr val="000000"/>
                </a:solidFill>
                <a:latin typeface="Canva Sans Bold"/>
                <a:ea typeface="Canva Sans Bold"/>
                <a:cs typeface="Canva Sans Bold"/>
                <a:sym typeface="Canva Sans Bold"/>
              </a:rPr>
              <a:t>Our Vision:</a:t>
            </a:r>
          </a:p>
          <a:p>
            <a:pPr marL="410209" lvl="1" indent="-205105" algn="l">
              <a:lnSpc>
                <a:spcPts val="2659"/>
              </a:lnSpc>
              <a:spcBef>
                <a:spcPct val="0"/>
              </a:spcBef>
              <a:buFont typeface="Arial"/>
              <a:buChar char="•"/>
            </a:pPr>
            <a:r>
              <a:rPr lang="en-US" sz="1899">
                <a:solidFill>
                  <a:srgbClr val="000000"/>
                </a:solidFill>
                <a:latin typeface="Canva Sans"/>
                <a:ea typeface="Canva Sans"/>
                <a:cs typeface="Canva Sans"/>
                <a:sym typeface="Canva Sans"/>
              </a:rPr>
              <a:t>To lead the digital transformation of the healthcare industry by providing intelligent and flexible solutions that adapt to the evolving needs of healthcare providers and patients worldwide.</a:t>
            </a:r>
          </a:p>
          <a:p>
            <a:pPr algn="ctr">
              <a:lnSpc>
                <a:spcPts val="2659"/>
              </a:lnSpc>
              <a:spcBef>
                <a:spcPct val="0"/>
              </a:spcBef>
            </a:pPr>
            <a:endParaRPr lang="en-US" sz="18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rot="-5400000">
            <a:off x="1385668" y="-2016955"/>
            <a:ext cx="10287000" cy="14320911"/>
            <a:chOff x="0" y="0"/>
            <a:chExt cx="660400" cy="919367"/>
          </a:xfrm>
        </p:grpSpPr>
        <p:sp>
          <p:nvSpPr>
            <p:cNvPr id="3" name="Freeform 3"/>
            <p:cNvSpPr/>
            <p:nvPr/>
          </p:nvSpPr>
          <p:spPr>
            <a:xfrm>
              <a:off x="0" y="0"/>
              <a:ext cx="660400" cy="919367"/>
            </a:xfrm>
            <a:custGeom>
              <a:avLst/>
              <a:gdLst/>
              <a:ahLst/>
              <a:cxnLst/>
              <a:rect l="l" t="t" r="r" b="b"/>
              <a:pathLst>
                <a:path w="660400" h="919367">
                  <a:moveTo>
                    <a:pt x="220252" y="900298"/>
                  </a:moveTo>
                  <a:cubicBezTo>
                    <a:pt x="254109" y="911812"/>
                    <a:pt x="292600" y="919367"/>
                    <a:pt x="330378" y="919367"/>
                  </a:cubicBezTo>
                  <a:cubicBezTo>
                    <a:pt x="368157" y="919367"/>
                    <a:pt x="404509" y="912890"/>
                    <a:pt x="438009" y="901376"/>
                  </a:cubicBezTo>
                  <a:cubicBezTo>
                    <a:pt x="438723" y="901017"/>
                    <a:pt x="439435" y="901017"/>
                    <a:pt x="440148" y="900657"/>
                  </a:cubicBezTo>
                  <a:cubicBezTo>
                    <a:pt x="565955" y="854602"/>
                    <a:pt x="658618" y="732988"/>
                    <a:pt x="660400" y="588498"/>
                  </a:cubicBezTo>
                  <a:lnTo>
                    <a:pt x="660400" y="0"/>
                  </a:lnTo>
                  <a:lnTo>
                    <a:pt x="0" y="0"/>
                  </a:lnTo>
                  <a:lnTo>
                    <a:pt x="0" y="588061"/>
                  </a:lnTo>
                  <a:cubicBezTo>
                    <a:pt x="1782" y="733707"/>
                    <a:pt x="93019" y="855322"/>
                    <a:pt x="220252" y="900298"/>
                  </a:cubicBezTo>
                  <a:close/>
                </a:path>
              </a:pathLst>
            </a:custGeom>
            <a:solidFill>
              <a:srgbClr val="FCFDFD"/>
            </a:solidFill>
          </p:spPr>
        </p:sp>
        <p:sp>
          <p:nvSpPr>
            <p:cNvPr id="4" name="TextBox 4"/>
            <p:cNvSpPr txBox="1"/>
            <p:nvPr/>
          </p:nvSpPr>
          <p:spPr>
            <a:xfrm>
              <a:off x="0" y="-38100"/>
              <a:ext cx="660400" cy="83046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3305465" y="-2016955"/>
            <a:ext cx="10287000" cy="14320911"/>
            <a:chOff x="0" y="0"/>
            <a:chExt cx="660400" cy="919367"/>
          </a:xfrm>
        </p:grpSpPr>
        <p:sp>
          <p:nvSpPr>
            <p:cNvPr id="6" name="Freeform 6"/>
            <p:cNvSpPr/>
            <p:nvPr/>
          </p:nvSpPr>
          <p:spPr>
            <a:xfrm>
              <a:off x="0" y="0"/>
              <a:ext cx="660400" cy="919367"/>
            </a:xfrm>
            <a:custGeom>
              <a:avLst/>
              <a:gdLst/>
              <a:ahLst/>
              <a:cxnLst/>
              <a:rect l="l" t="t" r="r" b="b"/>
              <a:pathLst>
                <a:path w="660400" h="919367">
                  <a:moveTo>
                    <a:pt x="220252" y="900298"/>
                  </a:moveTo>
                  <a:cubicBezTo>
                    <a:pt x="254109" y="911812"/>
                    <a:pt x="292600" y="919367"/>
                    <a:pt x="330378" y="919367"/>
                  </a:cubicBezTo>
                  <a:cubicBezTo>
                    <a:pt x="368157" y="919367"/>
                    <a:pt x="404509" y="912890"/>
                    <a:pt x="438009" y="901376"/>
                  </a:cubicBezTo>
                  <a:cubicBezTo>
                    <a:pt x="438723" y="901017"/>
                    <a:pt x="439435" y="901017"/>
                    <a:pt x="440148" y="900657"/>
                  </a:cubicBezTo>
                  <a:cubicBezTo>
                    <a:pt x="565955" y="854602"/>
                    <a:pt x="658618" y="732988"/>
                    <a:pt x="660400" y="588498"/>
                  </a:cubicBezTo>
                  <a:lnTo>
                    <a:pt x="660400" y="0"/>
                  </a:lnTo>
                  <a:lnTo>
                    <a:pt x="0" y="0"/>
                  </a:lnTo>
                  <a:lnTo>
                    <a:pt x="0" y="588061"/>
                  </a:lnTo>
                  <a:cubicBezTo>
                    <a:pt x="1782" y="733707"/>
                    <a:pt x="93019" y="855322"/>
                    <a:pt x="220252" y="900298"/>
                  </a:cubicBezTo>
                  <a:close/>
                </a:path>
              </a:pathLst>
            </a:custGeom>
            <a:solidFill>
              <a:srgbClr val="254E9D">
                <a:alpha val="7843"/>
              </a:srgbClr>
            </a:solidFill>
          </p:spPr>
        </p:sp>
        <p:sp>
          <p:nvSpPr>
            <p:cNvPr id="7" name="TextBox 7"/>
            <p:cNvSpPr txBox="1"/>
            <p:nvPr/>
          </p:nvSpPr>
          <p:spPr>
            <a:xfrm>
              <a:off x="0" y="-38100"/>
              <a:ext cx="660400" cy="830467"/>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8828784" y="1273917"/>
            <a:ext cx="8651599" cy="9391152"/>
          </a:xfrm>
          <a:custGeom>
            <a:avLst/>
            <a:gdLst/>
            <a:ahLst/>
            <a:cxnLst/>
            <a:rect l="l" t="t" r="r" b="b"/>
            <a:pathLst>
              <a:path w="8651599" h="9391152">
                <a:moveTo>
                  <a:pt x="0" y="0"/>
                </a:moveTo>
                <a:lnTo>
                  <a:pt x="8651599" y="0"/>
                </a:lnTo>
                <a:lnTo>
                  <a:pt x="8651599" y="9391152"/>
                </a:lnTo>
                <a:lnTo>
                  <a:pt x="0" y="9391152"/>
                </a:lnTo>
                <a:lnTo>
                  <a:pt x="0" y="0"/>
                </a:lnTo>
                <a:close/>
              </a:path>
            </a:pathLst>
          </a:custGeom>
          <a:blipFill>
            <a:blip r:embed="rId2"/>
            <a:stretch>
              <a:fillRect/>
            </a:stretch>
          </a:blipFill>
        </p:spPr>
      </p:sp>
      <p:sp>
        <p:nvSpPr>
          <p:cNvPr id="9" name="Freeform 9"/>
          <p:cNvSpPr/>
          <p:nvPr/>
        </p:nvSpPr>
        <p:spPr>
          <a:xfrm>
            <a:off x="1394460" y="1273917"/>
            <a:ext cx="887151" cy="698631"/>
          </a:xfrm>
          <a:custGeom>
            <a:avLst/>
            <a:gdLst/>
            <a:ahLst/>
            <a:cxnLst/>
            <a:rect l="l" t="t" r="r" b="b"/>
            <a:pathLst>
              <a:path w="887151" h="698631">
                <a:moveTo>
                  <a:pt x="0" y="0"/>
                </a:moveTo>
                <a:lnTo>
                  <a:pt x="887151" y="0"/>
                </a:lnTo>
                <a:lnTo>
                  <a:pt x="887151" y="698632"/>
                </a:lnTo>
                <a:lnTo>
                  <a:pt x="0" y="698632"/>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0" name="TextBox 10"/>
          <p:cNvSpPr txBox="1"/>
          <p:nvPr/>
        </p:nvSpPr>
        <p:spPr>
          <a:xfrm>
            <a:off x="1394460" y="2115424"/>
            <a:ext cx="9214200" cy="3793495"/>
          </a:xfrm>
          <a:prstGeom prst="rect">
            <a:avLst/>
          </a:prstGeom>
        </p:spPr>
        <p:txBody>
          <a:bodyPr lIns="0" tIns="0" rIns="0" bIns="0" rtlCol="0" anchor="t">
            <a:spAutoFit/>
          </a:bodyPr>
          <a:lstStyle/>
          <a:p>
            <a:pPr algn="l">
              <a:lnSpc>
                <a:spcPts val="9880"/>
              </a:lnSpc>
            </a:pPr>
            <a:r>
              <a:rPr lang="en-US" sz="9500" b="1">
                <a:solidFill>
                  <a:srgbClr val="254E9D"/>
                </a:solidFill>
                <a:latin typeface="Antonio Bold"/>
                <a:ea typeface="Antonio Bold"/>
                <a:cs typeface="Antonio Bold"/>
                <a:sym typeface="Antonio Bold"/>
              </a:rPr>
              <a:t>HEALTH CARE MANAGEMENT SYSTEM</a:t>
            </a:r>
          </a:p>
        </p:txBody>
      </p:sp>
      <p:sp>
        <p:nvSpPr>
          <p:cNvPr id="11" name="Freeform 11"/>
          <p:cNvSpPr/>
          <p:nvPr/>
        </p:nvSpPr>
        <p:spPr>
          <a:xfrm>
            <a:off x="9144000" y="5620178"/>
            <a:ext cx="887151" cy="698631"/>
          </a:xfrm>
          <a:custGeom>
            <a:avLst/>
            <a:gdLst/>
            <a:ahLst/>
            <a:cxnLst/>
            <a:rect l="l" t="t" r="r" b="b"/>
            <a:pathLst>
              <a:path w="887151" h="698631">
                <a:moveTo>
                  <a:pt x="0" y="0"/>
                </a:moveTo>
                <a:lnTo>
                  <a:pt x="887151" y="0"/>
                </a:lnTo>
                <a:lnTo>
                  <a:pt x="887151" y="698631"/>
                </a:lnTo>
                <a:lnTo>
                  <a:pt x="0" y="698631"/>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2" name="Freeform 12"/>
          <p:cNvSpPr/>
          <p:nvPr/>
        </p:nvSpPr>
        <p:spPr>
          <a:xfrm>
            <a:off x="16137827" y="656845"/>
            <a:ext cx="1342555" cy="1315704"/>
          </a:xfrm>
          <a:custGeom>
            <a:avLst/>
            <a:gdLst/>
            <a:ahLst/>
            <a:cxnLst/>
            <a:rect l="l" t="t" r="r" b="b"/>
            <a:pathLst>
              <a:path w="1342555" h="1315704">
                <a:moveTo>
                  <a:pt x="0" y="0"/>
                </a:moveTo>
                <a:lnTo>
                  <a:pt x="1342556" y="0"/>
                </a:lnTo>
                <a:lnTo>
                  <a:pt x="1342556" y="1315704"/>
                </a:lnTo>
                <a:lnTo>
                  <a:pt x="0" y="1315704"/>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sp>
      <p:sp>
        <p:nvSpPr>
          <p:cNvPr id="13" name="TextBox 13"/>
          <p:cNvSpPr txBox="1"/>
          <p:nvPr/>
        </p:nvSpPr>
        <p:spPr>
          <a:xfrm>
            <a:off x="1394460" y="6055218"/>
            <a:ext cx="7045566" cy="1274292"/>
          </a:xfrm>
          <a:prstGeom prst="rect">
            <a:avLst/>
          </a:prstGeom>
        </p:spPr>
        <p:txBody>
          <a:bodyPr lIns="0" tIns="0" rIns="0" bIns="0" rtlCol="0" anchor="t">
            <a:spAutoFit/>
          </a:bodyPr>
          <a:lstStyle/>
          <a:p>
            <a:pPr algn="l">
              <a:lnSpc>
                <a:spcPts val="3406"/>
              </a:lnSpc>
            </a:pPr>
            <a:r>
              <a:rPr lang="en-US" sz="2433">
                <a:solidFill>
                  <a:srgbClr val="254E9D"/>
                </a:solidFill>
                <a:latin typeface="Hero"/>
                <a:ea typeface="Hero"/>
                <a:cs typeface="Hero"/>
                <a:sym typeface="Hero"/>
              </a:rPr>
              <a:t>Your health, our priority. Compassionate care, innovative solutions—because your well-being is the heart of our mission.</a:t>
            </a: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10832173" y="0"/>
            <a:ext cx="7455827" cy="10287000"/>
            <a:chOff x="0" y="0"/>
            <a:chExt cx="1963675" cy="2709333"/>
          </a:xfrm>
        </p:grpSpPr>
        <p:sp>
          <p:nvSpPr>
            <p:cNvPr id="3" name="Freeform 3"/>
            <p:cNvSpPr/>
            <p:nvPr/>
          </p:nvSpPr>
          <p:spPr>
            <a:xfrm>
              <a:off x="0" y="0"/>
              <a:ext cx="1963675" cy="2709333"/>
            </a:xfrm>
            <a:custGeom>
              <a:avLst/>
              <a:gdLst/>
              <a:ahLst/>
              <a:cxnLst/>
              <a:rect l="l" t="t" r="r" b="b"/>
              <a:pathLst>
                <a:path w="1963675" h="2709333">
                  <a:moveTo>
                    <a:pt x="0" y="0"/>
                  </a:moveTo>
                  <a:lnTo>
                    <a:pt x="1963675" y="0"/>
                  </a:lnTo>
                  <a:lnTo>
                    <a:pt x="1963675" y="2709333"/>
                  </a:lnTo>
                  <a:lnTo>
                    <a:pt x="0" y="2709333"/>
                  </a:lnTo>
                  <a:close/>
                </a:path>
              </a:pathLst>
            </a:custGeom>
            <a:solidFill>
              <a:srgbClr val="FCFDFD"/>
            </a:solidFill>
          </p:spPr>
        </p:sp>
        <p:sp>
          <p:nvSpPr>
            <p:cNvPr id="4" name="TextBox 4"/>
            <p:cNvSpPr txBox="1"/>
            <p:nvPr/>
          </p:nvSpPr>
          <p:spPr>
            <a:xfrm>
              <a:off x="0" y="-38100"/>
              <a:ext cx="1963675"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0800000">
            <a:off x="0" y="2800473"/>
            <a:ext cx="624102" cy="4686054"/>
            <a:chOff x="0" y="0"/>
            <a:chExt cx="164373" cy="1234187"/>
          </a:xfrm>
        </p:grpSpPr>
        <p:sp>
          <p:nvSpPr>
            <p:cNvPr id="6" name="Freeform 6"/>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solidFill>
              <a:srgbClr val="FCFDFD"/>
            </a:solidFill>
          </p:spPr>
        </p:sp>
        <p:sp>
          <p:nvSpPr>
            <p:cNvPr id="7" name="TextBox 7"/>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flipH="1" flipV="1">
            <a:off x="6717373" y="617220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832173" y="7137211"/>
            <a:ext cx="887151" cy="698631"/>
          </a:xfrm>
          <a:custGeom>
            <a:avLst/>
            <a:gdLst/>
            <a:ahLst/>
            <a:cxnLst/>
            <a:rect l="l" t="t" r="r" b="b"/>
            <a:pathLst>
              <a:path w="887151" h="698631">
                <a:moveTo>
                  <a:pt x="0" y="0"/>
                </a:moveTo>
                <a:lnTo>
                  <a:pt x="887151" y="0"/>
                </a:lnTo>
                <a:lnTo>
                  <a:pt x="887151" y="698632"/>
                </a:lnTo>
                <a:lnTo>
                  <a:pt x="0" y="698632"/>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15871831" y="616065"/>
            <a:ext cx="1342555" cy="1315704"/>
          </a:xfrm>
          <a:custGeom>
            <a:avLst/>
            <a:gdLst/>
            <a:ahLst/>
            <a:cxnLst/>
            <a:rect l="l" t="t" r="r" b="b"/>
            <a:pathLst>
              <a:path w="1342555" h="1315704">
                <a:moveTo>
                  <a:pt x="0" y="0"/>
                </a:moveTo>
                <a:lnTo>
                  <a:pt x="1342555" y="0"/>
                </a:lnTo>
                <a:lnTo>
                  <a:pt x="1342555" y="1315704"/>
                </a:lnTo>
                <a:lnTo>
                  <a:pt x="0" y="131570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11080326" y="2626326"/>
            <a:ext cx="6959522" cy="6160597"/>
          </a:xfrm>
          <a:custGeom>
            <a:avLst/>
            <a:gdLst/>
            <a:ahLst/>
            <a:cxnLst/>
            <a:rect l="l" t="t" r="r" b="b"/>
            <a:pathLst>
              <a:path w="6959522" h="6160597">
                <a:moveTo>
                  <a:pt x="0" y="0"/>
                </a:moveTo>
                <a:lnTo>
                  <a:pt x="6959521" y="0"/>
                </a:lnTo>
                <a:lnTo>
                  <a:pt x="6959521" y="6160597"/>
                </a:lnTo>
                <a:lnTo>
                  <a:pt x="0" y="6160597"/>
                </a:lnTo>
                <a:lnTo>
                  <a:pt x="0" y="0"/>
                </a:lnTo>
                <a:close/>
              </a:path>
            </a:pathLst>
          </a:custGeom>
          <a:blipFill>
            <a:blip r:embed="rId8"/>
            <a:stretch>
              <a:fillRect/>
            </a:stretch>
          </a:blipFill>
        </p:spPr>
      </p:sp>
      <p:sp>
        <p:nvSpPr>
          <p:cNvPr id="12" name="TextBox 12"/>
          <p:cNvSpPr txBox="1"/>
          <p:nvPr/>
        </p:nvSpPr>
        <p:spPr>
          <a:xfrm>
            <a:off x="675812" y="1683529"/>
            <a:ext cx="9766924" cy="7969992"/>
          </a:xfrm>
          <a:prstGeom prst="rect">
            <a:avLst/>
          </a:prstGeom>
        </p:spPr>
        <p:txBody>
          <a:bodyPr lIns="0" tIns="0" rIns="0" bIns="0" rtlCol="0" anchor="t">
            <a:spAutoFit/>
          </a:bodyPr>
          <a:lstStyle/>
          <a:p>
            <a:pPr marL="749347" lvl="1" indent="-374673" algn="just">
              <a:lnSpc>
                <a:spcPts val="4859"/>
              </a:lnSpc>
              <a:buFont typeface="Arial"/>
              <a:buChar char="•"/>
            </a:pPr>
            <a:r>
              <a:rPr lang="en-US" sz="3470">
                <a:solidFill>
                  <a:srgbClr val="000000"/>
                </a:solidFill>
                <a:latin typeface="Hero Bold"/>
                <a:ea typeface="Hero Bold"/>
                <a:cs typeface="Hero Bold"/>
                <a:sym typeface="Hero Bold"/>
              </a:rPr>
              <a:t>Streamline Health Records</a:t>
            </a:r>
            <a:r>
              <a:rPr lang="en-US" sz="3470">
                <a:solidFill>
                  <a:srgbClr val="000000"/>
                </a:solidFill>
                <a:latin typeface="Hero"/>
                <a:ea typeface="Hero"/>
                <a:cs typeface="Hero"/>
                <a:sym typeface="Hero"/>
              </a:rPr>
              <a:t>:</a:t>
            </a:r>
            <a:r>
              <a:rPr lang="en-US" sz="3470">
                <a:solidFill>
                  <a:srgbClr val="FFFFFF"/>
                </a:solidFill>
                <a:latin typeface="Hero"/>
                <a:ea typeface="Hero"/>
                <a:cs typeface="Hero"/>
                <a:sym typeface="Hero"/>
              </a:rPr>
              <a:t> Make it easy for patients and doctors to access and manage health records.</a:t>
            </a:r>
          </a:p>
          <a:p>
            <a:pPr marL="749347" lvl="1" indent="-374673" algn="just">
              <a:lnSpc>
                <a:spcPts val="4859"/>
              </a:lnSpc>
              <a:buFont typeface="Arial"/>
              <a:buChar char="•"/>
            </a:pPr>
            <a:r>
              <a:rPr lang="en-US" sz="3470">
                <a:solidFill>
                  <a:srgbClr val="000000"/>
                </a:solidFill>
                <a:latin typeface="Hero Bold"/>
                <a:ea typeface="Hero Bold"/>
                <a:cs typeface="Hero Bold"/>
                <a:sym typeface="Hero Bold"/>
              </a:rPr>
              <a:t>Improve Communication:</a:t>
            </a:r>
            <a:r>
              <a:rPr lang="en-US" sz="3470">
                <a:solidFill>
                  <a:srgbClr val="FFFFFF"/>
                </a:solidFill>
                <a:latin typeface="Hero"/>
                <a:ea typeface="Hero"/>
                <a:cs typeface="Hero"/>
                <a:sym typeface="Hero"/>
              </a:rPr>
              <a:t> Facilitate better communication between patients and healthcare providers.</a:t>
            </a:r>
          </a:p>
          <a:p>
            <a:pPr marL="725175" lvl="1" indent="-362587" algn="just">
              <a:lnSpc>
                <a:spcPts val="4702"/>
              </a:lnSpc>
              <a:buFont typeface="Arial"/>
              <a:buChar char="•"/>
            </a:pPr>
            <a:r>
              <a:rPr lang="en-US" sz="3358">
                <a:solidFill>
                  <a:srgbClr val="000000"/>
                </a:solidFill>
                <a:latin typeface="Hero Bold"/>
                <a:ea typeface="Hero Bold"/>
                <a:cs typeface="Hero Bold"/>
                <a:sym typeface="Hero Bold"/>
              </a:rPr>
              <a:t>Enhance Patient Engagement:</a:t>
            </a:r>
            <a:r>
              <a:rPr lang="en-US" sz="3358">
                <a:solidFill>
                  <a:srgbClr val="FFFFFF"/>
                </a:solidFill>
                <a:latin typeface="Hero"/>
                <a:ea typeface="Hero"/>
                <a:cs typeface="Hero"/>
                <a:sym typeface="Hero"/>
              </a:rPr>
              <a:t> Encourage patients to take an active role in managing their health.</a:t>
            </a:r>
          </a:p>
          <a:p>
            <a:pPr marL="797691" lvl="1" indent="-398846" algn="just">
              <a:lnSpc>
                <a:spcPts val="5172"/>
              </a:lnSpc>
              <a:buFont typeface="Arial"/>
              <a:buChar char="•"/>
            </a:pPr>
            <a:r>
              <a:rPr lang="en-US" sz="3694">
                <a:solidFill>
                  <a:srgbClr val="000000"/>
                </a:solidFill>
                <a:latin typeface="Hero Bold"/>
                <a:ea typeface="Hero Bold"/>
                <a:cs typeface="Hero Bold"/>
                <a:sym typeface="Hero Bold"/>
              </a:rPr>
              <a:t>Increase Efficiency:</a:t>
            </a:r>
            <a:r>
              <a:rPr lang="en-US" sz="3694">
                <a:solidFill>
                  <a:srgbClr val="FFFFFF"/>
                </a:solidFill>
                <a:latin typeface="Hero"/>
                <a:ea typeface="Hero"/>
                <a:cs typeface="Hero"/>
                <a:sym typeface="Hero"/>
              </a:rPr>
              <a:t> Reduce paperwork and make healthcare processes faster and more efficient</a:t>
            </a:r>
          </a:p>
          <a:p>
            <a:pPr algn="just">
              <a:lnSpc>
                <a:spcPts val="4859"/>
              </a:lnSpc>
            </a:pPr>
            <a:endParaRPr lang="en-US" sz="3694">
              <a:solidFill>
                <a:srgbClr val="FFFFFF"/>
              </a:solidFill>
              <a:latin typeface="Hero"/>
              <a:ea typeface="Hero"/>
              <a:cs typeface="Hero"/>
              <a:sym typeface="Hero"/>
            </a:endParaRPr>
          </a:p>
        </p:txBody>
      </p:sp>
      <p:sp>
        <p:nvSpPr>
          <p:cNvPr id="13" name="TextBox 13"/>
          <p:cNvSpPr txBox="1"/>
          <p:nvPr/>
        </p:nvSpPr>
        <p:spPr>
          <a:xfrm>
            <a:off x="1028700" y="304806"/>
            <a:ext cx="9061148" cy="1295389"/>
          </a:xfrm>
          <a:prstGeom prst="rect">
            <a:avLst/>
          </a:prstGeom>
        </p:spPr>
        <p:txBody>
          <a:bodyPr lIns="0" tIns="0" rIns="0" bIns="0" rtlCol="0" anchor="t">
            <a:spAutoFit/>
          </a:bodyPr>
          <a:lstStyle/>
          <a:p>
            <a:pPr algn="l">
              <a:lnSpc>
                <a:spcPts val="10500"/>
              </a:lnSpc>
            </a:pPr>
            <a:r>
              <a:rPr lang="en-US" sz="7500" b="1">
                <a:solidFill>
                  <a:srgbClr val="FFFFFF"/>
                </a:solidFill>
                <a:latin typeface="Antonio Ultra-Bold"/>
                <a:ea typeface="Antonio Ultra-Bold"/>
                <a:cs typeface="Antonio Ultra-Bold"/>
                <a:sym typeface="Antonio Ultra-Bold"/>
              </a:rPr>
              <a:t>PURPOSE OF THE PROJECT</a:t>
            </a: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4102" y="-5389014"/>
            <a:ext cx="12736762" cy="15676014"/>
            <a:chOff x="0" y="0"/>
            <a:chExt cx="660400" cy="812800"/>
          </a:xfrm>
        </p:grpSpPr>
        <p:sp>
          <p:nvSpPr>
            <p:cNvPr id="3" name="Freeform 3"/>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54E9D"/>
            </a:solidFill>
          </p:spPr>
        </p:sp>
        <p:sp>
          <p:nvSpPr>
            <p:cNvPr id="4" name="TextBox 4"/>
            <p:cNvSpPr txBox="1"/>
            <p:nvPr/>
          </p:nvSpPr>
          <p:spPr>
            <a:xfrm>
              <a:off x="0" y="-38100"/>
              <a:ext cx="660400" cy="723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24102" y="2122777"/>
            <a:ext cx="6368381" cy="8164223"/>
            <a:chOff x="0" y="0"/>
            <a:chExt cx="1677269" cy="2150248"/>
          </a:xfrm>
        </p:grpSpPr>
        <p:sp>
          <p:nvSpPr>
            <p:cNvPr id="6" name="Freeform 6"/>
            <p:cNvSpPr/>
            <p:nvPr/>
          </p:nvSpPr>
          <p:spPr>
            <a:xfrm>
              <a:off x="0" y="0"/>
              <a:ext cx="1677269" cy="2150248"/>
            </a:xfrm>
            <a:custGeom>
              <a:avLst/>
              <a:gdLst/>
              <a:ahLst/>
              <a:cxnLst/>
              <a:rect l="l" t="t" r="r" b="b"/>
              <a:pathLst>
                <a:path w="1677269" h="2150248">
                  <a:moveTo>
                    <a:pt x="0" y="0"/>
                  </a:moveTo>
                  <a:lnTo>
                    <a:pt x="1677269" y="0"/>
                  </a:lnTo>
                  <a:lnTo>
                    <a:pt x="1677269" y="2150248"/>
                  </a:lnTo>
                  <a:lnTo>
                    <a:pt x="0" y="2150248"/>
                  </a:lnTo>
                  <a:close/>
                </a:path>
              </a:pathLst>
            </a:custGeom>
            <a:solidFill>
              <a:srgbClr val="254E9D"/>
            </a:solidFill>
          </p:spPr>
        </p:sp>
        <p:sp>
          <p:nvSpPr>
            <p:cNvPr id="7" name="TextBox 7"/>
            <p:cNvSpPr txBox="1"/>
            <p:nvPr/>
          </p:nvSpPr>
          <p:spPr>
            <a:xfrm>
              <a:off x="0" y="-38100"/>
              <a:ext cx="1677269" cy="218834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0" y="2800473"/>
            <a:ext cx="624102" cy="4686054"/>
            <a:chOff x="0" y="0"/>
            <a:chExt cx="164373" cy="1234187"/>
          </a:xfrm>
        </p:grpSpPr>
        <p:sp>
          <p:nvSpPr>
            <p:cNvPr id="9" name="Freeform 9"/>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10" name="TextBox 10"/>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3360864" y="-102870"/>
            <a:ext cx="4920670" cy="10389870"/>
            <a:chOff x="0" y="0"/>
            <a:chExt cx="762341" cy="1609663"/>
          </a:xfrm>
        </p:grpSpPr>
        <p:sp>
          <p:nvSpPr>
            <p:cNvPr id="12" name="Freeform 12"/>
            <p:cNvSpPr/>
            <p:nvPr/>
          </p:nvSpPr>
          <p:spPr>
            <a:xfrm>
              <a:off x="0" y="0"/>
              <a:ext cx="762341" cy="1609663"/>
            </a:xfrm>
            <a:custGeom>
              <a:avLst/>
              <a:gdLst/>
              <a:ahLst/>
              <a:cxnLst/>
              <a:rect l="l" t="t" r="r" b="b"/>
              <a:pathLst>
                <a:path w="762341" h="1609663">
                  <a:moveTo>
                    <a:pt x="0" y="0"/>
                  </a:moveTo>
                  <a:lnTo>
                    <a:pt x="762341" y="0"/>
                  </a:lnTo>
                  <a:lnTo>
                    <a:pt x="762341" y="1609663"/>
                  </a:lnTo>
                  <a:lnTo>
                    <a:pt x="0" y="1609663"/>
                  </a:lnTo>
                  <a:close/>
                </a:path>
              </a:pathLst>
            </a:custGeom>
            <a:blipFill>
              <a:blip r:embed="rId2" cstate="print"/>
              <a:stretch>
                <a:fillRect l="-16247" r="-16247"/>
              </a:stretch>
            </a:blipFill>
          </p:spPr>
        </p:sp>
      </p:grpSp>
      <p:grpSp>
        <p:nvGrpSpPr>
          <p:cNvPr id="13" name="Group 13"/>
          <p:cNvGrpSpPr/>
          <p:nvPr/>
        </p:nvGrpSpPr>
        <p:grpSpPr>
          <a:xfrm>
            <a:off x="1565187" y="8806992"/>
            <a:ext cx="451308" cy="4513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2290641" y="8806992"/>
            <a:ext cx="451308" cy="45130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3016096" y="8806992"/>
            <a:ext cx="451308" cy="45130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3741550" y="8806992"/>
            <a:ext cx="451308" cy="45130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565187" y="4432423"/>
            <a:ext cx="3315184" cy="3928757"/>
            <a:chOff x="0" y="0"/>
            <a:chExt cx="873135" cy="1034734"/>
          </a:xfrm>
        </p:grpSpPr>
        <p:sp>
          <p:nvSpPr>
            <p:cNvPr id="26" name="Freeform 26"/>
            <p:cNvSpPr/>
            <p:nvPr/>
          </p:nvSpPr>
          <p:spPr>
            <a:xfrm>
              <a:off x="0" y="0"/>
              <a:ext cx="873135" cy="1034734"/>
            </a:xfrm>
            <a:custGeom>
              <a:avLst/>
              <a:gdLst/>
              <a:ahLst/>
              <a:cxnLst/>
              <a:rect l="l" t="t" r="r" b="b"/>
              <a:pathLst>
                <a:path w="873135" h="1034734">
                  <a:moveTo>
                    <a:pt x="119100" y="0"/>
                  </a:moveTo>
                  <a:lnTo>
                    <a:pt x="754035" y="0"/>
                  </a:lnTo>
                  <a:cubicBezTo>
                    <a:pt x="785622" y="0"/>
                    <a:pt x="815916" y="12548"/>
                    <a:pt x="838251" y="34884"/>
                  </a:cubicBezTo>
                  <a:cubicBezTo>
                    <a:pt x="860587" y="57219"/>
                    <a:pt x="873135" y="87513"/>
                    <a:pt x="873135" y="119100"/>
                  </a:cubicBezTo>
                  <a:lnTo>
                    <a:pt x="873135" y="915635"/>
                  </a:lnTo>
                  <a:cubicBezTo>
                    <a:pt x="873135" y="947222"/>
                    <a:pt x="860587" y="977515"/>
                    <a:pt x="838251" y="999851"/>
                  </a:cubicBezTo>
                  <a:cubicBezTo>
                    <a:pt x="815916" y="1022186"/>
                    <a:pt x="785622" y="1034734"/>
                    <a:pt x="754035" y="1034734"/>
                  </a:cubicBezTo>
                  <a:lnTo>
                    <a:pt x="119100" y="1034734"/>
                  </a:lnTo>
                  <a:cubicBezTo>
                    <a:pt x="87513" y="1034734"/>
                    <a:pt x="57219" y="1022186"/>
                    <a:pt x="34884" y="999851"/>
                  </a:cubicBezTo>
                  <a:cubicBezTo>
                    <a:pt x="12548" y="977515"/>
                    <a:pt x="0" y="947222"/>
                    <a:pt x="0" y="915635"/>
                  </a:cubicBezTo>
                  <a:lnTo>
                    <a:pt x="0" y="119100"/>
                  </a:lnTo>
                  <a:cubicBezTo>
                    <a:pt x="0" y="87513"/>
                    <a:pt x="12548" y="57219"/>
                    <a:pt x="34884" y="34884"/>
                  </a:cubicBezTo>
                  <a:cubicBezTo>
                    <a:pt x="57219" y="12548"/>
                    <a:pt x="87513" y="0"/>
                    <a:pt x="119100" y="0"/>
                  </a:cubicBezTo>
                  <a:close/>
                </a:path>
              </a:pathLst>
            </a:custGeom>
            <a:solidFill>
              <a:srgbClr val="FFFFFF"/>
            </a:solidFill>
          </p:spPr>
        </p:sp>
        <p:sp>
          <p:nvSpPr>
            <p:cNvPr id="27" name="TextBox 27"/>
            <p:cNvSpPr txBox="1"/>
            <p:nvPr/>
          </p:nvSpPr>
          <p:spPr>
            <a:xfrm>
              <a:off x="0" y="-38100"/>
              <a:ext cx="873135" cy="1072834"/>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5331851" y="4432423"/>
            <a:ext cx="3324709" cy="3928757"/>
            <a:chOff x="0" y="0"/>
            <a:chExt cx="875644" cy="1034734"/>
          </a:xfrm>
        </p:grpSpPr>
        <p:sp>
          <p:nvSpPr>
            <p:cNvPr id="29" name="Freeform 29"/>
            <p:cNvSpPr/>
            <p:nvPr/>
          </p:nvSpPr>
          <p:spPr>
            <a:xfrm>
              <a:off x="0" y="0"/>
              <a:ext cx="875644" cy="1034734"/>
            </a:xfrm>
            <a:custGeom>
              <a:avLst/>
              <a:gdLst/>
              <a:ahLst/>
              <a:cxnLst/>
              <a:rect l="l" t="t" r="r" b="b"/>
              <a:pathLst>
                <a:path w="875644" h="1034734">
                  <a:moveTo>
                    <a:pt x="118759" y="0"/>
                  </a:moveTo>
                  <a:lnTo>
                    <a:pt x="756885" y="0"/>
                  </a:lnTo>
                  <a:cubicBezTo>
                    <a:pt x="822474" y="0"/>
                    <a:pt x="875644" y="53170"/>
                    <a:pt x="875644" y="118759"/>
                  </a:cubicBezTo>
                  <a:lnTo>
                    <a:pt x="875644" y="915976"/>
                  </a:lnTo>
                  <a:cubicBezTo>
                    <a:pt x="875644" y="981564"/>
                    <a:pt x="822474" y="1034734"/>
                    <a:pt x="756885" y="1034734"/>
                  </a:cubicBezTo>
                  <a:lnTo>
                    <a:pt x="118759" y="1034734"/>
                  </a:lnTo>
                  <a:cubicBezTo>
                    <a:pt x="87262" y="1034734"/>
                    <a:pt x="57055" y="1022222"/>
                    <a:pt x="34784" y="999951"/>
                  </a:cubicBezTo>
                  <a:cubicBezTo>
                    <a:pt x="12512" y="977679"/>
                    <a:pt x="0" y="947472"/>
                    <a:pt x="0" y="915976"/>
                  </a:cubicBezTo>
                  <a:lnTo>
                    <a:pt x="0" y="118759"/>
                  </a:lnTo>
                  <a:cubicBezTo>
                    <a:pt x="0" y="53170"/>
                    <a:pt x="53170" y="0"/>
                    <a:pt x="118759" y="0"/>
                  </a:cubicBezTo>
                  <a:close/>
                </a:path>
              </a:pathLst>
            </a:custGeom>
            <a:solidFill>
              <a:srgbClr val="FFFFFF"/>
            </a:solidFill>
          </p:spPr>
        </p:sp>
        <p:sp>
          <p:nvSpPr>
            <p:cNvPr id="30" name="TextBox 30"/>
            <p:cNvSpPr txBox="1"/>
            <p:nvPr/>
          </p:nvSpPr>
          <p:spPr>
            <a:xfrm>
              <a:off x="0" y="-38100"/>
              <a:ext cx="875644" cy="1072834"/>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9098515" y="4432423"/>
            <a:ext cx="3300316" cy="3928757"/>
            <a:chOff x="0" y="0"/>
            <a:chExt cx="869219" cy="1034734"/>
          </a:xfrm>
        </p:grpSpPr>
        <p:sp>
          <p:nvSpPr>
            <p:cNvPr id="32" name="Freeform 32"/>
            <p:cNvSpPr/>
            <p:nvPr/>
          </p:nvSpPr>
          <p:spPr>
            <a:xfrm>
              <a:off x="0" y="0"/>
              <a:ext cx="869219" cy="1034734"/>
            </a:xfrm>
            <a:custGeom>
              <a:avLst/>
              <a:gdLst/>
              <a:ahLst/>
              <a:cxnLst/>
              <a:rect l="l" t="t" r="r" b="b"/>
              <a:pathLst>
                <a:path w="869219" h="1034734">
                  <a:moveTo>
                    <a:pt x="119636" y="0"/>
                  </a:moveTo>
                  <a:lnTo>
                    <a:pt x="749583" y="0"/>
                  </a:lnTo>
                  <a:cubicBezTo>
                    <a:pt x="815656" y="0"/>
                    <a:pt x="869219" y="53563"/>
                    <a:pt x="869219" y="119636"/>
                  </a:cubicBezTo>
                  <a:lnTo>
                    <a:pt x="869219" y="915098"/>
                  </a:lnTo>
                  <a:cubicBezTo>
                    <a:pt x="869219" y="981171"/>
                    <a:pt x="815656" y="1034734"/>
                    <a:pt x="749583" y="1034734"/>
                  </a:cubicBezTo>
                  <a:lnTo>
                    <a:pt x="119636" y="1034734"/>
                  </a:lnTo>
                  <a:cubicBezTo>
                    <a:pt x="53563" y="1034734"/>
                    <a:pt x="0" y="981171"/>
                    <a:pt x="0" y="915098"/>
                  </a:cubicBezTo>
                  <a:lnTo>
                    <a:pt x="0" y="119636"/>
                  </a:lnTo>
                  <a:cubicBezTo>
                    <a:pt x="0" y="53563"/>
                    <a:pt x="53563" y="0"/>
                    <a:pt x="119636" y="0"/>
                  </a:cubicBezTo>
                  <a:close/>
                </a:path>
              </a:pathLst>
            </a:custGeom>
            <a:solidFill>
              <a:srgbClr val="FFFFFF"/>
            </a:solidFill>
          </p:spPr>
        </p:sp>
        <p:sp>
          <p:nvSpPr>
            <p:cNvPr id="33" name="TextBox 33"/>
            <p:cNvSpPr txBox="1"/>
            <p:nvPr/>
          </p:nvSpPr>
          <p:spPr>
            <a:xfrm>
              <a:off x="0" y="-38100"/>
              <a:ext cx="869219" cy="1072834"/>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123232" y="5718810"/>
            <a:ext cx="883910" cy="883910"/>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4889896" y="5718810"/>
            <a:ext cx="883910" cy="883910"/>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39" name="TextBox 3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8656560" y="5718810"/>
            <a:ext cx="883910" cy="88391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3" name="Freeform 43"/>
          <p:cNvSpPr/>
          <p:nvPr/>
        </p:nvSpPr>
        <p:spPr>
          <a:xfrm>
            <a:off x="12917288" y="6938191"/>
            <a:ext cx="887151" cy="698631"/>
          </a:xfrm>
          <a:custGeom>
            <a:avLst/>
            <a:gdLst/>
            <a:ahLst/>
            <a:cxnLst/>
            <a:rect l="l" t="t" r="r" b="b"/>
            <a:pathLst>
              <a:path w="887151" h="698631">
                <a:moveTo>
                  <a:pt x="0" y="0"/>
                </a:moveTo>
                <a:lnTo>
                  <a:pt x="887151" y="0"/>
                </a:lnTo>
                <a:lnTo>
                  <a:pt x="887151" y="698631"/>
                </a:lnTo>
                <a:lnTo>
                  <a:pt x="0" y="698631"/>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44" name="Freeform 44"/>
          <p:cNvSpPr/>
          <p:nvPr/>
        </p:nvSpPr>
        <p:spPr>
          <a:xfrm>
            <a:off x="11513338" y="732294"/>
            <a:ext cx="1342555" cy="1315704"/>
          </a:xfrm>
          <a:custGeom>
            <a:avLst/>
            <a:gdLst/>
            <a:ahLst/>
            <a:cxnLst/>
            <a:rect l="l" t="t" r="r" b="b"/>
            <a:pathLst>
              <a:path w="1342555" h="1315704">
                <a:moveTo>
                  <a:pt x="0" y="0"/>
                </a:moveTo>
                <a:lnTo>
                  <a:pt x="1342555" y="0"/>
                </a:lnTo>
                <a:lnTo>
                  <a:pt x="1342555" y="1315704"/>
                </a:lnTo>
                <a:lnTo>
                  <a:pt x="0" y="1315704"/>
                </a:lnTo>
                <a:lnTo>
                  <a:pt x="0" y="0"/>
                </a:lnTo>
                <a:close/>
              </a:path>
            </a:pathLst>
          </a:custGeom>
          <a:blipFill>
            <a:blip r:embed="rId5" cstate="print">
              <a:extLst>
                <a:ext uri="{96DAC541-7B7A-43D3-8B79-37D633B846F1}">
                  <asvg:svgBlip xmlns:asvg="http://schemas.microsoft.com/office/drawing/2016/SVG/main" xmlns="" r:embed="rId6"/>
                </a:ext>
              </a:extLst>
            </a:blip>
            <a:stretch>
              <a:fillRect/>
            </a:stretch>
          </a:blipFill>
        </p:spPr>
      </p:sp>
      <p:sp>
        <p:nvSpPr>
          <p:cNvPr id="45" name="TextBox 45"/>
          <p:cNvSpPr txBox="1"/>
          <p:nvPr/>
        </p:nvSpPr>
        <p:spPr>
          <a:xfrm>
            <a:off x="1565187" y="2752848"/>
            <a:ext cx="10619429" cy="1298575"/>
          </a:xfrm>
          <a:prstGeom prst="rect">
            <a:avLst/>
          </a:prstGeom>
        </p:spPr>
        <p:txBody>
          <a:bodyPr lIns="0" tIns="0" rIns="0" bIns="0" rtlCol="0" anchor="t">
            <a:spAutoFit/>
          </a:bodyPr>
          <a:lstStyle/>
          <a:p>
            <a:pPr algn="just">
              <a:lnSpc>
                <a:spcPts val="3499"/>
              </a:lnSpc>
            </a:pPr>
            <a:r>
              <a:rPr lang="en-US" sz="2499">
                <a:solidFill>
                  <a:srgbClr val="FFFFFF"/>
                </a:solidFill>
                <a:latin typeface="Hero"/>
                <a:ea typeface="Hero"/>
                <a:cs typeface="Hero"/>
                <a:sym typeface="Hero"/>
              </a:rPr>
              <a:t>we are dedicated to providing comprehensive healthcare services tailored to meet the diverse needs of our community. Our services include:</a:t>
            </a:r>
          </a:p>
        </p:txBody>
      </p:sp>
      <p:sp>
        <p:nvSpPr>
          <p:cNvPr id="46" name="TextBox 46"/>
          <p:cNvSpPr txBox="1"/>
          <p:nvPr/>
        </p:nvSpPr>
        <p:spPr>
          <a:xfrm>
            <a:off x="1565187" y="857250"/>
            <a:ext cx="6532141" cy="1566544"/>
          </a:xfrm>
          <a:prstGeom prst="rect">
            <a:avLst/>
          </a:prstGeom>
        </p:spPr>
        <p:txBody>
          <a:bodyPr lIns="0" tIns="0" rIns="0" bIns="0" rtlCol="0" anchor="t">
            <a:spAutoFit/>
          </a:bodyPr>
          <a:lstStyle/>
          <a:p>
            <a:pPr algn="l">
              <a:lnSpc>
                <a:spcPts val="12880"/>
              </a:lnSpc>
            </a:pPr>
            <a:r>
              <a:rPr lang="en-US" sz="9200" b="1">
                <a:solidFill>
                  <a:srgbClr val="FFFFFF"/>
                </a:solidFill>
                <a:latin typeface="Antonio Ultra-Bold"/>
                <a:ea typeface="Antonio Ultra-Bold"/>
                <a:cs typeface="Antonio Ultra-Bold"/>
                <a:sym typeface="Antonio Ultra-Bold"/>
              </a:rPr>
              <a:t>Our Services</a:t>
            </a:r>
          </a:p>
        </p:txBody>
      </p:sp>
      <p:sp>
        <p:nvSpPr>
          <p:cNvPr id="47" name="TextBox 47"/>
          <p:cNvSpPr txBox="1"/>
          <p:nvPr/>
        </p:nvSpPr>
        <p:spPr>
          <a:xfrm>
            <a:off x="1870601" y="4502463"/>
            <a:ext cx="2475272" cy="772795"/>
          </a:xfrm>
          <a:prstGeom prst="rect">
            <a:avLst/>
          </a:prstGeom>
        </p:spPr>
        <p:txBody>
          <a:bodyPr lIns="0" tIns="0" rIns="0" bIns="0" rtlCol="0" anchor="t">
            <a:spAutoFit/>
          </a:bodyPr>
          <a:lstStyle/>
          <a:p>
            <a:pPr algn="ctr">
              <a:lnSpc>
                <a:spcPts val="3080"/>
              </a:lnSpc>
            </a:pPr>
            <a:r>
              <a:rPr lang="en-US" sz="2200">
                <a:solidFill>
                  <a:srgbClr val="254E9D"/>
                </a:solidFill>
                <a:latin typeface="Hero Bold"/>
                <a:ea typeface="Hero Bold"/>
                <a:cs typeface="Hero Bold"/>
                <a:sym typeface="Hero Bold"/>
              </a:rPr>
              <a:t> Appointment Scheduling:</a:t>
            </a:r>
          </a:p>
        </p:txBody>
      </p:sp>
      <p:sp>
        <p:nvSpPr>
          <p:cNvPr id="48" name="TextBox 48"/>
          <p:cNvSpPr txBox="1"/>
          <p:nvPr/>
        </p:nvSpPr>
        <p:spPr>
          <a:xfrm>
            <a:off x="5374380" y="4564058"/>
            <a:ext cx="3001041" cy="621030"/>
          </a:xfrm>
          <a:prstGeom prst="rect">
            <a:avLst/>
          </a:prstGeom>
        </p:spPr>
        <p:txBody>
          <a:bodyPr lIns="0" tIns="0" rIns="0" bIns="0" rtlCol="0" anchor="t">
            <a:spAutoFit/>
          </a:bodyPr>
          <a:lstStyle/>
          <a:p>
            <a:pPr algn="ctr">
              <a:lnSpc>
                <a:spcPts val="2520"/>
              </a:lnSpc>
            </a:pPr>
            <a:r>
              <a:rPr lang="en-US" sz="1800">
                <a:solidFill>
                  <a:srgbClr val="254E9D"/>
                </a:solidFill>
                <a:latin typeface="Hero Bold"/>
                <a:ea typeface="Hero Bold"/>
                <a:cs typeface="Hero Bold"/>
                <a:sym typeface="Hero Bold"/>
              </a:rPr>
              <a:t>Electronic Health Records (EHR) Integration:</a:t>
            </a:r>
          </a:p>
        </p:txBody>
      </p:sp>
      <p:sp>
        <p:nvSpPr>
          <p:cNvPr id="49" name="TextBox 49"/>
          <p:cNvSpPr txBox="1"/>
          <p:nvPr/>
        </p:nvSpPr>
        <p:spPr>
          <a:xfrm>
            <a:off x="9141045" y="4669790"/>
            <a:ext cx="3001041" cy="382270"/>
          </a:xfrm>
          <a:prstGeom prst="rect">
            <a:avLst/>
          </a:prstGeom>
        </p:spPr>
        <p:txBody>
          <a:bodyPr lIns="0" tIns="0" rIns="0" bIns="0" rtlCol="0" anchor="t">
            <a:spAutoFit/>
          </a:bodyPr>
          <a:lstStyle/>
          <a:p>
            <a:pPr algn="ctr">
              <a:lnSpc>
                <a:spcPts val="3080"/>
              </a:lnSpc>
            </a:pPr>
            <a:r>
              <a:rPr lang="en-US" sz="2200">
                <a:solidFill>
                  <a:srgbClr val="254E9D"/>
                </a:solidFill>
                <a:latin typeface="Hero Bold"/>
                <a:ea typeface="Hero Bold"/>
                <a:cs typeface="Hero Bold"/>
                <a:sym typeface="Hero Bold"/>
              </a:rPr>
              <a:t>Patient Portals:</a:t>
            </a:r>
          </a:p>
        </p:txBody>
      </p:sp>
      <p:sp>
        <p:nvSpPr>
          <p:cNvPr id="50" name="TextBox 50"/>
          <p:cNvSpPr txBox="1"/>
          <p:nvPr/>
        </p:nvSpPr>
        <p:spPr>
          <a:xfrm>
            <a:off x="1269516" y="5823457"/>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01</a:t>
            </a:r>
          </a:p>
        </p:txBody>
      </p:sp>
      <p:sp>
        <p:nvSpPr>
          <p:cNvPr id="51" name="TextBox 51"/>
          <p:cNvSpPr txBox="1"/>
          <p:nvPr/>
        </p:nvSpPr>
        <p:spPr>
          <a:xfrm>
            <a:off x="5036180" y="5823457"/>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02</a:t>
            </a:r>
          </a:p>
        </p:txBody>
      </p:sp>
      <p:sp>
        <p:nvSpPr>
          <p:cNvPr id="52" name="TextBox 52"/>
          <p:cNvSpPr txBox="1"/>
          <p:nvPr/>
        </p:nvSpPr>
        <p:spPr>
          <a:xfrm>
            <a:off x="8802845" y="5823457"/>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03</a:t>
            </a:r>
          </a:p>
        </p:txBody>
      </p:sp>
      <p:sp>
        <p:nvSpPr>
          <p:cNvPr id="53" name="TextBox 53"/>
          <p:cNvSpPr txBox="1"/>
          <p:nvPr/>
        </p:nvSpPr>
        <p:spPr>
          <a:xfrm>
            <a:off x="2016495" y="5351458"/>
            <a:ext cx="2492401" cy="2140458"/>
          </a:xfrm>
          <a:prstGeom prst="rect">
            <a:avLst/>
          </a:prstGeom>
        </p:spPr>
        <p:txBody>
          <a:bodyPr lIns="0" tIns="0" rIns="0" bIns="0" rtlCol="0" anchor="t">
            <a:spAutoFit/>
          </a:bodyPr>
          <a:lstStyle/>
          <a:p>
            <a:pPr algn="just">
              <a:lnSpc>
                <a:spcPts val="2106"/>
              </a:lnSpc>
            </a:pPr>
            <a:r>
              <a:rPr lang="en-US" sz="1800">
                <a:solidFill>
                  <a:srgbClr val="254E9D"/>
                </a:solidFill>
                <a:latin typeface="Hero"/>
                <a:ea typeface="Hero"/>
                <a:cs typeface="Hero"/>
                <a:sym typeface="Hero"/>
              </a:rPr>
              <a:t>Our system enables seamless online booking and management of appointments, with real-time availability and automated reminders.</a:t>
            </a:r>
          </a:p>
        </p:txBody>
      </p:sp>
      <p:sp>
        <p:nvSpPr>
          <p:cNvPr id="54" name="TextBox 54"/>
          <p:cNvSpPr txBox="1"/>
          <p:nvPr/>
        </p:nvSpPr>
        <p:spPr>
          <a:xfrm>
            <a:off x="5786908" y="5313358"/>
            <a:ext cx="2717252" cy="2821305"/>
          </a:xfrm>
          <a:prstGeom prst="rect">
            <a:avLst/>
          </a:prstGeom>
        </p:spPr>
        <p:txBody>
          <a:bodyPr lIns="0" tIns="0" rIns="0" bIns="0" rtlCol="0" anchor="t">
            <a:spAutoFit/>
          </a:bodyPr>
          <a:lstStyle/>
          <a:p>
            <a:pPr marL="388623" lvl="1" indent="-194312" algn="just">
              <a:lnSpc>
                <a:spcPts val="2520"/>
              </a:lnSpc>
              <a:buAutoNum type="arabicPeriod"/>
            </a:pPr>
            <a:r>
              <a:rPr lang="en-US" sz="1800">
                <a:solidFill>
                  <a:srgbClr val="254E9D"/>
                </a:solidFill>
                <a:latin typeface="Hero"/>
                <a:ea typeface="Hero"/>
                <a:cs typeface="Hero"/>
                <a:sym typeface="Hero"/>
              </a:rPr>
              <a:t>We build secure, centralized EHR systems to store and manage patient data, ensuring easy access for healthcare professionals and patients alike.</a:t>
            </a:r>
          </a:p>
        </p:txBody>
      </p:sp>
      <p:sp>
        <p:nvSpPr>
          <p:cNvPr id="55" name="TextBox 55"/>
          <p:cNvSpPr txBox="1"/>
          <p:nvPr/>
        </p:nvSpPr>
        <p:spPr>
          <a:xfrm>
            <a:off x="9692870" y="5351458"/>
            <a:ext cx="2449216" cy="2205228"/>
          </a:xfrm>
          <a:prstGeom prst="rect">
            <a:avLst/>
          </a:prstGeom>
        </p:spPr>
        <p:txBody>
          <a:bodyPr lIns="0" tIns="0" rIns="0" bIns="0" rtlCol="0" anchor="t">
            <a:spAutoFit/>
          </a:bodyPr>
          <a:lstStyle/>
          <a:p>
            <a:pPr algn="just">
              <a:lnSpc>
                <a:spcPts val="2196"/>
              </a:lnSpc>
            </a:pPr>
            <a:r>
              <a:rPr lang="en-US" sz="1800">
                <a:solidFill>
                  <a:srgbClr val="254E9D"/>
                </a:solidFill>
                <a:latin typeface="Hero"/>
                <a:ea typeface="Hero"/>
                <a:cs typeface="Hero"/>
                <a:sym typeface="Hero"/>
              </a:rPr>
              <a:t>Our system includes personalized dashboards for patients to access their medical records, communicate with doctors, and manage their health data.</a:t>
            </a:r>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254E9D">
                <a:alpha val="100000"/>
              </a:srgbClr>
            </a:gs>
            <a:gs pos="100000">
              <a:srgbClr val="12316D">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1146517" y="569034"/>
            <a:ext cx="5341130" cy="9148932"/>
          </a:xfrm>
          <a:custGeom>
            <a:avLst/>
            <a:gdLst/>
            <a:ahLst/>
            <a:cxnLst/>
            <a:rect l="l" t="t" r="r" b="b"/>
            <a:pathLst>
              <a:path w="5341130" h="9148932">
                <a:moveTo>
                  <a:pt x="0" y="0"/>
                </a:moveTo>
                <a:lnTo>
                  <a:pt x="5341130" y="0"/>
                </a:lnTo>
                <a:lnTo>
                  <a:pt x="5341130" y="9148932"/>
                </a:lnTo>
                <a:lnTo>
                  <a:pt x="0" y="9148932"/>
                </a:lnTo>
                <a:lnTo>
                  <a:pt x="0" y="0"/>
                </a:lnTo>
                <a:close/>
              </a:path>
            </a:pathLst>
          </a:custGeom>
          <a:blipFill>
            <a:blip r:embed="rId2"/>
            <a:stretch>
              <a:fillRect l="-3465" t="-14507"/>
            </a:stretch>
          </a:blipFill>
        </p:spPr>
      </p:sp>
      <p:sp>
        <p:nvSpPr>
          <p:cNvPr id="3" name="TextBox 3"/>
          <p:cNvSpPr txBox="1"/>
          <p:nvPr/>
        </p:nvSpPr>
        <p:spPr>
          <a:xfrm>
            <a:off x="1219201" y="3836460"/>
            <a:ext cx="7924800" cy="1177293"/>
          </a:xfrm>
          <a:prstGeom prst="rect">
            <a:avLst/>
          </a:prstGeom>
        </p:spPr>
        <p:txBody>
          <a:bodyPr wrap="square" lIns="0" tIns="0" rIns="0" bIns="0" rtlCol="0" anchor="t">
            <a:spAutoFit/>
          </a:bodyPr>
          <a:lstStyle/>
          <a:p>
            <a:pPr algn="ctr">
              <a:lnSpc>
                <a:spcPts val="9659"/>
              </a:lnSpc>
              <a:spcBef>
                <a:spcPct val="0"/>
              </a:spcBef>
            </a:pPr>
            <a:r>
              <a:rPr lang="en-US" sz="6899" b="1" dirty="0">
                <a:solidFill>
                  <a:srgbClr val="FBFBFB"/>
                </a:solidFill>
                <a:latin typeface="Canva Sans Bold"/>
                <a:ea typeface="Canva Sans Bold"/>
                <a:cs typeface="Canva Sans Bold"/>
                <a:sym typeface="Canva Sans Bold"/>
              </a:rPr>
              <a:t>FLOW DIAGRAM</a:t>
            </a: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2051" y="-4990060"/>
            <a:ext cx="12736762" cy="15676014"/>
            <a:chOff x="0" y="0"/>
            <a:chExt cx="660400" cy="812800"/>
          </a:xfrm>
        </p:grpSpPr>
        <p:sp>
          <p:nvSpPr>
            <p:cNvPr id="3" name="Freeform 3"/>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54E9D"/>
            </a:solidFill>
          </p:spPr>
        </p:sp>
        <p:sp>
          <p:nvSpPr>
            <p:cNvPr id="4" name="TextBox 4"/>
            <p:cNvSpPr txBox="1"/>
            <p:nvPr/>
          </p:nvSpPr>
          <p:spPr>
            <a:xfrm>
              <a:off x="0" y="-38100"/>
              <a:ext cx="660400" cy="723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7360" y="2122777"/>
            <a:ext cx="6368381" cy="8164223"/>
            <a:chOff x="0" y="0"/>
            <a:chExt cx="1677269" cy="2150248"/>
          </a:xfrm>
        </p:grpSpPr>
        <p:sp>
          <p:nvSpPr>
            <p:cNvPr id="6" name="Freeform 6"/>
            <p:cNvSpPr/>
            <p:nvPr/>
          </p:nvSpPr>
          <p:spPr>
            <a:xfrm>
              <a:off x="0" y="0"/>
              <a:ext cx="1677269" cy="2150248"/>
            </a:xfrm>
            <a:custGeom>
              <a:avLst/>
              <a:gdLst/>
              <a:ahLst/>
              <a:cxnLst/>
              <a:rect l="l" t="t" r="r" b="b"/>
              <a:pathLst>
                <a:path w="1677269" h="2150248">
                  <a:moveTo>
                    <a:pt x="0" y="0"/>
                  </a:moveTo>
                  <a:lnTo>
                    <a:pt x="1677269" y="0"/>
                  </a:lnTo>
                  <a:lnTo>
                    <a:pt x="1677269" y="2150248"/>
                  </a:lnTo>
                  <a:lnTo>
                    <a:pt x="0" y="2150248"/>
                  </a:lnTo>
                  <a:close/>
                </a:path>
              </a:pathLst>
            </a:custGeom>
            <a:solidFill>
              <a:srgbClr val="254E9D"/>
            </a:solidFill>
          </p:spPr>
        </p:sp>
        <p:sp>
          <p:nvSpPr>
            <p:cNvPr id="7" name="TextBox 7"/>
            <p:cNvSpPr txBox="1"/>
            <p:nvPr/>
          </p:nvSpPr>
          <p:spPr>
            <a:xfrm>
              <a:off x="0" y="-38100"/>
              <a:ext cx="1677269" cy="218834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0" y="2800473"/>
            <a:ext cx="624102" cy="4686054"/>
            <a:chOff x="0" y="0"/>
            <a:chExt cx="164373" cy="1234187"/>
          </a:xfrm>
        </p:grpSpPr>
        <p:sp>
          <p:nvSpPr>
            <p:cNvPr id="9" name="Freeform 9"/>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10" name="TextBox 10"/>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65187" y="8806992"/>
            <a:ext cx="451308" cy="45130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290641" y="8806992"/>
            <a:ext cx="451308" cy="45130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3016096" y="8806992"/>
            <a:ext cx="451308" cy="45130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3741550" y="8806992"/>
            <a:ext cx="451308" cy="45130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269516" y="1911901"/>
            <a:ext cx="3086100" cy="3597583"/>
            <a:chOff x="0" y="0"/>
            <a:chExt cx="812800" cy="947511"/>
          </a:xfrm>
        </p:grpSpPr>
        <p:sp>
          <p:nvSpPr>
            <p:cNvPr id="24" name="Freeform 24"/>
            <p:cNvSpPr/>
            <p:nvPr/>
          </p:nvSpPr>
          <p:spPr>
            <a:xfrm>
              <a:off x="0" y="0"/>
              <a:ext cx="812800" cy="947511"/>
            </a:xfrm>
            <a:custGeom>
              <a:avLst/>
              <a:gdLst/>
              <a:ahLst/>
              <a:cxnLst/>
              <a:rect l="l" t="t" r="r" b="b"/>
              <a:pathLst>
                <a:path w="812800" h="947511">
                  <a:moveTo>
                    <a:pt x="127941" y="0"/>
                  </a:moveTo>
                  <a:lnTo>
                    <a:pt x="684859" y="0"/>
                  </a:lnTo>
                  <a:cubicBezTo>
                    <a:pt x="718791" y="0"/>
                    <a:pt x="751333" y="13479"/>
                    <a:pt x="775327" y="37473"/>
                  </a:cubicBezTo>
                  <a:cubicBezTo>
                    <a:pt x="799321" y="61467"/>
                    <a:pt x="812800" y="94009"/>
                    <a:pt x="812800" y="127941"/>
                  </a:cubicBezTo>
                  <a:lnTo>
                    <a:pt x="812800" y="819571"/>
                  </a:lnTo>
                  <a:cubicBezTo>
                    <a:pt x="812800" y="853503"/>
                    <a:pt x="799321" y="886045"/>
                    <a:pt x="775327" y="910038"/>
                  </a:cubicBezTo>
                  <a:cubicBezTo>
                    <a:pt x="751333" y="934032"/>
                    <a:pt x="718791" y="947511"/>
                    <a:pt x="684859" y="947511"/>
                  </a:cubicBezTo>
                  <a:lnTo>
                    <a:pt x="127941" y="947511"/>
                  </a:lnTo>
                  <a:cubicBezTo>
                    <a:pt x="94009" y="947511"/>
                    <a:pt x="61467" y="934032"/>
                    <a:pt x="37473" y="910038"/>
                  </a:cubicBezTo>
                  <a:cubicBezTo>
                    <a:pt x="13479" y="886045"/>
                    <a:pt x="0" y="853503"/>
                    <a:pt x="0" y="819571"/>
                  </a:cubicBezTo>
                  <a:lnTo>
                    <a:pt x="0" y="127941"/>
                  </a:lnTo>
                  <a:cubicBezTo>
                    <a:pt x="0" y="94009"/>
                    <a:pt x="13479" y="61467"/>
                    <a:pt x="37473" y="37473"/>
                  </a:cubicBezTo>
                  <a:cubicBezTo>
                    <a:pt x="61467" y="13479"/>
                    <a:pt x="94009" y="0"/>
                    <a:pt x="127941" y="0"/>
                  </a:cubicBezTo>
                  <a:close/>
                </a:path>
              </a:pathLst>
            </a:custGeom>
            <a:solidFill>
              <a:srgbClr val="FFFFFF"/>
            </a:solidFill>
          </p:spPr>
        </p:sp>
        <p:sp>
          <p:nvSpPr>
            <p:cNvPr id="25" name="TextBox 25"/>
            <p:cNvSpPr txBox="1"/>
            <p:nvPr/>
          </p:nvSpPr>
          <p:spPr>
            <a:xfrm>
              <a:off x="0" y="-38100"/>
              <a:ext cx="812800" cy="985611"/>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9497941" y="1786582"/>
            <a:ext cx="3086100" cy="3597583"/>
            <a:chOff x="0" y="0"/>
            <a:chExt cx="812800" cy="947511"/>
          </a:xfrm>
        </p:grpSpPr>
        <p:sp>
          <p:nvSpPr>
            <p:cNvPr id="27" name="Freeform 27"/>
            <p:cNvSpPr/>
            <p:nvPr/>
          </p:nvSpPr>
          <p:spPr>
            <a:xfrm>
              <a:off x="0" y="0"/>
              <a:ext cx="812800" cy="947511"/>
            </a:xfrm>
            <a:custGeom>
              <a:avLst/>
              <a:gdLst/>
              <a:ahLst/>
              <a:cxnLst/>
              <a:rect l="l" t="t" r="r" b="b"/>
              <a:pathLst>
                <a:path w="812800" h="947511">
                  <a:moveTo>
                    <a:pt x="127941" y="0"/>
                  </a:moveTo>
                  <a:lnTo>
                    <a:pt x="684859" y="0"/>
                  </a:lnTo>
                  <a:cubicBezTo>
                    <a:pt x="718791" y="0"/>
                    <a:pt x="751333" y="13479"/>
                    <a:pt x="775327" y="37473"/>
                  </a:cubicBezTo>
                  <a:cubicBezTo>
                    <a:pt x="799321" y="61467"/>
                    <a:pt x="812800" y="94009"/>
                    <a:pt x="812800" y="127941"/>
                  </a:cubicBezTo>
                  <a:lnTo>
                    <a:pt x="812800" y="819571"/>
                  </a:lnTo>
                  <a:cubicBezTo>
                    <a:pt x="812800" y="853503"/>
                    <a:pt x="799321" y="886045"/>
                    <a:pt x="775327" y="910038"/>
                  </a:cubicBezTo>
                  <a:cubicBezTo>
                    <a:pt x="751333" y="934032"/>
                    <a:pt x="718791" y="947511"/>
                    <a:pt x="684859" y="947511"/>
                  </a:cubicBezTo>
                  <a:lnTo>
                    <a:pt x="127941" y="947511"/>
                  </a:lnTo>
                  <a:cubicBezTo>
                    <a:pt x="94009" y="947511"/>
                    <a:pt x="61467" y="934032"/>
                    <a:pt x="37473" y="910038"/>
                  </a:cubicBezTo>
                  <a:cubicBezTo>
                    <a:pt x="13479" y="886045"/>
                    <a:pt x="0" y="853503"/>
                    <a:pt x="0" y="819571"/>
                  </a:cubicBezTo>
                  <a:lnTo>
                    <a:pt x="0" y="127941"/>
                  </a:lnTo>
                  <a:cubicBezTo>
                    <a:pt x="0" y="94009"/>
                    <a:pt x="13479" y="61467"/>
                    <a:pt x="37473" y="37473"/>
                  </a:cubicBezTo>
                  <a:cubicBezTo>
                    <a:pt x="61467" y="13479"/>
                    <a:pt x="94009" y="0"/>
                    <a:pt x="127941" y="0"/>
                  </a:cubicBezTo>
                  <a:close/>
                </a:path>
              </a:pathLst>
            </a:custGeom>
            <a:solidFill>
              <a:srgbClr val="FFFFFF"/>
            </a:solidFill>
          </p:spPr>
        </p:sp>
        <p:sp>
          <p:nvSpPr>
            <p:cNvPr id="28" name="TextBox 28"/>
            <p:cNvSpPr txBox="1"/>
            <p:nvPr/>
          </p:nvSpPr>
          <p:spPr>
            <a:xfrm>
              <a:off x="0" y="-38100"/>
              <a:ext cx="812800" cy="985611"/>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446400" y="4803929"/>
            <a:ext cx="3086100" cy="3597583"/>
            <a:chOff x="0" y="0"/>
            <a:chExt cx="812800" cy="947511"/>
          </a:xfrm>
        </p:grpSpPr>
        <p:sp>
          <p:nvSpPr>
            <p:cNvPr id="30" name="Freeform 30"/>
            <p:cNvSpPr/>
            <p:nvPr/>
          </p:nvSpPr>
          <p:spPr>
            <a:xfrm>
              <a:off x="0" y="0"/>
              <a:ext cx="812800" cy="947511"/>
            </a:xfrm>
            <a:custGeom>
              <a:avLst/>
              <a:gdLst/>
              <a:ahLst/>
              <a:cxnLst/>
              <a:rect l="l" t="t" r="r" b="b"/>
              <a:pathLst>
                <a:path w="812800" h="947511">
                  <a:moveTo>
                    <a:pt x="127941" y="0"/>
                  </a:moveTo>
                  <a:lnTo>
                    <a:pt x="684859" y="0"/>
                  </a:lnTo>
                  <a:cubicBezTo>
                    <a:pt x="718791" y="0"/>
                    <a:pt x="751333" y="13479"/>
                    <a:pt x="775327" y="37473"/>
                  </a:cubicBezTo>
                  <a:cubicBezTo>
                    <a:pt x="799321" y="61467"/>
                    <a:pt x="812800" y="94009"/>
                    <a:pt x="812800" y="127941"/>
                  </a:cubicBezTo>
                  <a:lnTo>
                    <a:pt x="812800" y="819571"/>
                  </a:lnTo>
                  <a:cubicBezTo>
                    <a:pt x="812800" y="853503"/>
                    <a:pt x="799321" y="886045"/>
                    <a:pt x="775327" y="910038"/>
                  </a:cubicBezTo>
                  <a:cubicBezTo>
                    <a:pt x="751333" y="934032"/>
                    <a:pt x="718791" y="947511"/>
                    <a:pt x="684859" y="947511"/>
                  </a:cubicBezTo>
                  <a:lnTo>
                    <a:pt x="127941" y="947511"/>
                  </a:lnTo>
                  <a:cubicBezTo>
                    <a:pt x="94009" y="947511"/>
                    <a:pt x="61467" y="934032"/>
                    <a:pt x="37473" y="910038"/>
                  </a:cubicBezTo>
                  <a:cubicBezTo>
                    <a:pt x="13479" y="886045"/>
                    <a:pt x="0" y="853503"/>
                    <a:pt x="0" y="819571"/>
                  </a:cubicBezTo>
                  <a:lnTo>
                    <a:pt x="0" y="127941"/>
                  </a:lnTo>
                  <a:cubicBezTo>
                    <a:pt x="0" y="94009"/>
                    <a:pt x="13479" y="61467"/>
                    <a:pt x="37473" y="37473"/>
                  </a:cubicBezTo>
                  <a:cubicBezTo>
                    <a:pt x="61467" y="13479"/>
                    <a:pt x="94009" y="0"/>
                    <a:pt x="127941" y="0"/>
                  </a:cubicBezTo>
                  <a:close/>
                </a:path>
              </a:pathLst>
            </a:custGeom>
            <a:solidFill>
              <a:srgbClr val="FFFFFF"/>
            </a:solidFill>
          </p:spPr>
        </p:sp>
        <p:sp>
          <p:nvSpPr>
            <p:cNvPr id="31" name="TextBox 31"/>
            <p:cNvSpPr txBox="1"/>
            <p:nvPr/>
          </p:nvSpPr>
          <p:spPr>
            <a:xfrm>
              <a:off x="0" y="-38100"/>
              <a:ext cx="812800" cy="985611"/>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691020" y="3088314"/>
            <a:ext cx="883910" cy="88391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34" name="TextBox 3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8997716" y="2847947"/>
            <a:ext cx="883910" cy="883910"/>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4836981" y="6013123"/>
            <a:ext cx="883910" cy="883910"/>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1" name="Freeform 41"/>
          <p:cNvSpPr/>
          <p:nvPr/>
        </p:nvSpPr>
        <p:spPr>
          <a:xfrm>
            <a:off x="15442138" y="313699"/>
            <a:ext cx="2571963" cy="2699255"/>
          </a:xfrm>
          <a:custGeom>
            <a:avLst/>
            <a:gdLst/>
            <a:ahLst/>
            <a:cxnLst/>
            <a:rect l="l" t="t" r="r" b="b"/>
            <a:pathLst>
              <a:path w="2571963" h="2699255">
                <a:moveTo>
                  <a:pt x="0" y="0"/>
                </a:moveTo>
                <a:lnTo>
                  <a:pt x="2571964" y="0"/>
                </a:lnTo>
                <a:lnTo>
                  <a:pt x="2571964" y="2699255"/>
                </a:lnTo>
                <a:lnTo>
                  <a:pt x="0" y="2699255"/>
                </a:lnTo>
                <a:lnTo>
                  <a:pt x="0" y="0"/>
                </a:lnTo>
                <a:close/>
              </a:path>
            </a:pathLst>
          </a:custGeom>
          <a:blipFill>
            <a:blip r:embed="rId2"/>
            <a:stretch>
              <a:fillRect l="-11850" b="-18417"/>
            </a:stretch>
          </a:blipFill>
        </p:spPr>
      </p:sp>
      <p:sp>
        <p:nvSpPr>
          <p:cNvPr id="42" name="Freeform 42"/>
          <p:cNvSpPr/>
          <p:nvPr/>
        </p:nvSpPr>
        <p:spPr>
          <a:xfrm>
            <a:off x="15125263" y="3259636"/>
            <a:ext cx="2945342" cy="2807475"/>
          </a:xfrm>
          <a:custGeom>
            <a:avLst/>
            <a:gdLst/>
            <a:ahLst/>
            <a:cxnLst/>
            <a:rect l="l" t="t" r="r" b="b"/>
            <a:pathLst>
              <a:path w="2945342" h="2807475">
                <a:moveTo>
                  <a:pt x="0" y="0"/>
                </a:moveTo>
                <a:lnTo>
                  <a:pt x="2945341" y="0"/>
                </a:lnTo>
                <a:lnTo>
                  <a:pt x="2945341" y="2807475"/>
                </a:lnTo>
                <a:lnTo>
                  <a:pt x="0" y="2807475"/>
                </a:lnTo>
                <a:lnTo>
                  <a:pt x="0" y="0"/>
                </a:lnTo>
                <a:close/>
              </a:path>
            </a:pathLst>
          </a:custGeom>
          <a:blipFill>
            <a:blip r:embed="rId3"/>
            <a:stretch>
              <a:fillRect/>
            </a:stretch>
          </a:blipFill>
        </p:spPr>
      </p:sp>
      <p:sp>
        <p:nvSpPr>
          <p:cNvPr id="43" name="Freeform 43"/>
          <p:cNvSpPr/>
          <p:nvPr/>
        </p:nvSpPr>
        <p:spPr>
          <a:xfrm>
            <a:off x="14816054" y="6602720"/>
            <a:ext cx="3198048" cy="2945985"/>
          </a:xfrm>
          <a:custGeom>
            <a:avLst/>
            <a:gdLst/>
            <a:ahLst/>
            <a:cxnLst/>
            <a:rect l="l" t="t" r="r" b="b"/>
            <a:pathLst>
              <a:path w="3198048" h="2945985">
                <a:moveTo>
                  <a:pt x="0" y="0"/>
                </a:moveTo>
                <a:lnTo>
                  <a:pt x="3198048" y="0"/>
                </a:lnTo>
                <a:lnTo>
                  <a:pt x="3198048" y="2945985"/>
                </a:lnTo>
                <a:lnTo>
                  <a:pt x="0" y="2945985"/>
                </a:lnTo>
                <a:lnTo>
                  <a:pt x="0" y="0"/>
                </a:lnTo>
                <a:close/>
              </a:path>
            </a:pathLst>
          </a:custGeom>
          <a:blipFill>
            <a:blip r:embed="rId4"/>
            <a:stretch>
              <a:fillRect/>
            </a:stretch>
          </a:blipFill>
        </p:spPr>
      </p:sp>
      <p:sp>
        <p:nvSpPr>
          <p:cNvPr id="44" name="Freeform 44"/>
          <p:cNvSpPr/>
          <p:nvPr/>
        </p:nvSpPr>
        <p:spPr>
          <a:xfrm>
            <a:off x="11351900" y="6602720"/>
            <a:ext cx="3143877" cy="2996716"/>
          </a:xfrm>
          <a:custGeom>
            <a:avLst/>
            <a:gdLst/>
            <a:ahLst/>
            <a:cxnLst/>
            <a:rect l="l" t="t" r="r" b="b"/>
            <a:pathLst>
              <a:path w="3143877" h="2996716">
                <a:moveTo>
                  <a:pt x="0" y="0"/>
                </a:moveTo>
                <a:lnTo>
                  <a:pt x="3143877" y="0"/>
                </a:lnTo>
                <a:lnTo>
                  <a:pt x="3143877" y="2996716"/>
                </a:lnTo>
                <a:lnTo>
                  <a:pt x="0" y="2996716"/>
                </a:lnTo>
                <a:lnTo>
                  <a:pt x="0" y="0"/>
                </a:lnTo>
                <a:close/>
              </a:path>
            </a:pathLst>
          </a:custGeom>
          <a:blipFill>
            <a:blip r:embed="rId5"/>
            <a:stretch>
              <a:fillRect/>
            </a:stretch>
          </a:blipFill>
        </p:spPr>
      </p:sp>
      <p:sp>
        <p:nvSpPr>
          <p:cNvPr id="45" name="TextBox 45"/>
          <p:cNvSpPr txBox="1"/>
          <p:nvPr/>
        </p:nvSpPr>
        <p:spPr>
          <a:xfrm>
            <a:off x="624102" y="256211"/>
            <a:ext cx="12730697" cy="1085516"/>
          </a:xfrm>
          <a:prstGeom prst="rect">
            <a:avLst/>
          </a:prstGeom>
        </p:spPr>
        <p:txBody>
          <a:bodyPr lIns="0" tIns="0" rIns="0" bIns="0" rtlCol="0" anchor="t">
            <a:spAutoFit/>
          </a:bodyPr>
          <a:lstStyle/>
          <a:p>
            <a:pPr algn="l">
              <a:lnSpc>
                <a:spcPts val="8943"/>
              </a:lnSpc>
            </a:pPr>
            <a:r>
              <a:rPr lang="en-US" sz="6388" b="1">
                <a:solidFill>
                  <a:srgbClr val="FFFFFF"/>
                </a:solidFill>
                <a:latin typeface="Antonio Ultra-Bold"/>
                <a:ea typeface="Antonio Ultra-Bold"/>
                <a:cs typeface="Antonio Ultra-Bold"/>
                <a:sym typeface="Antonio Ultra-Bold"/>
              </a:rPr>
              <a:t>Technology Used to Develop the PROJECT</a:t>
            </a:r>
          </a:p>
        </p:txBody>
      </p:sp>
      <p:sp>
        <p:nvSpPr>
          <p:cNvPr id="46" name="TextBox 46"/>
          <p:cNvSpPr txBox="1"/>
          <p:nvPr/>
        </p:nvSpPr>
        <p:spPr>
          <a:xfrm>
            <a:off x="1574930" y="2075152"/>
            <a:ext cx="2475272" cy="772795"/>
          </a:xfrm>
          <a:prstGeom prst="rect">
            <a:avLst/>
          </a:prstGeom>
        </p:spPr>
        <p:txBody>
          <a:bodyPr lIns="0" tIns="0" rIns="0" bIns="0" rtlCol="0" anchor="t">
            <a:spAutoFit/>
          </a:bodyPr>
          <a:lstStyle/>
          <a:p>
            <a:pPr algn="ctr">
              <a:lnSpc>
                <a:spcPts val="3080"/>
              </a:lnSpc>
            </a:pPr>
            <a:r>
              <a:rPr lang="en-US" sz="2200">
                <a:solidFill>
                  <a:srgbClr val="000000"/>
                </a:solidFill>
                <a:latin typeface="Hero Bold"/>
                <a:ea typeface="Hero Bold"/>
                <a:cs typeface="Hero Bold"/>
                <a:sym typeface="Hero Bold"/>
              </a:rPr>
              <a:t>Web Development</a:t>
            </a:r>
          </a:p>
        </p:txBody>
      </p:sp>
      <p:sp>
        <p:nvSpPr>
          <p:cNvPr id="47" name="TextBox 47"/>
          <p:cNvSpPr txBox="1"/>
          <p:nvPr/>
        </p:nvSpPr>
        <p:spPr>
          <a:xfrm>
            <a:off x="9540470" y="2075152"/>
            <a:ext cx="3001041" cy="772795"/>
          </a:xfrm>
          <a:prstGeom prst="rect">
            <a:avLst/>
          </a:prstGeom>
        </p:spPr>
        <p:txBody>
          <a:bodyPr lIns="0" tIns="0" rIns="0" bIns="0" rtlCol="0" anchor="t">
            <a:spAutoFit/>
          </a:bodyPr>
          <a:lstStyle/>
          <a:p>
            <a:pPr algn="ctr">
              <a:lnSpc>
                <a:spcPts val="3080"/>
              </a:lnSpc>
            </a:pPr>
            <a:r>
              <a:rPr lang="en-US" sz="2200">
                <a:solidFill>
                  <a:srgbClr val="000000"/>
                </a:solidFill>
                <a:latin typeface="Hero Bold"/>
                <a:ea typeface="Hero Bold"/>
                <a:cs typeface="Hero Bold"/>
                <a:sym typeface="Hero Bold"/>
              </a:rPr>
              <a:t>Backend Development:</a:t>
            </a:r>
          </a:p>
        </p:txBody>
      </p:sp>
      <p:sp>
        <p:nvSpPr>
          <p:cNvPr id="48" name="TextBox 48"/>
          <p:cNvSpPr txBox="1"/>
          <p:nvPr/>
        </p:nvSpPr>
        <p:spPr>
          <a:xfrm>
            <a:off x="5425220" y="5095875"/>
            <a:ext cx="3001041" cy="382270"/>
          </a:xfrm>
          <a:prstGeom prst="rect">
            <a:avLst/>
          </a:prstGeom>
        </p:spPr>
        <p:txBody>
          <a:bodyPr lIns="0" tIns="0" rIns="0" bIns="0" rtlCol="0" anchor="t">
            <a:spAutoFit/>
          </a:bodyPr>
          <a:lstStyle/>
          <a:p>
            <a:pPr algn="ctr">
              <a:lnSpc>
                <a:spcPts val="3080"/>
              </a:lnSpc>
            </a:pPr>
            <a:r>
              <a:rPr lang="en-US" sz="2200">
                <a:solidFill>
                  <a:srgbClr val="000000"/>
                </a:solidFill>
                <a:latin typeface="Hero Bold"/>
                <a:ea typeface="Hero Bold"/>
                <a:cs typeface="Hero Bold"/>
                <a:sym typeface="Hero Bold"/>
              </a:rPr>
              <a:t>Database: MySQL </a:t>
            </a:r>
          </a:p>
        </p:txBody>
      </p:sp>
      <p:sp>
        <p:nvSpPr>
          <p:cNvPr id="49" name="TextBox 49"/>
          <p:cNvSpPr txBox="1"/>
          <p:nvPr/>
        </p:nvSpPr>
        <p:spPr>
          <a:xfrm>
            <a:off x="827561" y="3192961"/>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01</a:t>
            </a:r>
          </a:p>
        </p:txBody>
      </p:sp>
      <p:sp>
        <p:nvSpPr>
          <p:cNvPr id="50" name="TextBox 50"/>
          <p:cNvSpPr txBox="1"/>
          <p:nvPr/>
        </p:nvSpPr>
        <p:spPr>
          <a:xfrm>
            <a:off x="9144000" y="2977433"/>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02</a:t>
            </a:r>
          </a:p>
        </p:txBody>
      </p:sp>
      <p:sp>
        <p:nvSpPr>
          <p:cNvPr id="51" name="TextBox 51"/>
          <p:cNvSpPr txBox="1"/>
          <p:nvPr/>
        </p:nvSpPr>
        <p:spPr>
          <a:xfrm>
            <a:off x="5129549" y="6138214"/>
            <a:ext cx="591341" cy="607941"/>
          </a:xfrm>
          <a:prstGeom prst="rect">
            <a:avLst/>
          </a:prstGeom>
        </p:spPr>
        <p:txBody>
          <a:bodyPr lIns="0" tIns="0" rIns="0" bIns="0" rtlCol="0" anchor="t">
            <a:spAutoFit/>
          </a:bodyPr>
          <a:lstStyle/>
          <a:p>
            <a:pPr algn="ctr">
              <a:lnSpc>
                <a:spcPts val="4997"/>
              </a:lnSpc>
            </a:pPr>
            <a:r>
              <a:rPr lang="en-US" sz="3569" b="1">
                <a:solidFill>
                  <a:srgbClr val="FFFFFF"/>
                </a:solidFill>
                <a:latin typeface="Antonio Ultra-Bold"/>
                <a:ea typeface="Antonio Ultra-Bold"/>
                <a:cs typeface="Antonio Ultra-Bold"/>
                <a:sym typeface="Antonio Ultra-Bold"/>
              </a:rPr>
              <a:t>03</a:t>
            </a:r>
          </a:p>
        </p:txBody>
      </p:sp>
      <p:sp>
        <p:nvSpPr>
          <p:cNvPr id="52" name="TextBox 52"/>
          <p:cNvSpPr txBox="1"/>
          <p:nvPr/>
        </p:nvSpPr>
        <p:spPr>
          <a:xfrm>
            <a:off x="1627636" y="3182140"/>
            <a:ext cx="2485015" cy="1897860"/>
          </a:xfrm>
          <a:prstGeom prst="rect">
            <a:avLst/>
          </a:prstGeom>
        </p:spPr>
        <p:txBody>
          <a:bodyPr lIns="0" tIns="0" rIns="0" bIns="0" rtlCol="0" anchor="t">
            <a:spAutoFit/>
          </a:bodyPr>
          <a:lstStyle/>
          <a:p>
            <a:pPr marL="465505" lvl="1" indent="-232753" algn="just">
              <a:lnSpc>
                <a:spcPts val="3018"/>
              </a:lnSpc>
              <a:buFont typeface="Arial"/>
              <a:buChar char="•"/>
            </a:pPr>
            <a:r>
              <a:rPr lang="en-US" sz="2156" spc="6">
                <a:solidFill>
                  <a:srgbClr val="254E9D"/>
                </a:solidFill>
                <a:latin typeface="Hero"/>
                <a:ea typeface="Hero"/>
                <a:cs typeface="Hero"/>
                <a:sym typeface="Hero"/>
              </a:rPr>
              <a:t>HTML, CSS, and JavaScript for creating user-friendly interfaces</a:t>
            </a:r>
          </a:p>
        </p:txBody>
      </p:sp>
      <p:sp>
        <p:nvSpPr>
          <p:cNvPr id="53" name="TextBox 53"/>
          <p:cNvSpPr txBox="1"/>
          <p:nvPr/>
        </p:nvSpPr>
        <p:spPr>
          <a:xfrm>
            <a:off x="9707491" y="2974854"/>
            <a:ext cx="2550398" cy="1433576"/>
          </a:xfrm>
          <a:prstGeom prst="rect">
            <a:avLst/>
          </a:prstGeom>
        </p:spPr>
        <p:txBody>
          <a:bodyPr lIns="0" tIns="0" rIns="0" bIns="0" rtlCol="0" anchor="t">
            <a:spAutoFit/>
          </a:bodyPr>
          <a:lstStyle/>
          <a:p>
            <a:pPr marL="444755" lvl="1" indent="-222377" algn="just">
              <a:lnSpc>
                <a:spcPts val="2884"/>
              </a:lnSpc>
              <a:buFont typeface="Arial"/>
              <a:buChar char="•"/>
            </a:pPr>
            <a:r>
              <a:rPr lang="en-US" sz="2060">
                <a:solidFill>
                  <a:srgbClr val="254E9D"/>
                </a:solidFill>
                <a:latin typeface="Hero"/>
                <a:ea typeface="Hero"/>
                <a:cs typeface="Hero"/>
                <a:sym typeface="Hero"/>
              </a:rPr>
              <a:t>Languages like Python or Java for managing server-side logic</a:t>
            </a:r>
          </a:p>
        </p:txBody>
      </p:sp>
      <p:sp>
        <p:nvSpPr>
          <p:cNvPr id="54" name="TextBox 54"/>
          <p:cNvSpPr txBox="1"/>
          <p:nvPr/>
        </p:nvSpPr>
        <p:spPr>
          <a:xfrm>
            <a:off x="5720891" y="5712533"/>
            <a:ext cx="2529560" cy="1553271"/>
          </a:xfrm>
          <a:prstGeom prst="rect">
            <a:avLst/>
          </a:prstGeom>
        </p:spPr>
        <p:txBody>
          <a:bodyPr lIns="0" tIns="0" rIns="0" bIns="0" rtlCol="0" anchor="t">
            <a:spAutoFit/>
          </a:bodyPr>
          <a:lstStyle/>
          <a:p>
            <a:pPr algn="just">
              <a:lnSpc>
                <a:spcPts val="4162"/>
              </a:lnSpc>
            </a:pPr>
            <a:r>
              <a:rPr lang="en-US" sz="2910" spc="8">
                <a:solidFill>
                  <a:srgbClr val="254E9D"/>
                </a:solidFill>
                <a:latin typeface="Hero"/>
                <a:ea typeface="Hero"/>
                <a:cs typeface="Hero"/>
                <a:sym typeface="Hero"/>
              </a:rPr>
              <a:t>for secure data storage and retrieval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2051" y="-4990060"/>
            <a:ext cx="12736762" cy="15676014"/>
            <a:chOff x="0" y="0"/>
            <a:chExt cx="660400" cy="812800"/>
          </a:xfrm>
        </p:grpSpPr>
        <p:sp>
          <p:nvSpPr>
            <p:cNvPr id="3" name="Freeform 3"/>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54E9D"/>
            </a:solidFill>
          </p:spPr>
        </p:sp>
        <p:sp>
          <p:nvSpPr>
            <p:cNvPr id="4" name="TextBox 4"/>
            <p:cNvSpPr txBox="1"/>
            <p:nvPr/>
          </p:nvSpPr>
          <p:spPr>
            <a:xfrm>
              <a:off x="0" y="-38100"/>
              <a:ext cx="660400" cy="723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7360" y="2122777"/>
            <a:ext cx="6368381" cy="8164223"/>
            <a:chOff x="0" y="0"/>
            <a:chExt cx="1677269" cy="2150248"/>
          </a:xfrm>
        </p:grpSpPr>
        <p:sp>
          <p:nvSpPr>
            <p:cNvPr id="6" name="Freeform 6"/>
            <p:cNvSpPr/>
            <p:nvPr/>
          </p:nvSpPr>
          <p:spPr>
            <a:xfrm>
              <a:off x="0" y="0"/>
              <a:ext cx="1677269" cy="2150248"/>
            </a:xfrm>
            <a:custGeom>
              <a:avLst/>
              <a:gdLst/>
              <a:ahLst/>
              <a:cxnLst/>
              <a:rect l="l" t="t" r="r" b="b"/>
              <a:pathLst>
                <a:path w="1677269" h="2150248">
                  <a:moveTo>
                    <a:pt x="0" y="0"/>
                  </a:moveTo>
                  <a:lnTo>
                    <a:pt x="1677269" y="0"/>
                  </a:lnTo>
                  <a:lnTo>
                    <a:pt x="1677269" y="2150248"/>
                  </a:lnTo>
                  <a:lnTo>
                    <a:pt x="0" y="2150248"/>
                  </a:lnTo>
                  <a:close/>
                </a:path>
              </a:pathLst>
            </a:custGeom>
            <a:solidFill>
              <a:srgbClr val="254E9D"/>
            </a:solidFill>
          </p:spPr>
        </p:sp>
        <p:sp>
          <p:nvSpPr>
            <p:cNvPr id="7" name="TextBox 7"/>
            <p:cNvSpPr txBox="1"/>
            <p:nvPr/>
          </p:nvSpPr>
          <p:spPr>
            <a:xfrm>
              <a:off x="0" y="-38100"/>
              <a:ext cx="1677269" cy="218834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0" y="2800473"/>
            <a:ext cx="624102" cy="4686054"/>
            <a:chOff x="0" y="0"/>
            <a:chExt cx="164373" cy="1234187"/>
          </a:xfrm>
        </p:grpSpPr>
        <p:sp>
          <p:nvSpPr>
            <p:cNvPr id="9" name="Freeform 9"/>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10" name="TextBox 10"/>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65187" y="8806992"/>
            <a:ext cx="451308" cy="45130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290641" y="8806992"/>
            <a:ext cx="451308" cy="45130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3016096" y="8806992"/>
            <a:ext cx="451308" cy="45130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3741550" y="8806992"/>
            <a:ext cx="451308" cy="45130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624102" y="256211"/>
            <a:ext cx="12730697" cy="1085516"/>
          </a:xfrm>
          <a:prstGeom prst="rect">
            <a:avLst/>
          </a:prstGeom>
        </p:spPr>
        <p:txBody>
          <a:bodyPr lIns="0" tIns="0" rIns="0" bIns="0" rtlCol="0" anchor="t">
            <a:spAutoFit/>
          </a:bodyPr>
          <a:lstStyle/>
          <a:p>
            <a:pPr algn="l">
              <a:lnSpc>
                <a:spcPts val="8943"/>
              </a:lnSpc>
            </a:pPr>
            <a:r>
              <a:rPr lang="en-US" sz="6388" b="1" dirty="0" smtClean="0">
                <a:solidFill>
                  <a:srgbClr val="FFFFFF"/>
                </a:solidFill>
                <a:latin typeface="Antonio Ultra-Bold"/>
                <a:ea typeface="Antonio Ultra-Bold"/>
                <a:cs typeface="Antonio Ultra-Bold"/>
                <a:sym typeface="Antonio Ultra-Bold"/>
              </a:rPr>
              <a:t>JDK &amp; IDK SETUP</a:t>
            </a:r>
            <a:endParaRPr lang="en-US" sz="6388" b="1" dirty="0">
              <a:solidFill>
                <a:srgbClr val="FFFFFF"/>
              </a:solidFill>
              <a:latin typeface="Antonio Ultra-Bold"/>
              <a:ea typeface="Antonio Ultra-Bold"/>
              <a:cs typeface="Antonio Ultra-Bold"/>
              <a:sym typeface="Antonio Ultra-Bold"/>
            </a:endParaRPr>
          </a:p>
        </p:txBody>
      </p:sp>
      <p:sp>
        <p:nvSpPr>
          <p:cNvPr id="52" name="TextBox 52"/>
          <p:cNvSpPr txBox="1"/>
          <p:nvPr/>
        </p:nvSpPr>
        <p:spPr>
          <a:xfrm>
            <a:off x="1627636" y="3182140"/>
            <a:ext cx="2485015" cy="1897860"/>
          </a:xfrm>
          <a:prstGeom prst="rect">
            <a:avLst/>
          </a:prstGeom>
        </p:spPr>
        <p:txBody>
          <a:bodyPr lIns="0" tIns="0" rIns="0" bIns="0" rtlCol="0" anchor="t">
            <a:spAutoFit/>
          </a:bodyPr>
          <a:lstStyle/>
          <a:p>
            <a:pPr marL="465505" lvl="1" indent="-232753" algn="just">
              <a:lnSpc>
                <a:spcPts val="3018"/>
              </a:lnSpc>
              <a:buFont typeface="Arial"/>
              <a:buChar char="•"/>
            </a:pPr>
            <a:r>
              <a:rPr lang="en-US" sz="2156" spc="6">
                <a:solidFill>
                  <a:srgbClr val="254E9D"/>
                </a:solidFill>
                <a:latin typeface="Hero"/>
                <a:ea typeface="Hero"/>
                <a:cs typeface="Hero"/>
                <a:sym typeface="Hero"/>
              </a:rPr>
              <a:t>HTML, CSS, and JavaScript for creating user-friendly interfaces</a:t>
            </a:r>
          </a:p>
        </p:txBody>
      </p:sp>
      <p:sp>
        <p:nvSpPr>
          <p:cNvPr id="53" name="TextBox 53"/>
          <p:cNvSpPr txBox="1"/>
          <p:nvPr/>
        </p:nvSpPr>
        <p:spPr>
          <a:xfrm>
            <a:off x="9707491" y="2974854"/>
            <a:ext cx="2550398" cy="1433576"/>
          </a:xfrm>
          <a:prstGeom prst="rect">
            <a:avLst/>
          </a:prstGeom>
        </p:spPr>
        <p:txBody>
          <a:bodyPr lIns="0" tIns="0" rIns="0" bIns="0" rtlCol="0" anchor="t">
            <a:spAutoFit/>
          </a:bodyPr>
          <a:lstStyle/>
          <a:p>
            <a:pPr marL="444755" lvl="1" indent="-222377" algn="just">
              <a:lnSpc>
                <a:spcPts val="2884"/>
              </a:lnSpc>
              <a:buFont typeface="Arial"/>
              <a:buChar char="•"/>
            </a:pPr>
            <a:r>
              <a:rPr lang="en-US" sz="2060">
                <a:solidFill>
                  <a:srgbClr val="254E9D"/>
                </a:solidFill>
                <a:latin typeface="Hero"/>
                <a:ea typeface="Hero"/>
                <a:cs typeface="Hero"/>
                <a:sym typeface="Hero"/>
              </a:rPr>
              <a:t>Languages like Python or Java for managing server-side logic</a:t>
            </a:r>
          </a:p>
        </p:txBody>
      </p:sp>
      <p:sp>
        <p:nvSpPr>
          <p:cNvPr id="54" name="TextBox 54"/>
          <p:cNvSpPr txBox="1"/>
          <p:nvPr/>
        </p:nvSpPr>
        <p:spPr>
          <a:xfrm>
            <a:off x="5720891" y="5712533"/>
            <a:ext cx="2529560" cy="1553271"/>
          </a:xfrm>
          <a:prstGeom prst="rect">
            <a:avLst/>
          </a:prstGeom>
        </p:spPr>
        <p:txBody>
          <a:bodyPr lIns="0" tIns="0" rIns="0" bIns="0" rtlCol="0" anchor="t">
            <a:spAutoFit/>
          </a:bodyPr>
          <a:lstStyle/>
          <a:p>
            <a:pPr algn="just">
              <a:lnSpc>
                <a:spcPts val="4162"/>
              </a:lnSpc>
            </a:pPr>
            <a:r>
              <a:rPr lang="en-US" sz="2910" spc="8">
                <a:solidFill>
                  <a:srgbClr val="254E9D"/>
                </a:solidFill>
                <a:latin typeface="Hero"/>
                <a:ea typeface="Hero"/>
                <a:cs typeface="Hero"/>
                <a:sym typeface="Hero"/>
              </a:rPr>
              <a:t>for secure data storage and retrieval</a:t>
            </a:r>
          </a:p>
        </p:txBody>
      </p:sp>
      <p:pic>
        <p:nvPicPr>
          <p:cNvPr id="1027" name="Picture 3"/>
          <p:cNvPicPr>
            <a:picLocks noChangeAspect="1" noChangeArrowheads="1"/>
          </p:cNvPicPr>
          <p:nvPr/>
        </p:nvPicPr>
        <p:blipFill>
          <a:blip r:embed="rId2"/>
          <a:srcRect/>
          <a:stretch>
            <a:fillRect/>
          </a:stretch>
        </p:blipFill>
        <p:spPr bwMode="auto">
          <a:xfrm>
            <a:off x="2000200" y="1785914"/>
            <a:ext cx="14287600" cy="46690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2051" y="-4990060"/>
            <a:ext cx="12736762" cy="15676014"/>
            <a:chOff x="0" y="0"/>
            <a:chExt cx="660400" cy="812800"/>
          </a:xfrm>
        </p:grpSpPr>
        <p:sp>
          <p:nvSpPr>
            <p:cNvPr id="3" name="Freeform 3"/>
            <p:cNvSpPr/>
            <p:nvPr/>
          </p:nvSpPr>
          <p:spPr>
            <a:xfrm>
              <a:off x="0" y="0"/>
              <a:ext cx="660400" cy="812800"/>
            </a:xfrm>
            <a:custGeom>
              <a:avLst/>
              <a:gdLst/>
              <a:ahLst/>
              <a:cxnLst/>
              <a:rect l="l" t="t" r="r" b="b"/>
              <a:pathLst>
                <a:path w="660400" h="8128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254E9D"/>
            </a:solidFill>
          </p:spPr>
        </p:sp>
        <p:sp>
          <p:nvSpPr>
            <p:cNvPr id="4" name="TextBox 4"/>
            <p:cNvSpPr txBox="1"/>
            <p:nvPr/>
          </p:nvSpPr>
          <p:spPr>
            <a:xfrm>
              <a:off x="0" y="-38100"/>
              <a:ext cx="660400" cy="723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57360" y="2122777"/>
            <a:ext cx="6368381" cy="8164223"/>
            <a:chOff x="0" y="0"/>
            <a:chExt cx="1677269" cy="2150248"/>
          </a:xfrm>
        </p:grpSpPr>
        <p:sp>
          <p:nvSpPr>
            <p:cNvPr id="6" name="Freeform 6"/>
            <p:cNvSpPr/>
            <p:nvPr/>
          </p:nvSpPr>
          <p:spPr>
            <a:xfrm>
              <a:off x="0" y="0"/>
              <a:ext cx="1677269" cy="2150248"/>
            </a:xfrm>
            <a:custGeom>
              <a:avLst/>
              <a:gdLst/>
              <a:ahLst/>
              <a:cxnLst/>
              <a:rect l="l" t="t" r="r" b="b"/>
              <a:pathLst>
                <a:path w="1677269" h="2150248">
                  <a:moveTo>
                    <a:pt x="0" y="0"/>
                  </a:moveTo>
                  <a:lnTo>
                    <a:pt x="1677269" y="0"/>
                  </a:lnTo>
                  <a:lnTo>
                    <a:pt x="1677269" y="2150248"/>
                  </a:lnTo>
                  <a:lnTo>
                    <a:pt x="0" y="2150248"/>
                  </a:lnTo>
                  <a:close/>
                </a:path>
              </a:pathLst>
            </a:custGeom>
            <a:solidFill>
              <a:srgbClr val="254E9D"/>
            </a:solidFill>
          </p:spPr>
        </p:sp>
        <p:sp>
          <p:nvSpPr>
            <p:cNvPr id="7" name="TextBox 7"/>
            <p:cNvSpPr txBox="1"/>
            <p:nvPr/>
          </p:nvSpPr>
          <p:spPr>
            <a:xfrm>
              <a:off x="0" y="-38100"/>
              <a:ext cx="1677269" cy="218834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800000">
            <a:off x="0" y="2800473"/>
            <a:ext cx="624102" cy="4686054"/>
            <a:chOff x="0" y="0"/>
            <a:chExt cx="164373" cy="1234187"/>
          </a:xfrm>
        </p:grpSpPr>
        <p:sp>
          <p:nvSpPr>
            <p:cNvPr id="9" name="Freeform 9"/>
            <p:cNvSpPr/>
            <p:nvPr/>
          </p:nvSpPr>
          <p:spPr>
            <a:xfrm>
              <a:off x="0" y="0"/>
              <a:ext cx="164373" cy="1234187"/>
            </a:xfrm>
            <a:custGeom>
              <a:avLst/>
              <a:gdLst/>
              <a:ahLst/>
              <a:cxnLst/>
              <a:rect l="l" t="t" r="r" b="b"/>
              <a:pathLst>
                <a:path w="164373" h="1234187">
                  <a:moveTo>
                    <a:pt x="0" y="0"/>
                  </a:moveTo>
                  <a:lnTo>
                    <a:pt x="164373" y="0"/>
                  </a:lnTo>
                  <a:lnTo>
                    <a:pt x="164373" y="1234187"/>
                  </a:lnTo>
                  <a:lnTo>
                    <a:pt x="0" y="1234187"/>
                  </a:lnTo>
                  <a:close/>
                </a:path>
              </a:pathLst>
            </a:custGeom>
            <a:gradFill rotWithShape="1">
              <a:gsLst>
                <a:gs pos="0">
                  <a:srgbClr val="254E9D">
                    <a:alpha val="100000"/>
                  </a:srgbClr>
                </a:gs>
                <a:gs pos="100000">
                  <a:srgbClr val="12316D">
                    <a:alpha val="100000"/>
                  </a:srgbClr>
                </a:gs>
              </a:gsLst>
              <a:path path="circle">
                <a:fillToRect l="50000" t="50000" r="50000" b="50000"/>
              </a:path>
            </a:gradFill>
          </p:spPr>
        </p:sp>
        <p:sp>
          <p:nvSpPr>
            <p:cNvPr id="10" name="TextBox 10"/>
            <p:cNvSpPr txBox="1"/>
            <p:nvPr/>
          </p:nvSpPr>
          <p:spPr>
            <a:xfrm>
              <a:off x="0" y="-38100"/>
              <a:ext cx="164373" cy="127228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65187" y="8806992"/>
            <a:ext cx="451308" cy="45130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290641" y="8806992"/>
            <a:ext cx="451308" cy="45130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3016096" y="8806992"/>
            <a:ext cx="451308" cy="45130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3741550" y="8806992"/>
            <a:ext cx="451308" cy="451308"/>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DFD"/>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624102" y="256211"/>
            <a:ext cx="12730697" cy="1085516"/>
          </a:xfrm>
          <a:prstGeom prst="rect">
            <a:avLst/>
          </a:prstGeom>
        </p:spPr>
        <p:txBody>
          <a:bodyPr lIns="0" tIns="0" rIns="0" bIns="0" rtlCol="0" anchor="t">
            <a:spAutoFit/>
          </a:bodyPr>
          <a:lstStyle/>
          <a:p>
            <a:pPr algn="l">
              <a:lnSpc>
                <a:spcPts val="8943"/>
              </a:lnSpc>
            </a:pPr>
            <a:r>
              <a:rPr lang="en-US" sz="6388" b="1" dirty="0" smtClean="0">
                <a:solidFill>
                  <a:srgbClr val="FFFFFF"/>
                </a:solidFill>
                <a:latin typeface="Antonio Ultra-Bold"/>
                <a:ea typeface="Antonio Ultra-Bold"/>
                <a:cs typeface="Antonio Ultra-Bold"/>
                <a:sym typeface="Antonio Ultra-Bold"/>
              </a:rPr>
              <a:t>PROJECT STRUCTURE</a:t>
            </a:r>
            <a:endParaRPr lang="en-US" sz="6388" b="1" dirty="0">
              <a:solidFill>
                <a:srgbClr val="FFFFFF"/>
              </a:solidFill>
              <a:latin typeface="Antonio Ultra-Bold"/>
              <a:ea typeface="Antonio Ultra-Bold"/>
              <a:cs typeface="Antonio Ultra-Bold"/>
              <a:sym typeface="Antonio Ultra-Bold"/>
            </a:endParaRPr>
          </a:p>
        </p:txBody>
      </p:sp>
      <p:sp>
        <p:nvSpPr>
          <p:cNvPr id="52" name="TextBox 52"/>
          <p:cNvSpPr txBox="1"/>
          <p:nvPr/>
        </p:nvSpPr>
        <p:spPr>
          <a:xfrm>
            <a:off x="1627636" y="3182140"/>
            <a:ext cx="2485015" cy="1897860"/>
          </a:xfrm>
          <a:prstGeom prst="rect">
            <a:avLst/>
          </a:prstGeom>
        </p:spPr>
        <p:txBody>
          <a:bodyPr lIns="0" tIns="0" rIns="0" bIns="0" rtlCol="0" anchor="t">
            <a:spAutoFit/>
          </a:bodyPr>
          <a:lstStyle/>
          <a:p>
            <a:pPr marL="465505" lvl="1" indent="-232753" algn="just">
              <a:lnSpc>
                <a:spcPts val="3018"/>
              </a:lnSpc>
              <a:buFont typeface="Arial"/>
              <a:buChar char="•"/>
            </a:pPr>
            <a:r>
              <a:rPr lang="en-US" sz="2156" spc="6">
                <a:solidFill>
                  <a:srgbClr val="254E9D"/>
                </a:solidFill>
                <a:latin typeface="Hero"/>
                <a:ea typeface="Hero"/>
                <a:cs typeface="Hero"/>
                <a:sym typeface="Hero"/>
              </a:rPr>
              <a:t>HTML, CSS, and JavaScript for creating user-friendly interfaces</a:t>
            </a:r>
          </a:p>
        </p:txBody>
      </p:sp>
      <p:sp>
        <p:nvSpPr>
          <p:cNvPr id="53" name="TextBox 53"/>
          <p:cNvSpPr txBox="1"/>
          <p:nvPr/>
        </p:nvSpPr>
        <p:spPr>
          <a:xfrm>
            <a:off x="9707491" y="2974854"/>
            <a:ext cx="2550398" cy="1433576"/>
          </a:xfrm>
          <a:prstGeom prst="rect">
            <a:avLst/>
          </a:prstGeom>
        </p:spPr>
        <p:txBody>
          <a:bodyPr lIns="0" tIns="0" rIns="0" bIns="0" rtlCol="0" anchor="t">
            <a:spAutoFit/>
          </a:bodyPr>
          <a:lstStyle/>
          <a:p>
            <a:pPr marL="444755" lvl="1" indent="-222377" algn="just">
              <a:lnSpc>
                <a:spcPts val="2884"/>
              </a:lnSpc>
              <a:buFont typeface="Arial"/>
              <a:buChar char="•"/>
            </a:pPr>
            <a:r>
              <a:rPr lang="en-US" sz="2060">
                <a:solidFill>
                  <a:srgbClr val="254E9D"/>
                </a:solidFill>
                <a:latin typeface="Hero"/>
                <a:ea typeface="Hero"/>
                <a:cs typeface="Hero"/>
                <a:sym typeface="Hero"/>
              </a:rPr>
              <a:t>Languages like Python or Java for managing server-side logic</a:t>
            </a:r>
          </a:p>
        </p:txBody>
      </p:sp>
      <p:sp>
        <p:nvSpPr>
          <p:cNvPr id="54" name="TextBox 54"/>
          <p:cNvSpPr txBox="1"/>
          <p:nvPr/>
        </p:nvSpPr>
        <p:spPr>
          <a:xfrm>
            <a:off x="5720891" y="5712533"/>
            <a:ext cx="2529560" cy="1553271"/>
          </a:xfrm>
          <a:prstGeom prst="rect">
            <a:avLst/>
          </a:prstGeom>
        </p:spPr>
        <p:txBody>
          <a:bodyPr lIns="0" tIns="0" rIns="0" bIns="0" rtlCol="0" anchor="t">
            <a:spAutoFit/>
          </a:bodyPr>
          <a:lstStyle/>
          <a:p>
            <a:pPr algn="just">
              <a:lnSpc>
                <a:spcPts val="4162"/>
              </a:lnSpc>
            </a:pPr>
            <a:r>
              <a:rPr lang="en-US" sz="2910" spc="8">
                <a:solidFill>
                  <a:srgbClr val="254E9D"/>
                </a:solidFill>
                <a:latin typeface="Hero"/>
                <a:ea typeface="Hero"/>
                <a:cs typeface="Hero"/>
                <a:sym typeface="Hero"/>
              </a:rPr>
              <a:t>for secure data storage and retrieval</a:t>
            </a:r>
          </a:p>
        </p:txBody>
      </p:sp>
      <p:pic>
        <p:nvPicPr>
          <p:cNvPr id="2050" name="Picture 2"/>
          <p:cNvPicPr>
            <a:picLocks noChangeAspect="1" noChangeArrowheads="1"/>
          </p:cNvPicPr>
          <p:nvPr/>
        </p:nvPicPr>
        <p:blipFill>
          <a:blip r:embed="rId2"/>
          <a:srcRect/>
          <a:stretch>
            <a:fillRect/>
          </a:stretch>
        </p:blipFill>
        <p:spPr bwMode="auto">
          <a:xfrm>
            <a:off x="2857456" y="1428724"/>
            <a:ext cx="14860646" cy="83619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535</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Canva Sans Bold</vt:lpstr>
      <vt:lpstr>Calibri</vt:lpstr>
      <vt:lpstr>Aptos</vt:lpstr>
      <vt:lpstr>Times New Roman</vt:lpstr>
      <vt:lpstr>Antonio Ultra-Bold</vt:lpstr>
      <vt:lpstr>Canva Sans</vt:lpstr>
      <vt:lpstr>Antonio Bold</vt:lpstr>
      <vt:lpstr>Hero</vt:lpstr>
      <vt:lpstr>Hero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Modern Medical Healthcare Presentation</dc:title>
  <cp:lastModifiedBy>Dell</cp:lastModifiedBy>
  <cp:revision>3</cp:revision>
  <dcterms:created xsi:type="dcterms:W3CDTF">2006-08-16T00:00:00Z</dcterms:created>
  <dcterms:modified xsi:type="dcterms:W3CDTF">2024-11-10T18:27:32Z</dcterms:modified>
  <dc:identifier>DAGT2YaaKeA</dc:identifier>
</cp:coreProperties>
</file>