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81565-ED70-4F1D-A9AE-C4C5BEDE96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C43074-BF30-4DFA-AF56-7979A1B7918D}">
      <dgm:prSet/>
      <dgm:spPr/>
      <dgm:t>
        <a:bodyPr/>
        <a:lstStyle/>
        <a:p>
          <a:pPr>
            <a:lnSpc>
              <a:spcPct val="100000"/>
            </a:lnSpc>
          </a:pPr>
          <a:r>
            <a:rPr lang="en-US" b="1"/>
            <a:t>Software developers seeking to learn about keylogger implementation and GUI development in Python.</a:t>
          </a:r>
          <a:endParaRPr lang="en-US"/>
        </a:p>
      </dgm:t>
    </dgm:pt>
    <dgm:pt modelId="{7096F33C-9ACE-47B6-8904-DC737557078F}" type="parTrans" cxnId="{811770CE-3B5A-4CF8-931C-CE10EAB1171A}">
      <dgm:prSet/>
      <dgm:spPr/>
      <dgm:t>
        <a:bodyPr/>
        <a:lstStyle/>
        <a:p>
          <a:endParaRPr lang="en-US" sz="2400"/>
        </a:p>
      </dgm:t>
    </dgm:pt>
    <dgm:pt modelId="{5C5207F8-B61B-4256-B654-D1EBA1FE9F3A}" type="sibTrans" cxnId="{811770CE-3B5A-4CF8-931C-CE10EAB1171A}">
      <dgm:prSet/>
      <dgm:spPr/>
      <dgm:t>
        <a:bodyPr/>
        <a:lstStyle/>
        <a:p>
          <a:endParaRPr lang="en-US"/>
        </a:p>
      </dgm:t>
    </dgm:pt>
    <dgm:pt modelId="{588EB142-43EC-4CEB-8B7C-B240C8A03503}">
      <dgm:prSet/>
      <dgm:spPr/>
      <dgm:t>
        <a:bodyPr/>
        <a:lstStyle/>
        <a:p>
          <a:pPr>
            <a:lnSpc>
              <a:spcPct val="100000"/>
            </a:lnSpc>
          </a:pPr>
          <a:r>
            <a:rPr lang="en-US" b="1"/>
            <a:t>Security professionals, such as ethical hackers or penetration testers, using the keylogger for legitimate security assessment purposes.</a:t>
          </a:r>
          <a:endParaRPr lang="en-US"/>
        </a:p>
      </dgm:t>
    </dgm:pt>
    <dgm:pt modelId="{06F322C7-3E0E-4EFD-8DD9-81F28F2D9FB8}" type="parTrans" cxnId="{B510461E-AF80-42FA-8F70-77B4744DBDBE}">
      <dgm:prSet/>
      <dgm:spPr/>
      <dgm:t>
        <a:bodyPr/>
        <a:lstStyle/>
        <a:p>
          <a:endParaRPr lang="en-US" sz="2400"/>
        </a:p>
      </dgm:t>
    </dgm:pt>
    <dgm:pt modelId="{89E162BF-552A-446E-A548-4B32353D3E36}" type="sibTrans" cxnId="{B510461E-AF80-42FA-8F70-77B4744DBDBE}">
      <dgm:prSet/>
      <dgm:spPr/>
      <dgm:t>
        <a:bodyPr/>
        <a:lstStyle/>
        <a:p>
          <a:endParaRPr lang="en-US"/>
        </a:p>
      </dgm:t>
    </dgm:pt>
    <dgm:pt modelId="{BA468EDF-9A3C-4724-B783-E7CEF4503A81}">
      <dgm:prSet/>
      <dgm:spPr/>
      <dgm:t>
        <a:bodyPr/>
        <a:lstStyle/>
        <a:p>
          <a:pPr>
            <a:lnSpc>
              <a:spcPct val="100000"/>
            </a:lnSpc>
          </a:pPr>
          <a:r>
            <a:rPr lang="en-US" b="1"/>
            <a:t>Educational institutions incorporating the project as a practical exercise in programming, cybersecurity, or ethical hacking courses.</a:t>
          </a:r>
          <a:endParaRPr lang="en-US"/>
        </a:p>
      </dgm:t>
    </dgm:pt>
    <dgm:pt modelId="{CD17282E-9C16-4635-90C2-E414E889CAC4}" type="parTrans" cxnId="{174A9E9C-6669-4BB0-ACF0-0C6ADD16CB35}">
      <dgm:prSet/>
      <dgm:spPr/>
      <dgm:t>
        <a:bodyPr/>
        <a:lstStyle/>
        <a:p>
          <a:endParaRPr lang="en-US" sz="2400"/>
        </a:p>
      </dgm:t>
    </dgm:pt>
    <dgm:pt modelId="{E41F480E-C32D-4AB0-A7DD-F2F7BD062537}" type="sibTrans" cxnId="{174A9E9C-6669-4BB0-ACF0-0C6ADD16CB35}">
      <dgm:prSet/>
      <dgm:spPr/>
      <dgm:t>
        <a:bodyPr/>
        <a:lstStyle/>
        <a:p>
          <a:endParaRPr lang="en-US"/>
        </a:p>
      </dgm:t>
    </dgm:pt>
    <dgm:pt modelId="{B3F0EDBB-95DF-40D5-8AC1-77D3D6C4BEFA}">
      <dgm:prSet/>
      <dgm:spPr/>
      <dgm:t>
        <a:bodyPr/>
        <a:lstStyle/>
        <a:p>
          <a:pPr>
            <a:lnSpc>
              <a:spcPct val="100000"/>
            </a:lnSpc>
          </a:pPr>
          <a:r>
            <a:rPr lang="en-US" b="1"/>
            <a:t>Researchers studying human-computer interaction, behavior analysis, or related fields that require keystroke data for their studies.</a:t>
          </a:r>
          <a:endParaRPr lang="en-US"/>
        </a:p>
      </dgm:t>
    </dgm:pt>
    <dgm:pt modelId="{35ACC8C2-0CB9-4E70-8FE7-B3DE31051478}" type="parTrans" cxnId="{A71B02F3-7DBE-414A-B051-2393195896E6}">
      <dgm:prSet/>
      <dgm:spPr/>
      <dgm:t>
        <a:bodyPr/>
        <a:lstStyle/>
        <a:p>
          <a:endParaRPr lang="en-US" sz="2400"/>
        </a:p>
      </dgm:t>
    </dgm:pt>
    <dgm:pt modelId="{D117D9C6-0FE2-4D3D-8128-56FC9A1A7226}" type="sibTrans" cxnId="{A71B02F3-7DBE-414A-B051-2393195896E6}">
      <dgm:prSet/>
      <dgm:spPr/>
      <dgm:t>
        <a:bodyPr/>
        <a:lstStyle/>
        <a:p>
          <a:endParaRPr lang="en-US"/>
        </a:p>
      </dgm:t>
    </dgm:pt>
    <dgm:pt modelId="{8286B5AD-347A-4C84-84CE-D728A5DDC71C}">
      <dgm:prSet/>
      <dgm:spPr/>
      <dgm:t>
        <a:bodyPr/>
        <a:lstStyle/>
        <a:p>
          <a:pPr>
            <a:lnSpc>
              <a:spcPct val="100000"/>
            </a:lnSpc>
          </a:pPr>
          <a:r>
            <a:rPr lang="en-US" b="1"/>
            <a:t>System administrators using the keylogger for monitoring and troubleshooting purposes within their organizations.</a:t>
          </a:r>
          <a:endParaRPr lang="en-US"/>
        </a:p>
      </dgm:t>
    </dgm:pt>
    <dgm:pt modelId="{CDC14184-789A-4407-B06E-6C2F8ACE7B2F}" type="parTrans" cxnId="{5AB5225E-0F76-4B01-8B73-FD27678BC420}">
      <dgm:prSet/>
      <dgm:spPr/>
      <dgm:t>
        <a:bodyPr/>
        <a:lstStyle/>
        <a:p>
          <a:endParaRPr lang="en-US" sz="2400"/>
        </a:p>
      </dgm:t>
    </dgm:pt>
    <dgm:pt modelId="{D251DBAE-3D39-4BD0-B6AA-7A5F71E85C50}" type="sibTrans" cxnId="{5AB5225E-0F76-4B01-8B73-FD27678BC420}">
      <dgm:prSet/>
      <dgm:spPr/>
      <dgm:t>
        <a:bodyPr/>
        <a:lstStyle/>
        <a:p>
          <a:endParaRPr lang="en-US"/>
        </a:p>
      </dgm:t>
    </dgm:pt>
    <dgm:pt modelId="{EC0B5000-F585-4FD5-8068-0CB9433EA7FF}" type="pres">
      <dgm:prSet presAssocID="{EDD81565-ED70-4F1D-A9AE-C4C5BEDE96CC}" presName="root" presStyleCnt="0">
        <dgm:presLayoutVars>
          <dgm:dir/>
          <dgm:resizeHandles val="exact"/>
        </dgm:presLayoutVars>
      </dgm:prSet>
      <dgm:spPr/>
    </dgm:pt>
    <dgm:pt modelId="{93B123ED-5C0F-45C9-B61C-9EE89D9A3DEC}" type="pres">
      <dgm:prSet presAssocID="{E3C43074-BF30-4DFA-AF56-7979A1B7918D}" presName="compNode" presStyleCnt="0"/>
      <dgm:spPr/>
    </dgm:pt>
    <dgm:pt modelId="{8038C924-B8BD-4F26-A24C-1C63463597FA}" type="pres">
      <dgm:prSet presAssocID="{E3C43074-BF30-4DFA-AF56-7979A1B7918D}" presName="bgRect" presStyleLbl="bgShp" presStyleIdx="0" presStyleCnt="5"/>
      <dgm:spPr/>
    </dgm:pt>
    <dgm:pt modelId="{4B25AEC7-5CFB-4308-AE6D-33B745374D33}" type="pres">
      <dgm:prSet presAssocID="{E3C43074-BF30-4DFA-AF56-7979A1B791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36AAB22-EF71-4BA0-9157-562138D3AFED}" type="pres">
      <dgm:prSet presAssocID="{E3C43074-BF30-4DFA-AF56-7979A1B7918D}" presName="spaceRect" presStyleCnt="0"/>
      <dgm:spPr/>
    </dgm:pt>
    <dgm:pt modelId="{65E19F85-412F-4D08-928C-C676A15322A1}" type="pres">
      <dgm:prSet presAssocID="{E3C43074-BF30-4DFA-AF56-7979A1B7918D}" presName="parTx" presStyleLbl="revTx" presStyleIdx="0" presStyleCnt="5">
        <dgm:presLayoutVars>
          <dgm:chMax val="0"/>
          <dgm:chPref val="0"/>
        </dgm:presLayoutVars>
      </dgm:prSet>
      <dgm:spPr/>
    </dgm:pt>
    <dgm:pt modelId="{FA890A55-F79A-4242-9997-67426A34461E}" type="pres">
      <dgm:prSet presAssocID="{5C5207F8-B61B-4256-B654-D1EBA1FE9F3A}" presName="sibTrans" presStyleCnt="0"/>
      <dgm:spPr/>
    </dgm:pt>
    <dgm:pt modelId="{5B2F9502-3306-416D-A3F6-E49C87EAC41F}" type="pres">
      <dgm:prSet presAssocID="{588EB142-43EC-4CEB-8B7C-B240C8A03503}" presName="compNode" presStyleCnt="0"/>
      <dgm:spPr/>
    </dgm:pt>
    <dgm:pt modelId="{760D61B0-296F-409F-BF91-47DBFCDC0B78}" type="pres">
      <dgm:prSet presAssocID="{588EB142-43EC-4CEB-8B7C-B240C8A03503}" presName="bgRect" presStyleLbl="bgShp" presStyleIdx="1" presStyleCnt="5"/>
      <dgm:spPr/>
    </dgm:pt>
    <dgm:pt modelId="{CC45EAB4-F90D-4D69-9FE5-467932AFA223}" type="pres">
      <dgm:prSet presAssocID="{588EB142-43EC-4CEB-8B7C-B240C8A035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0B12D90-B1BE-406A-A579-9106AB57C238}" type="pres">
      <dgm:prSet presAssocID="{588EB142-43EC-4CEB-8B7C-B240C8A03503}" presName="spaceRect" presStyleCnt="0"/>
      <dgm:spPr/>
    </dgm:pt>
    <dgm:pt modelId="{BC7E199A-83F7-4309-B0B2-19CBA4E1744F}" type="pres">
      <dgm:prSet presAssocID="{588EB142-43EC-4CEB-8B7C-B240C8A03503}" presName="parTx" presStyleLbl="revTx" presStyleIdx="1" presStyleCnt="5">
        <dgm:presLayoutVars>
          <dgm:chMax val="0"/>
          <dgm:chPref val="0"/>
        </dgm:presLayoutVars>
      </dgm:prSet>
      <dgm:spPr/>
    </dgm:pt>
    <dgm:pt modelId="{ADABC54C-17F4-4310-977C-083D047CAF7E}" type="pres">
      <dgm:prSet presAssocID="{89E162BF-552A-446E-A548-4B32353D3E36}" presName="sibTrans" presStyleCnt="0"/>
      <dgm:spPr/>
    </dgm:pt>
    <dgm:pt modelId="{44D2C6F3-9D34-49DE-9494-BD6B6F4F4034}" type="pres">
      <dgm:prSet presAssocID="{BA468EDF-9A3C-4724-B783-E7CEF4503A81}" presName="compNode" presStyleCnt="0"/>
      <dgm:spPr/>
    </dgm:pt>
    <dgm:pt modelId="{07DACB3A-785F-4BB1-8686-1941987A0AEE}" type="pres">
      <dgm:prSet presAssocID="{BA468EDF-9A3C-4724-B783-E7CEF4503A81}" presName="bgRect" presStyleLbl="bgShp" presStyleIdx="2" presStyleCnt="5"/>
      <dgm:spPr/>
    </dgm:pt>
    <dgm:pt modelId="{095CC8A5-FF97-4D2B-A623-C489E0373A32}" type="pres">
      <dgm:prSet presAssocID="{BA468EDF-9A3C-4724-B783-E7CEF4503A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3F4EFB26-F3B3-418B-8E4A-702F771858FB}" type="pres">
      <dgm:prSet presAssocID="{BA468EDF-9A3C-4724-B783-E7CEF4503A81}" presName="spaceRect" presStyleCnt="0"/>
      <dgm:spPr/>
    </dgm:pt>
    <dgm:pt modelId="{0A0EC523-69CE-4783-9CD1-20D2D33179AC}" type="pres">
      <dgm:prSet presAssocID="{BA468EDF-9A3C-4724-B783-E7CEF4503A81}" presName="parTx" presStyleLbl="revTx" presStyleIdx="2" presStyleCnt="5">
        <dgm:presLayoutVars>
          <dgm:chMax val="0"/>
          <dgm:chPref val="0"/>
        </dgm:presLayoutVars>
      </dgm:prSet>
      <dgm:spPr/>
    </dgm:pt>
    <dgm:pt modelId="{6E26E5D3-E1B1-4B4F-837A-7BD35B9A7EEB}" type="pres">
      <dgm:prSet presAssocID="{E41F480E-C32D-4AB0-A7DD-F2F7BD062537}" presName="sibTrans" presStyleCnt="0"/>
      <dgm:spPr/>
    </dgm:pt>
    <dgm:pt modelId="{BDB8003A-BBC2-4943-8ED9-B833446D89E7}" type="pres">
      <dgm:prSet presAssocID="{B3F0EDBB-95DF-40D5-8AC1-77D3D6C4BEFA}" presName="compNode" presStyleCnt="0"/>
      <dgm:spPr/>
    </dgm:pt>
    <dgm:pt modelId="{38B728EC-856D-464A-A7D1-70C6C64A66C7}" type="pres">
      <dgm:prSet presAssocID="{B3F0EDBB-95DF-40D5-8AC1-77D3D6C4BEFA}" presName="bgRect" presStyleLbl="bgShp" presStyleIdx="3" presStyleCnt="5"/>
      <dgm:spPr/>
    </dgm:pt>
    <dgm:pt modelId="{DE4C3FE5-6758-4290-A292-E7FA6DEB0FEA}" type="pres">
      <dgm:prSet presAssocID="{B3F0EDBB-95DF-40D5-8AC1-77D3D6C4BE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9B390DE1-0CE1-406B-B9C2-B0EEA0B0BC78}" type="pres">
      <dgm:prSet presAssocID="{B3F0EDBB-95DF-40D5-8AC1-77D3D6C4BEFA}" presName="spaceRect" presStyleCnt="0"/>
      <dgm:spPr/>
    </dgm:pt>
    <dgm:pt modelId="{E132F99F-6C03-43DA-A2E1-2E8C62A8436D}" type="pres">
      <dgm:prSet presAssocID="{B3F0EDBB-95DF-40D5-8AC1-77D3D6C4BEFA}" presName="parTx" presStyleLbl="revTx" presStyleIdx="3" presStyleCnt="5">
        <dgm:presLayoutVars>
          <dgm:chMax val="0"/>
          <dgm:chPref val="0"/>
        </dgm:presLayoutVars>
      </dgm:prSet>
      <dgm:spPr/>
    </dgm:pt>
    <dgm:pt modelId="{4C5742D2-0DD9-40C3-B4E7-0472615C74D5}" type="pres">
      <dgm:prSet presAssocID="{D117D9C6-0FE2-4D3D-8128-56FC9A1A7226}" presName="sibTrans" presStyleCnt="0"/>
      <dgm:spPr/>
    </dgm:pt>
    <dgm:pt modelId="{982B2579-D1C8-4D1A-8E4F-3B47C40225EA}" type="pres">
      <dgm:prSet presAssocID="{8286B5AD-347A-4C84-84CE-D728A5DDC71C}" presName="compNode" presStyleCnt="0"/>
      <dgm:spPr/>
    </dgm:pt>
    <dgm:pt modelId="{EDF09812-E287-40BA-AA8F-EA78766BC11C}" type="pres">
      <dgm:prSet presAssocID="{8286B5AD-347A-4C84-84CE-D728A5DDC71C}" presName="bgRect" presStyleLbl="bgShp" presStyleIdx="4" presStyleCnt="5"/>
      <dgm:spPr/>
    </dgm:pt>
    <dgm:pt modelId="{9783DD80-BCE6-4A90-94BD-BC5F88149B29}" type="pres">
      <dgm:prSet presAssocID="{8286B5AD-347A-4C84-84CE-D728A5DDC7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D63E098-0BA5-46AE-975D-0DCDCCBB8AD2}" type="pres">
      <dgm:prSet presAssocID="{8286B5AD-347A-4C84-84CE-D728A5DDC71C}" presName="spaceRect" presStyleCnt="0"/>
      <dgm:spPr/>
    </dgm:pt>
    <dgm:pt modelId="{567E4D7C-D120-4246-8B8D-412EE2D82EA8}" type="pres">
      <dgm:prSet presAssocID="{8286B5AD-347A-4C84-84CE-D728A5DDC71C}" presName="parTx" presStyleLbl="revTx" presStyleIdx="4" presStyleCnt="5">
        <dgm:presLayoutVars>
          <dgm:chMax val="0"/>
          <dgm:chPref val="0"/>
        </dgm:presLayoutVars>
      </dgm:prSet>
      <dgm:spPr/>
    </dgm:pt>
  </dgm:ptLst>
  <dgm:cxnLst>
    <dgm:cxn modelId="{78B7F41C-251B-4405-92BB-C830E41353FB}" type="presOf" srcId="{8286B5AD-347A-4C84-84CE-D728A5DDC71C}" destId="{567E4D7C-D120-4246-8B8D-412EE2D82EA8}" srcOrd="0" destOrd="0" presId="urn:microsoft.com/office/officeart/2018/2/layout/IconVerticalSolidList"/>
    <dgm:cxn modelId="{B510461E-AF80-42FA-8F70-77B4744DBDBE}" srcId="{EDD81565-ED70-4F1D-A9AE-C4C5BEDE96CC}" destId="{588EB142-43EC-4CEB-8B7C-B240C8A03503}" srcOrd="1" destOrd="0" parTransId="{06F322C7-3E0E-4EFD-8DD9-81F28F2D9FB8}" sibTransId="{89E162BF-552A-446E-A548-4B32353D3E36}"/>
    <dgm:cxn modelId="{5AB5225E-0F76-4B01-8B73-FD27678BC420}" srcId="{EDD81565-ED70-4F1D-A9AE-C4C5BEDE96CC}" destId="{8286B5AD-347A-4C84-84CE-D728A5DDC71C}" srcOrd="4" destOrd="0" parTransId="{CDC14184-789A-4407-B06E-6C2F8ACE7B2F}" sibTransId="{D251DBAE-3D39-4BD0-B6AA-7A5F71E85C50}"/>
    <dgm:cxn modelId="{D7663944-FC71-494D-8B4B-7AB0F173F2F6}" type="presOf" srcId="{E3C43074-BF30-4DFA-AF56-7979A1B7918D}" destId="{65E19F85-412F-4D08-928C-C676A15322A1}" srcOrd="0" destOrd="0" presId="urn:microsoft.com/office/officeart/2018/2/layout/IconVerticalSolidList"/>
    <dgm:cxn modelId="{2361B066-71DD-43A9-A0F1-50468CF4E997}" type="presOf" srcId="{BA468EDF-9A3C-4724-B783-E7CEF4503A81}" destId="{0A0EC523-69CE-4783-9CD1-20D2D33179AC}" srcOrd="0" destOrd="0" presId="urn:microsoft.com/office/officeart/2018/2/layout/IconVerticalSolidList"/>
    <dgm:cxn modelId="{EDE5E55A-C658-4323-AD1D-501039AFA6ED}" type="presOf" srcId="{B3F0EDBB-95DF-40D5-8AC1-77D3D6C4BEFA}" destId="{E132F99F-6C03-43DA-A2E1-2E8C62A8436D}" srcOrd="0" destOrd="0" presId="urn:microsoft.com/office/officeart/2018/2/layout/IconVerticalSolidList"/>
    <dgm:cxn modelId="{174A9E9C-6669-4BB0-ACF0-0C6ADD16CB35}" srcId="{EDD81565-ED70-4F1D-A9AE-C4C5BEDE96CC}" destId="{BA468EDF-9A3C-4724-B783-E7CEF4503A81}" srcOrd="2" destOrd="0" parTransId="{CD17282E-9C16-4635-90C2-E414E889CAC4}" sibTransId="{E41F480E-C32D-4AB0-A7DD-F2F7BD062537}"/>
    <dgm:cxn modelId="{7BB239C3-7F97-4FB5-95E6-FD743E98B52F}" type="presOf" srcId="{588EB142-43EC-4CEB-8B7C-B240C8A03503}" destId="{BC7E199A-83F7-4309-B0B2-19CBA4E1744F}" srcOrd="0" destOrd="0" presId="urn:microsoft.com/office/officeart/2018/2/layout/IconVerticalSolidList"/>
    <dgm:cxn modelId="{811770CE-3B5A-4CF8-931C-CE10EAB1171A}" srcId="{EDD81565-ED70-4F1D-A9AE-C4C5BEDE96CC}" destId="{E3C43074-BF30-4DFA-AF56-7979A1B7918D}" srcOrd="0" destOrd="0" parTransId="{7096F33C-9ACE-47B6-8904-DC737557078F}" sibTransId="{5C5207F8-B61B-4256-B654-D1EBA1FE9F3A}"/>
    <dgm:cxn modelId="{D4AC28D2-4CE9-47A8-95B3-B3DA03A9D8B0}" type="presOf" srcId="{EDD81565-ED70-4F1D-A9AE-C4C5BEDE96CC}" destId="{EC0B5000-F585-4FD5-8068-0CB9433EA7FF}" srcOrd="0" destOrd="0" presId="urn:microsoft.com/office/officeart/2018/2/layout/IconVerticalSolidList"/>
    <dgm:cxn modelId="{A71B02F3-7DBE-414A-B051-2393195896E6}" srcId="{EDD81565-ED70-4F1D-A9AE-C4C5BEDE96CC}" destId="{B3F0EDBB-95DF-40D5-8AC1-77D3D6C4BEFA}" srcOrd="3" destOrd="0" parTransId="{35ACC8C2-0CB9-4E70-8FE7-B3DE31051478}" sibTransId="{D117D9C6-0FE2-4D3D-8128-56FC9A1A7226}"/>
    <dgm:cxn modelId="{790595CB-5EFC-4512-B4BD-34936BE1BF1A}" type="presParOf" srcId="{EC0B5000-F585-4FD5-8068-0CB9433EA7FF}" destId="{93B123ED-5C0F-45C9-B61C-9EE89D9A3DEC}" srcOrd="0" destOrd="0" presId="urn:microsoft.com/office/officeart/2018/2/layout/IconVerticalSolidList"/>
    <dgm:cxn modelId="{24C81509-6013-4E8E-9ABA-4B7DD5A8D5F1}" type="presParOf" srcId="{93B123ED-5C0F-45C9-B61C-9EE89D9A3DEC}" destId="{8038C924-B8BD-4F26-A24C-1C63463597FA}" srcOrd="0" destOrd="0" presId="urn:microsoft.com/office/officeart/2018/2/layout/IconVerticalSolidList"/>
    <dgm:cxn modelId="{B0F86E89-8EA5-41B4-9311-674D971C97C1}" type="presParOf" srcId="{93B123ED-5C0F-45C9-B61C-9EE89D9A3DEC}" destId="{4B25AEC7-5CFB-4308-AE6D-33B745374D33}" srcOrd="1" destOrd="0" presId="urn:microsoft.com/office/officeart/2018/2/layout/IconVerticalSolidList"/>
    <dgm:cxn modelId="{9086AFEA-AC8B-4501-8950-C85C426CC319}" type="presParOf" srcId="{93B123ED-5C0F-45C9-B61C-9EE89D9A3DEC}" destId="{336AAB22-EF71-4BA0-9157-562138D3AFED}" srcOrd="2" destOrd="0" presId="urn:microsoft.com/office/officeart/2018/2/layout/IconVerticalSolidList"/>
    <dgm:cxn modelId="{71C28305-9F3A-4D7E-9A5C-52914398C8DD}" type="presParOf" srcId="{93B123ED-5C0F-45C9-B61C-9EE89D9A3DEC}" destId="{65E19F85-412F-4D08-928C-C676A15322A1}" srcOrd="3" destOrd="0" presId="urn:microsoft.com/office/officeart/2018/2/layout/IconVerticalSolidList"/>
    <dgm:cxn modelId="{9ADAB4C4-385C-47DE-8883-3082EE2EDF00}" type="presParOf" srcId="{EC0B5000-F585-4FD5-8068-0CB9433EA7FF}" destId="{FA890A55-F79A-4242-9997-67426A34461E}" srcOrd="1" destOrd="0" presId="urn:microsoft.com/office/officeart/2018/2/layout/IconVerticalSolidList"/>
    <dgm:cxn modelId="{6E26D211-545B-4214-8BB4-DBC75D5271B0}" type="presParOf" srcId="{EC0B5000-F585-4FD5-8068-0CB9433EA7FF}" destId="{5B2F9502-3306-416D-A3F6-E49C87EAC41F}" srcOrd="2" destOrd="0" presId="urn:microsoft.com/office/officeart/2018/2/layout/IconVerticalSolidList"/>
    <dgm:cxn modelId="{7218ED1A-BEB9-4F11-B75D-94555C72F8AC}" type="presParOf" srcId="{5B2F9502-3306-416D-A3F6-E49C87EAC41F}" destId="{760D61B0-296F-409F-BF91-47DBFCDC0B78}" srcOrd="0" destOrd="0" presId="urn:microsoft.com/office/officeart/2018/2/layout/IconVerticalSolidList"/>
    <dgm:cxn modelId="{F475F730-4798-44B4-953B-8BFE681A7DB8}" type="presParOf" srcId="{5B2F9502-3306-416D-A3F6-E49C87EAC41F}" destId="{CC45EAB4-F90D-4D69-9FE5-467932AFA223}" srcOrd="1" destOrd="0" presId="urn:microsoft.com/office/officeart/2018/2/layout/IconVerticalSolidList"/>
    <dgm:cxn modelId="{A9EF69D7-76D7-4DF9-A476-C8143EC60C9C}" type="presParOf" srcId="{5B2F9502-3306-416D-A3F6-E49C87EAC41F}" destId="{00B12D90-B1BE-406A-A579-9106AB57C238}" srcOrd="2" destOrd="0" presId="urn:microsoft.com/office/officeart/2018/2/layout/IconVerticalSolidList"/>
    <dgm:cxn modelId="{D7E652C5-9068-4B8C-8ED1-B8D0347CB839}" type="presParOf" srcId="{5B2F9502-3306-416D-A3F6-E49C87EAC41F}" destId="{BC7E199A-83F7-4309-B0B2-19CBA4E1744F}" srcOrd="3" destOrd="0" presId="urn:microsoft.com/office/officeart/2018/2/layout/IconVerticalSolidList"/>
    <dgm:cxn modelId="{89010AF4-5B2A-41A7-8D4C-7A3D1FB1319D}" type="presParOf" srcId="{EC0B5000-F585-4FD5-8068-0CB9433EA7FF}" destId="{ADABC54C-17F4-4310-977C-083D047CAF7E}" srcOrd="3" destOrd="0" presId="urn:microsoft.com/office/officeart/2018/2/layout/IconVerticalSolidList"/>
    <dgm:cxn modelId="{B49AAE03-0C2E-42C3-B94E-D91BA121F287}" type="presParOf" srcId="{EC0B5000-F585-4FD5-8068-0CB9433EA7FF}" destId="{44D2C6F3-9D34-49DE-9494-BD6B6F4F4034}" srcOrd="4" destOrd="0" presId="urn:microsoft.com/office/officeart/2018/2/layout/IconVerticalSolidList"/>
    <dgm:cxn modelId="{3CA7300A-0B03-4A6F-AFF9-97811FA8BF25}" type="presParOf" srcId="{44D2C6F3-9D34-49DE-9494-BD6B6F4F4034}" destId="{07DACB3A-785F-4BB1-8686-1941987A0AEE}" srcOrd="0" destOrd="0" presId="urn:microsoft.com/office/officeart/2018/2/layout/IconVerticalSolidList"/>
    <dgm:cxn modelId="{BB0A5647-7003-4F32-9D86-4776B46DE8B9}" type="presParOf" srcId="{44D2C6F3-9D34-49DE-9494-BD6B6F4F4034}" destId="{095CC8A5-FF97-4D2B-A623-C489E0373A32}" srcOrd="1" destOrd="0" presId="urn:microsoft.com/office/officeart/2018/2/layout/IconVerticalSolidList"/>
    <dgm:cxn modelId="{98BCCE35-0036-49DB-B992-242886384940}" type="presParOf" srcId="{44D2C6F3-9D34-49DE-9494-BD6B6F4F4034}" destId="{3F4EFB26-F3B3-418B-8E4A-702F771858FB}" srcOrd="2" destOrd="0" presId="urn:microsoft.com/office/officeart/2018/2/layout/IconVerticalSolidList"/>
    <dgm:cxn modelId="{7DC03AA4-C3DC-40F8-B995-7ECBCF2925D8}" type="presParOf" srcId="{44D2C6F3-9D34-49DE-9494-BD6B6F4F4034}" destId="{0A0EC523-69CE-4783-9CD1-20D2D33179AC}" srcOrd="3" destOrd="0" presId="urn:microsoft.com/office/officeart/2018/2/layout/IconVerticalSolidList"/>
    <dgm:cxn modelId="{9545851E-BCE7-41D2-B356-92CCDED12B04}" type="presParOf" srcId="{EC0B5000-F585-4FD5-8068-0CB9433EA7FF}" destId="{6E26E5D3-E1B1-4B4F-837A-7BD35B9A7EEB}" srcOrd="5" destOrd="0" presId="urn:microsoft.com/office/officeart/2018/2/layout/IconVerticalSolidList"/>
    <dgm:cxn modelId="{2F987E00-14ED-4D21-930F-1C41A59A5AE6}" type="presParOf" srcId="{EC0B5000-F585-4FD5-8068-0CB9433EA7FF}" destId="{BDB8003A-BBC2-4943-8ED9-B833446D89E7}" srcOrd="6" destOrd="0" presId="urn:microsoft.com/office/officeart/2018/2/layout/IconVerticalSolidList"/>
    <dgm:cxn modelId="{072372FB-C90D-4047-B942-A8E6A5F0A9DD}" type="presParOf" srcId="{BDB8003A-BBC2-4943-8ED9-B833446D89E7}" destId="{38B728EC-856D-464A-A7D1-70C6C64A66C7}" srcOrd="0" destOrd="0" presId="urn:microsoft.com/office/officeart/2018/2/layout/IconVerticalSolidList"/>
    <dgm:cxn modelId="{7CB69A06-C8D3-407C-872D-6524949E476D}" type="presParOf" srcId="{BDB8003A-BBC2-4943-8ED9-B833446D89E7}" destId="{DE4C3FE5-6758-4290-A292-E7FA6DEB0FEA}" srcOrd="1" destOrd="0" presId="urn:microsoft.com/office/officeart/2018/2/layout/IconVerticalSolidList"/>
    <dgm:cxn modelId="{D77B31BA-D15A-43A3-ADB0-9F03520CE551}" type="presParOf" srcId="{BDB8003A-BBC2-4943-8ED9-B833446D89E7}" destId="{9B390DE1-0CE1-406B-B9C2-B0EEA0B0BC78}" srcOrd="2" destOrd="0" presId="urn:microsoft.com/office/officeart/2018/2/layout/IconVerticalSolidList"/>
    <dgm:cxn modelId="{1EE60774-3A14-4BB2-99F4-E9B31CA34604}" type="presParOf" srcId="{BDB8003A-BBC2-4943-8ED9-B833446D89E7}" destId="{E132F99F-6C03-43DA-A2E1-2E8C62A8436D}" srcOrd="3" destOrd="0" presId="urn:microsoft.com/office/officeart/2018/2/layout/IconVerticalSolidList"/>
    <dgm:cxn modelId="{85CB16EF-930C-4AF5-97C0-018162A8B585}" type="presParOf" srcId="{EC0B5000-F585-4FD5-8068-0CB9433EA7FF}" destId="{4C5742D2-0DD9-40C3-B4E7-0472615C74D5}" srcOrd="7" destOrd="0" presId="urn:microsoft.com/office/officeart/2018/2/layout/IconVerticalSolidList"/>
    <dgm:cxn modelId="{CF12B2BC-BCD8-4DF6-9C59-5FA4F5EF31D6}" type="presParOf" srcId="{EC0B5000-F585-4FD5-8068-0CB9433EA7FF}" destId="{982B2579-D1C8-4D1A-8E4F-3B47C40225EA}" srcOrd="8" destOrd="0" presId="urn:microsoft.com/office/officeart/2018/2/layout/IconVerticalSolidList"/>
    <dgm:cxn modelId="{6281E3FB-D1E3-4926-B3C2-7B7A7C4BA7A8}" type="presParOf" srcId="{982B2579-D1C8-4D1A-8E4F-3B47C40225EA}" destId="{EDF09812-E287-40BA-AA8F-EA78766BC11C}" srcOrd="0" destOrd="0" presId="urn:microsoft.com/office/officeart/2018/2/layout/IconVerticalSolidList"/>
    <dgm:cxn modelId="{9DEAA971-A26A-4084-8335-906D39060398}" type="presParOf" srcId="{982B2579-D1C8-4D1A-8E4F-3B47C40225EA}" destId="{9783DD80-BCE6-4A90-94BD-BC5F88149B29}" srcOrd="1" destOrd="0" presId="urn:microsoft.com/office/officeart/2018/2/layout/IconVerticalSolidList"/>
    <dgm:cxn modelId="{6B991956-7B87-4D0E-935E-3CCDCE5C4BFE}" type="presParOf" srcId="{982B2579-D1C8-4D1A-8E4F-3B47C40225EA}" destId="{1D63E098-0BA5-46AE-975D-0DCDCCBB8AD2}" srcOrd="2" destOrd="0" presId="urn:microsoft.com/office/officeart/2018/2/layout/IconVerticalSolidList"/>
    <dgm:cxn modelId="{16E6F47E-FA57-44D4-8756-C669F2707478}" type="presParOf" srcId="{982B2579-D1C8-4D1A-8E4F-3B47C40225EA}" destId="{567E4D7C-D120-4246-8B8D-412EE2D82EA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C924-B8BD-4F26-A24C-1C63463597FA}">
      <dsp:nvSpPr>
        <dsp:cNvPr id="0" name=""/>
        <dsp:cNvSpPr/>
      </dsp:nvSpPr>
      <dsp:spPr>
        <a:xfrm>
          <a:off x="0" y="4251"/>
          <a:ext cx="7601141" cy="905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5AEC7-5CFB-4308-AE6D-33B745374D33}">
      <dsp:nvSpPr>
        <dsp:cNvPr id="0" name=""/>
        <dsp:cNvSpPr/>
      </dsp:nvSpPr>
      <dsp:spPr>
        <a:xfrm>
          <a:off x="273915" y="207990"/>
          <a:ext cx="498028" cy="498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E19F85-412F-4D08-928C-C676A15322A1}">
      <dsp:nvSpPr>
        <dsp:cNvPr id="0" name=""/>
        <dsp:cNvSpPr/>
      </dsp:nvSpPr>
      <dsp:spPr>
        <a:xfrm>
          <a:off x="1045860" y="4251"/>
          <a:ext cx="6555280" cy="905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3" tIns="95833" rIns="95833" bIns="95833" numCol="1" spcCol="1270" anchor="ctr" anchorCtr="0">
          <a:noAutofit/>
        </a:bodyPr>
        <a:lstStyle/>
        <a:p>
          <a:pPr marL="0" lvl="0" indent="0" algn="l" defTabSz="755650">
            <a:lnSpc>
              <a:spcPct val="100000"/>
            </a:lnSpc>
            <a:spcBef>
              <a:spcPct val="0"/>
            </a:spcBef>
            <a:spcAft>
              <a:spcPct val="35000"/>
            </a:spcAft>
            <a:buNone/>
          </a:pPr>
          <a:r>
            <a:rPr lang="en-US" sz="1700" b="1" kern="1200"/>
            <a:t>Software developers seeking to learn about keylogger implementation and GUI development in Python.</a:t>
          </a:r>
          <a:endParaRPr lang="en-US" sz="1700" kern="1200"/>
        </a:p>
      </dsp:txBody>
      <dsp:txXfrm>
        <a:off x="1045860" y="4251"/>
        <a:ext cx="6555280" cy="905506"/>
      </dsp:txXfrm>
    </dsp:sp>
    <dsp:sp modelId="{760D61B0-296F-409F-BF91-47DBFCDC0B78}">
      <dsp:nvSpPr>
        <dsp:cNvPr id="0" name=""/>
        <dsp:cNvSpPr/>
      </dsp:nvSpPr>
      <dsp:spPr>
        <a:xfrm>
          <a:off x="0" y="1136134"/>
          <a:ext cx="7601141" cy="905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5EAB4-F90D-4D69-9FE5-467932AFA223}">
      <dsp:nvSpPr>
        <dsp:cNvPr id="0" name=""/>
        <dsp:cNvSpPr/>
      </dsp:nvSpPr>
      <dsp:spPr>
        <a:xfrm>
          <a:off x="273915" y="1339873"/>
          <a:ext cx="498028" cy="498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E199A-83F7-4309-B0B2-19CBA4E1744F}">
      <dsp:nvSpPr>
        <dsp:cNvPr id="0" name=""/>
        <dsp:cNvSpPr/>
      </dsp:nvSpPr>
      <dsp:spPr>
        <a:xfrm>
          <a:off x="1045860" y="1136134"/>
          <a:ext cx="6555280" cy="905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3" tIns="95833" rIns="95833" bIns="95833" numCol="1" spcCol="1270" anchor="ctr" anchorCtr="0">
          <a:noAutofit/>
        </a:bodyPr>
        <a:lstStyle/>
        <a:p>
          <a:pPr marL="0" lvl="0" indent="0" algn="l" defTabSz="755650">
            <a:lnSpc>
              <a:spcPct val="100000"/>
            </a:lnSpc>
            <a:spcBef>
              <a:spcPct val="0"/>
            </a:spcBef>
            <a:spcAft>
              <a:spcPct val="35000"/>
            </a:spcAft>
            <a:buNone/>
          </a:pPr>
          <a:r>
            <a:rPr lang="en-US" sz="1700" b="1" kern="1200"/>
            <a:t>Security professionals, such as ethical hackers or penetration testers, using the keylogger for legitimate security assessment purposes.</a:t>
          </a:r>
          <a:endParaRPr lang="en-US" sz="1700" kern="1200"/>
        </a:p>
      </dsp:txBody>
      <dsp:txXfrm>
        <a:off x="1045860" y="1136134"/>
        <a:ext cx="6555280" cy="905506"/>
      </dsp:txXfrm>
    </dsp:sp>
    <dsp:sp modelId="{07DACB3A-785F-4BB1-8686-1941987A0AEE}">
      <dsp:nvSpPr>
        <dsp:cNvPr id="0" name=""/>
        <dsp:cNvSpPr/>
      </dsp:nvSpPr>
      <dsp:spPr>
        <a:xfrm>
          <a:off x="0" y="2268018"/>
          <a:ext cx="7601141" cy="905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CC8A5-FF97-4D2B-A623-C489E0373A32}">
      <dsp:nvSpPr>
        <dsp:cNvPr id="0" name=""/>
        <dsp:cNvSpPr/>
      </dsp:nvSpPr>
      <dsp:spPr>
        <a:xfrm>
          <a:off x="273915" y="2471757"/>
          <a:ext cx="498028" cy="4980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EC523-69CE-4783-9CD1-20D2D33179AC}">
      <dsp:nvSpPr>
        <dsp:cNvPr id="0" name=""/>
        <dsp:cNvSpPr/>
      </dsp:nvSpPr>
      <dsp:spPr>
        <a:xfrm>
          <a:off x="1045860" y="2268018"/>
          <a:ext cx="6555280" cy="905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3" tIns="95833" rIns="95833" bIns="95833" numCol="1" spcCol="1270" anchor="ctr" anchorCtr="0">
          <a:noAutofit/>
        </a:bodyPr>
        <a:lstStyle/>
        <a:p>
          <a:pPr marL="0" lvl="0" indent="0" algn="l" defTabSz="755650">
            <a:lnSpc>
              <a:spcPct val="100000"/>
            </a:lnSpc>
            <a:spcBef>
              <a:spcPct val="0"/>
            </a:spcBef>
            <a:spcAft>
              <a:spcPct val="35000"/>
            </a:spcAft>
            <a:buNone/>
          </a:pPr>
          <a:r>
            <a:rPr lang="en-US" sz="1700" b="1" kern="1200"/>
            <a:t>Educational institutions incorporating the project as a practical exercise in programming, cybersecurity, or ethical hacking courses.</a:t>
          </a:r>
          <a:endParaRPr lang="en-US" sz="1700" kern="1200"/>
        </a:p>
      </dsp:txBody>
      <dsp:txXfrm>
        <a:off x="1045860" y="2268018"/>
        <a:ext cx="6555280" cy="905506"/>
      </dsp:txXfrm>
    </dsp:sp>
    <dsp:sp modelId="{38B728EC-856D-464A-A7D1-70C6C64A66C7}">
      <dsp:nvSpPr>
        <dsp:cNvPr id="0" name=""/>
        <dsp:cNvSpPr/>
      </dsp:nvSpPr>
      <dsp:spPr>
        <a:xfrm>
          <a:off x="0" y="3399901"/>
          <a:ext cx="7601141" cy="905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4C3FE5-6758-4290-A292-E7FA6DEB0FEA}">
      <dsp:nvSpPr>
        <dsp:cNvPr id="0" name=""/>
        <dsp:cNvSpPr/>
      </dsp:nvSpPr>
      <dsp:spPr>
        <a:xfrm>
          <a:off x="273915" y="3603640"/>
          <a:ext cx="498028" cy="4980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2F99F-6C03-43DA-A2E1-2E8C62A8436D}">
      <dsp:nvSpPr>
        <dsp:cNvPr id="0" name=""/>
        <dsp:cNvSpPr/>
      </dsp:nvSpPr>
      <dsp:spPr>
        <a:xfrm>
          <a:off x="1045860" y="3399901"/>
          <a:ext cx="6555280" cy="905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3" tIns="95833" rIns="95833" bIns="95833" numCol="1" spcCol="1270" anchor="ctr" anchorCtr="0">
          <a:noAutofit/>
        </a:bodyPr>
        <a:lstStyle/>
        <a:p>
          <a:pPr marL="0" lvl="0" indent="0" algn="l" defTabSz="755650">
            <a:lnSpc>
              <a:spcPct val="100000"/>
            </a:lnSpc>
            <a:spcBef>
              <a:spcPct val="0"/>
            </a:spcBef>
            <a:spcAft>
              <a:spcPct val="35000"/>
            </a:spcAft>
            <a:buNone/>
          </a:pPr>
          <a:r>
            <a:rPr lang="en-US" sz="1700" b="1" kern="1200"/>
            <a:t>Researchers studying human-computer interaction, behavior analysis, or related fields that require keystroke data for their studies.</a:t>
          </a:r>
          <a:endParaRPr lang="en-US" sz="1700" kern="1200"/>
        </a:p>
      </dsp:txBody>
      <dsp:txXfrm>
        <a:off x="1045860" y="3399901"/>
        <a:ext cx="6555280" cy="905506"/>
      </dsp:txXfrm>
    </dsp:sp>
    <dsp:sp modelId="{EDF09812-E287-40BA-AA8F-EA78766BC11C}">
      <dsp:nvSpPr>
        <dsp:cNvPr id="0" name=""/>
        <dsp:cNvSpPr/>
      </dsp:nvSpPr>
      <dsp:spPr>
        <a:xfrm>
          <a:off x="0" y="4531785"/>
          <a:ext cx="7601141" cy="905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3DD80-BCE6-4A90-94BD-BC5F88149B29}">
      <dsp:nvSpPr>
        <dsp:cNvPr id="0" name=""/>
        <dsp:cNvSpPr/>
      </dsp:nvSpPr>
      <dsp:spPr>
        <a:xfrm>
          <a:off x="273915" y="4735524"/>
          <a:ext cx="498028" cy="4980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7E4D7C-D120-4246-8B8D-412EE2D82EA8}">
      <dsp:nvSpPr>
        <dsp:cNvPr id="0" name=""/>
        <dsp:cNvSpPr/>
      </dsp:nvSpPr>
      <dsp:spPr>
        <a:xfrm>
          <a:off x="1045860" y="4531785"/>
          <a:ext cx="6555280" cy="905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3" tIns="95833" rIns="95833" bIns="95833" numCol="1" spcCol="1270" anchor="ctr" anchorCtr="0">
          <a:noAutofit/>
        </a:bodyPr>
        <a:lstStyle/>
        <a:p>
          <a:pPr marL="0" lvl="0" indent="0" algn="l" defTabSz="755650">
            <a:lnSpc>
              <a:spcPct val="100000"/>
            </a:lnSpc>
            <a:spcBef>
              <a:spcPct val="0"/>
            </a:spcBef>
            <a:spcAft>
              <a:spcPct val="35000"/>
            </a:spcAft>
            <a:buNone/>
          </a:pPr>
          <a:r>
            <a:rPr lang="en-US" sz="1700" b="1" kern="1200"/>
            <a:t>System administrators using the keylogger for monitoring and troubleshooting purposes within their organizations.</a:t>
          </a:r>
          <a:endParaRPr lang="en-US" sz="1700" kern="1200"/>
        </a:p>
      </dsp:txBody>
      <dsp:txXfrm>
        <a:off x="1045860" y="4531785"/>
        <a:ext cx="6555280" cy="9055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291B17-9318-49DB-B28B-6E5994AE9581}" type="datetime1">
              <a:rPr lang="en-US" smtClean="0"/>
              <a:t>7/20/2023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904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48272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8191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686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63238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279766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55031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98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261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268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153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33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311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183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1604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8754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339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7/20/2023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776759091"/>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e-darklord/Keylogger_With_GU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hat.openai.com/" TargetMode="External"/><Relationship Id="rId3" Type="http://schemas.openxmlformats.org/officeDocument/2006/relationships/image" Target="../media/image2.png"/><Relationship Id="rId7" Type="http://schemas.openxmlformats.org/officeDocument/2006/relationships/hyperlink" Target="https://skillsbuild.edunetworld.com/courses/cs/keylogger-capturing-key-stroke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olicyoptions.irpp.org/magazines/august-2020/covid-19-and-the-future-of-public-sector-work-surveillance/" TargetMode="External"/><Relationship Id="rId5" Type="http://schemas.openxmlformats.org/officeDocument/2006/relationships/image" Target="../media/image4.jpg"/><Relationship Id="rId4" Type="http://schemas.openxmlformats.org/officeDocument/2006/relationships/hyperlink" Target="https://www.navigaweb.net/2007/02/spiare-un-pc-con-un-keylogger-per.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392680" y="1015815"/>
            <a:ext cx="3703320" cy="572376"/>
          </a:xfrm>
        </p:spPr>
        <p:txBody>
          <a:bodyPr>
            <a:normAutofit fontScale="90000"/>
          </a:bodyPr>
          <a:lstStyle/>
          <a:p>
            <a:r>
              <a:rPr lang="en-GB" sz="3600" dirty="0"/>
              <a:t>Student </a:t>
            </a:r>
            <a:r>
              <a:rPr lang="en-GB" dirty="0"/>
              <a:t>Details</a:t>
            </a:r>
            <a:endParaRPr lang="en-US" dirty="0"/>
          </a:p>
        </p:txBody>
      </p:sp>
      <p:sp>
        <p:nvSpPr>
          <p:cNvPr id="4" name="TextBox 3">
            <a:extLst>
              <a:ext uri="{FF2B5EF4-FFF2-40B4-BE49-F238E27FC236}">
                <a16:creationId xmlns:a16="http://schemas.microsoft.com/office/drawing/2014/main" id="{786AB0C1-68D4-AB08-6AF4-8CEBE81BC315}"/>
              </a:ext>
            </a:extLst>
          </p:cNvPr>
          <p:cNvSpPr txBox="1"/>
          <p:nvPr/>
        </p:nvSpPr>
        <p:spPr>
          <a:xfrm>
            <a:off x="1419915" y="2480131"/>
            <a:ext cx="11260667" cy="2231060"/>
          </a:xfrm>
          <a:prstGeom prst="rect">
            <a:avLst/>
          </a:prstGeom>
          <a:noFill/>
        </p:spPr>
        <p:txBody>
          <a:bodyPr wrap="square" rtlCol="0">
            <a:spAutoFit/>
          </a:bodyPr>
          <a:lstStyle/>
          <a:p>
            <a:pPr>
              <a:lnSpc>
                <a:spcPct val="150000"/>
              </a:lnSpc>
            </a:pPr>
            <a:r>
              <a:rPr lang="en-GB" sz="1900" b="1" dirty="0">
                <a:solidFill>
                  <a:schemeClr val="tx1"/>
                </a:solidFill>
                <a:latin typeface="Arial" panose="020B0604020202020204" pitchFamily="34" charset="0"/>
                <a:cs typeface="Arial" panose="020B0604020202020204" pitchFamily="34" charset="0"/>
              </a:rPr>
              <a:t>Name 								:</a:t>
            </a:r>
            <a:r>
              <a:rPr lang="en-GB" sz="1900" b="1" dirty="0">
                <a:latin typeface="Arial" panose="020B0604020202020204" pitchFamily="34" charset="0"/>
                <a:cs typeface="Arial" panose="020B0604020202020204" pitchFamily="34" charset="0"/>
              </a:rPr>
              <a:t> 		</a:t>
            </a:r>
            <a:r>
              <a:rPr lang="en-GB" sz="1900" dirty="0">
                <a:solidFill>
                  <a:schemeClr val="tx1"/>
                </a:solidFill>
                <a:latin typeface="Arial" panose="020B0604020202020204" pitchFamily="34" charset="0"/>
                <a:cs typeface="Arial" panose="020B0604020202020204" pitchFamily="34" charset="0"/>
              </a:rPr>
              <a:t>NAYAKANTI SAI MIHIRNATH</a:t>
            </a:r>
          </a:p>
          <a:p>
            <a:pPr>
              <a:lnSpc>
                <a:spcPct val="150000"/>
              </a:lnSpc>
            </a:pPr>
            <a:r>
              <a:rPr lang="en-GB" sz="1900" b="1" dirty="0">
                <a:solidFill>
                  <a:schemeClr val="tx1"/>
                </a:solidFill>
                <a:latin typeface="Arial" panose="020B0604020202020204" pitchFamily="34" charset="0"/>
                <a:cs typeface="Arial" panose="020B0604020202020204" pitchFamily="34" charset="0"/>
              </a:rPr>
              <a:t>SkillsBuild Email ID 				:</a:t>
            </a:r>
            <a:r>
              <a:rPr lang="en-GB" sz="1900" dirty="0">
                <a:solidFill>
                  <a:schemeClr val="tx1"/>
                </a:solidFill>
                <a:latin typeface="Arial" panose="020B0604020202020204" pitchFamily="34" charset="0"/>
                <a:cs typeface="Arial" panose="020B0604020202020204" pitchFamily="34" charset="0"/>
              </a:rPr>
              <a:t> 		saimihirnath.nayakanti1@gmail.com</a:t>
            </a:r>
          </a:p>
          <a:p>
            <a:pPr>
              <a:lnSpc>
                <a:spcPct val="150000"/>
              </a:lnSpc>
            </a:pPr>
            <a:r>
              <a:rPr lang="en-IN" sz="1900" b="1" dirty="0">
                <a:latin typeface="Arial" panose="020B0604020202020204" pitchFamily="34" charset="0"/>
                <a:cs typeface="Arial" panose="020B0604020202020204" pitchFamily="34" charset="0"/>
              </a:rPr>
              <a:t>College Details 						:</a:t>
            </a:r>
            <a:r>
              <a:rPr lang="en-IN" sz="1900" dirty="0">
                <a:latin typeface="Arial" panose="020B0604020202020204" pitchFamily="34" charset="0"/>
                <a:cs typeface="Arial" panose="020B0604020202020204" pitchFamily="34" charset="0"/>
              </a:rPr>
              <a:t> 		Manipal Institute of Technology, Manipal, Karnataka</a:t>
            </a:r>
          </a:p>
          <a:p>
            <a:pPr>
              <a:lnSpc>
                <a:spcPct val="150000"/>
              </a:lnSpc>
            </a:pPr>
            <a:r>
              <a:rPr lang="en-IN" sz="1900" b="1" dirty="0">
                <a:latin typeface="Arial" panose="020B0604020202020204" pitchFamily="34" charset="0"/>
                <a:cs typeface="Arial" panose="020B0604020202020204" pitchFamily="34" charset="0"/>
              </a:rPr>
              <a:t>Internship Domain 					:</a:t>
            </a:r>
            <a:r>
              <a:rPr lang="en-IN" sz="1900" dirty="0">
                <a:latin typeface="Arial" panose="020B0604020202020204" pitchFamily="34" charset="0"/>
                <a:cs typeface="Arial" panose="020B0604020202020204" pitchFamily="34" charset="0"/>
              </a:rPr>
              <a:t> 		Cyber Security</a:t>
            </a:r>
          </a:p>
          <a:p>
            <a:pPr>
              <a:lnSpc>
                <a:spcPct val="150000"/>
              </a:lnSpc>
            </a:pPr>
            <a:r>
              <a:rPr lang="en-IN" sz="1900" b="1" dirty="0">
                <a:latin typeface="Arial" panose="020B0604020202020204" pitchFamily="34" charset="0"/>
                <a:cs typeface="Arial" panose="020B0604020202020204" pitchFamily="34" charset="0"/>
              </a:rPr>
              <a:t>Internship Start and End Date 		:</a:t>
            </a:r>
            <a:r>
              <a:rPr lang="en-IN" sz="1900" dirty="0">
                <a:latin typeface="Arial" panose="020B0604020202020204" pitchFamily="34" charset="0"/>
                <a:cs typeface="Arial" panose="020B0604020202020204" pitchFamily="34" charset="0"/>
              </a:rPr>
              <a:t> 		14/06/2023	to	 24/07/2023</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0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5"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6"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07"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8"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9"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0"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1"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2"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3"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4"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5"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16"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53330" y="1134681"/>
            <a:ext cx="2743310" cy="4255025"/>
          </a:xfrm>
        </p:spPr>
        <p:txBody>
          <a:bodyPr>
            <a:normAutofit/>
          </a:bodyPr>
          <a:lstStyle/>
          <a:p>
            <a:r>
              <a:rPr lang="en-GB">
                <a:solidFill>
                  <a:srgbClr val="FFFFFF"/>
                </a:solidFill>
              </a:rPr>
              <a:t>Results</a:t>
            </a:r>
            <a:endParaRPr lang="en-US">
              <a:solidFill>
                <a:srgbClr val="FFFFFF"/>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662190" y="1799279"/>
            <a:ext cx="6692747" cy="1915011"/>
          </a:xfrm>
        </p:spPr>
        <p:style>
          <a:lnRef idx="3">
            <a:schemeClr val="lt1"/>
          </a:lnRef>
          <a:fillRef idx="1">
            <a:schemeClr val="dk1"/>
          </a:fillRef>
          <a:effectRef idx="1">
            <a:schemeClr val="dk1"/>
          </a:effectRef>
          <a:fontRef idx="minor">
            <a:schemeClr val="lt1"/>
          </a:fontRef>
        </p:style>
        <p:txBody>
          <a:bodyPr>
            <a:normAutofit/>
          </a:bodyPr>
          <a:lstStyle/>
          <a:p>
            <a:pPr marL="0" indent="0" defTabSz="640080">
              <a:spcBef>
                <a:spcPts val="700"/>
              </a:spcBef>
              <a:buNone/>
            </a:pPr>
            <a:r>
              <a:rPr lang="en-US" sz="1960" kern="1200">
                <a:solidFill>
                  <a:schemeClr val="lt1"/>
                </a:solidFill>
                <a:latin typeface="+mn-lt"/>
                <a:ea typeface="+mn-ea"/>
                <a:cs typeface="+mn-cs"/>
              </a:rPr>
              <a:t>The keylogger project with a GUI successfully captures and logs keystrokes. Users can easily start and stop the keylogger while specifying the text file name for storage. Ethical compliance, user-friendliness, and learning opportunities make it valuable for developers, students, and researchers.</a:t>
            </a:r>
            <a:endParaRPr lang="en-US" sz="2800"/>
          </a:p>
        </p:txBody>
      </p:sp>
      <p:sp>
        <p:nvSpPr>
          <p:cNvPr id="4" name="TextBox 3">
            <a:extLst>
              <a:ext uri="{FF2B5EF4-FFF2-40B4-BE49-F238E27FC236}">
                <a16:creationId xmlns:a16="http://schemas.microsoft.com/office/drawing/2014/main" id="{161E7D9B-97E3-AC7C-DC89-0ADC1FAB3376}"/>
              </a:ext>
            </a:extLst>
          </p:cNvPr>
          <p:cNvSpPr txBox="1">
            <a:spLocks/>
          </p:cNvSpPr>
          <p:nvPr/>
        </p:nvSpPr>
        <p:spPr>
          <a:xfrm>
            <a:off x="4662189" y="3881866"/>
            <a:ext cx="6692748" cy="102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320040">
              <a:spcAft>
                <a:spcPts val="600"/>
              </a:spcAft>
            </a:pPr>
            <a:r>
              <a:rPr lang="en-US" sz="1680" kern="1200">
                <a:solidFill>
                  <a:schemeClr val="dk1"/>
                </a:solidFill>
                <a:latin typeface="+mn-lt"/>
                <a:ea typeface="+mn-ea"/>
                <a:cs typeface="+mn-cs"/>
              </a:rPr>
              <a:t>Here’s the link to the Project Code and the Results file</a:t>
            </a:r>
          </a:p>
          <a:p>
            <a:pPr defTabSz="320040">
              <a:spcAft>
                <a:spcPts val="600"/>
              </a:spcAft>
            </a:pPr>
            <a:endParaRPr lang="en-US" sz="1680" kern="1200">
              <a:solidFill>
                <a:schemeClr val="dk1"/>
              </a:solidFill>
              <a:latin typeface="+mn-lt"/>
              <a:ea typeface="+mn-ea"/>
              <a:cs typeface="+mn-cs"/>
            </a:endParaRPr>
          </a:p>
          <a:p>
            <a:pPr defTabSz="320040">
              <a:spcAft>
                <a:spcPts val="600"/>
              </a:spcAft>
            </a:pPr>
            <a:r>
              <a:rPr lang="en-IN" sz="1680" kern="1200">
                <a:solidFill>
                  <a:srgbClr val="002060"/>
                </a:solidFill>
                <a:latin typeface="+mn-lt"/>
                <a:ea typeface="+mn-ea"/>
                <a:cs typeface="+mn-cs"/>
                <a:hlinkClick r:id="rId3">
                  <a:extLst>
                    <a:ext uri="{A12FA001-AC4F-418D-AE19-62706E023703}">
                      <ahyp:hlinkClr xmlns:ahyp="http://schemas.microsoft.com/office/drawing/2018/hyperlinkcolor" val="tx"/>
                    </a:ext>
                  </a:extLst>
                </a:hlinkClick>
              </a:rPr>
              <a:t>Click Here</a:t>
            </a:r>
            <a:endParaRPr lang="en-IN" sz="2400">
              <a:solidFill>
                <a:srgbClr val="002060"/>
              </a:solidFill>
            </a:endParaRPr>
          </a:p>
        </p:txBody>
      </p:sp>
    </p:spTree>
    <p:extLst>
      <p:ext uri="{BB962C8B-B14F-4D97-AF65-F5344CB8AC3E}">
        <p14:creationId xmlns:p14="http://schemas.microsoft.com/office/powerpoint/2010/main" val="33196273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996697" y="618518"/>
            <a:ext cx="6050713" cy="1478570"/>
          </a:xfrm>
        </p:spPr>
        <p:txBody>
          <a:bodyPr>
            <a:normAutofit/>
          </a:bodyPr>
          <a:lstStyle/>
          <a:p>
            <a:r>
              <a:rPr lang="en-GB" dirty="0"/>
              <a:t>links</a:t>
            </a:r>
            <a:endParaRPr lang="en-US" dirty="0"/>
          </a:p>
        </p:txBody>
      </p:sp>
      <p:pic>
        <p:nvPicPr>
          <p:cNvPr id="6" name="Picture 4" descr="A wireframe of a grid with blue and purple dots&#10;&#10;Description automatically generated">
            <a:extLst>
              <a:ext uri="{FF2B5EF4-FFF2-40B4-BE49-F238E27FC236}">
                <a16:creationId xmlns:a16="http://schemas.microsoft.com/office/drawing/2014/main" id="{838BC287-D628-05EB-B043-ACA79BA0CBEA}"/>
              </a:ext>
            </a:extLst>
          </p:cNvPr>
          <p:cNvPicPr>
            <a:picLocks noChangeAspect="1"/>
          </p:cNvPicPr>
          <p:nvPr/>
        </p:nvPicPr>
        <p:blipFill rotWithShape="1">
          <a:blip r:embed="rId4"/>
          <a:srcRect l="19565" r="14533" b="2"/>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7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7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0" name="Rectangle 79">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81"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2"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3"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4"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5"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6"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7"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8"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89"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0"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1"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2"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3"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4"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5"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6"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7"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8"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99"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0"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1"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2"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3"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4"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5" name="Rectangle 104">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06"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7"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8"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09"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0"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1"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2"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3"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4"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5"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6"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7" name="Rectangle 116">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18"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19"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0"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1"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2"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3"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4"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5"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6"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7"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8"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29"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30"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grpSp>
      <p:sp>
        <p:nvSpPr>
          <p:cNvPr id="172"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68958" y="2249487"/>
            <a:ext cx="7218279" cy="2632076"/>
          </a:xfrm>
        </p:spPr>
        <p:txBody>
          <a:bodyPr>
            <a:noAutofit/>
          </a:bodyPr>
          <a:lstStyle/>
          <a:p>
            <a:pPr>
              <a:lnSpc>
                <a:spcPct val="220000"/>
              </a:lnSpc>
              <a:buFont typeface="Wingdings" panose="05000000000000000000" pitchFamily="2" charset="2"/>
              <a:buChar char="Ø"/>
            </a:pPr>
            <a:r>
              <a:rPr lang="en-US" sz="2200" b="1" dirty="0">
                <a:latin typeface="Arial" panose="020B0604020202020204" pitchFamily="34" charset="0"/>
                <a:cs typeface="Arial" panose="020B0604020202020204" pitchFamily="34" charset="0"/>
                <a:hlinkClick r:id="rId5"/>
              </a:rPr>
              <a:t>https://docs.python.org/3/library/tkinter.html</a:t>
            </a:r>
            <a:endParaRPr lang="en-US" sz="2200" b="1" dirty="0">
              <a:latin typeface="Arial" panose="020B0604020202020204" pitchFamily="34" charset="0"/>
              <a:cs typeface="Arial" panose="020B0604020202020204" pitchFamily="34" charset="0"/>
            </a:endParaRPr>
          </a:p>
          <a:p>
            <a:pPr>
              <a:lnSpc>
                <a:spcPct val="220000"/>
              </a:lnSpc>
              <a:buFont typeface="Wingdings" panose="05000000000000000000" pitchFamily="2" charset="2"/>
              <a:buChar char="Ø"/>
            </a:pPr>
            <a:r>
              <a:rPr lang="en-US" sz="2200" b="1" dirty="0">
                <a:latin typeface="Arial" panose="020B0604020202020204" pitchFamily="34" charset="0"/>
                <a:cs typeface="Arial" panose="020B0604020202020204" pitchFamily="34" charset="0"/>
                <a:hlinkClick r:id="rId6"/>
              </a:rPr>
              <a:t>https://pynput.readthedocs.io/en/latest/</a:t>
            </a:r>
            <a:endParaRPr lang="en-US" sz="2200" b="1" dirty="0">
              <a:latin typeface="Arial" panose="020B0604020202020204" pitchFamily="34" charset="0"/>
              <a:cs typeface="Arial" panose="020B0604020202020204" pitchFamily="34" charset="0"/>
            </a:endParaRPr>
          </a:p>
          <a:p>
            <a:pPr>
              <a:lnSpc>
                <a:spcPct val="220000"/>
              </a:lnSpc>
              <a:buFont typeface="Wingdings" panose="05000000000000000000" pitchFamily="2" charset="2"/>
              <a:buChar char="Ø"/>
            </a:pPr>
            <a:r>
              <a:rPr lang="en-US" sz="2200" b="1" dirty="0">
                <a:latin typeface="Arial" panose="020B0604020202020204" pitchFamily="34" charset="0"/>
                <a:cs typeface="Arial" panose="020B0604020202020204" pitchFamily="34" charset="0"/>
                <a:hlinkClick r:id="rId7"/>
              </a:rPr>
              <a:t>https://skillsbuild.edunetworld.com/courses/cs/keylogger-capturing-key-strokes/</a:t>
            </a:r>
            <a:endParaRPr lang="en-US" sz="2200" b="1" dirty="0">
              <a:latin typeface="Arial" panose="020B0604020202020204" pitchFamily="34" charset="0"/>
              <a:cs typeface="Arial" panose="020B0604020202020204" pitchFamily="34" charset="0"/>
            </a:endParaRPr>
          </a:p>
          <a:p>
            <a:pPr>
              <a:lnSpc>
                <a:spcPct val="220000"/>
              </a:lnSpc>
              <a:buFont typeface="Wingdings" panose="05000000000000000000" pitchFamily="2" charset="2"/>
              <a:buChar char="Ø"/>
            </a:pPr>
            <a:r>
              <a:rPr lang="en-US" sz="2200" b="1" dirty="0">
                <a:latin typeface="Arial" panose="020B0604020202020204" pitchFamily="34" charset="0"/>
                <a:cs typeface="Arial" panose="020B0604020202020204" pitchFamily="34" charset="0"/>
                <a:hlinkClick r:id="rId8"/>
              </a:rPr>
              <a:t>https://chat.openai.com/</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5"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6"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1"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13" name="Group 12">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pic>
        <p:nvPicPr>
          <p:cNvPr id="4" name="Picture 3">
            <a:extLst>
              <a:ext uri="{FF2B5EF4-FFF2-40B4-BE49-F238E27FC236}">
                <a16:creationId xmlns:a16="http://schemas.microsoft.com/office/drawing/2014/main" id="{77D34E90-737E-E9F1-2215-1001B50C8017}"/>
              </a:ext>
            </a:extLst>
          </p:cNvPr>
          <p:cNvPicPr>
            <a:picLocks noChangeAspect="1"/>
          </p:cNvPicPr>
          <p:nvPr/>
        </p:nvPicPr>
        <p:blipFill rotWithShape="1">
          <a:blip r:embed="rId4">
            <a:grayscl/>
          </a:blip>
          <a:srcRect/>
          <a:stretch/>
        </p:blipFill>
        <p:spPr>
          <a:xfrm>
            <a:off x="0" y="0"/>
            <a:ext cx="12192000" cy="6858000"/>
          </a:xfrm>
          <a:prstGeom prst="rect">
            <a:avLst/>
          </a:prstGeom>
        </p:spPr>
      </p:pic>
    </p:spTree>
    <p:extLst>
      <p:ext uri="{BB962C8B-B14F-4D97-AF65-F5344CB8AC3E}">
        <p14:creationId xmlns:p14="http://schemas.microsoft.com/office/powerpoint/2010/main" val="291205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569957" y="618518"/>
            <a:ext cx="4747088" cy="1478570"/>
          </a:xfrm>
        </p:spPr>
        <p:txBody>
          <a:bodyPr>
            <a:normAutofit/>
          </a:bodyPr>
          <a:lstStyle/>
          <a:p>
            <a:r>
              <a:rPr lang="en-GB"/>
              <a:t>problem Statement</a:t>
            </a:r>
            <a:endParaRPr lang="en-US"/>
          </a:p>
        </p:txBody>
      </p:sp>
      <p:sp>
        <p:nvSpPr>
          <p:cNvPr id="80"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keyboard">
            <a:extLst>
              <a:ext uri="{FF2B5EF4-FFF2-40B4-BE49-F238E27FC236}">
                <a16:creationId xmlns:a16="http://schemas.microsoft.com/office/drawing/2014/main" id="{580328B0-DCE5-2B3D-3562-472C58E4E62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3" b="13744"/>
          <a:stretch/>
        </p:blipFill>
        <p:spPr>
          <a:xfrm>
            <a:off x="1118988" y="1195964"/>
            <a:ext cx="4635583" cy="2103954"/>
          </a:xfrm>
          <a:prstGeom prst="rect">
            <a:avLst/>
          </a:prstGeom>
        </p:spPr>
      </p:pic>
      <p:pic>
        <p:nvPicPr>
          <p:cNvPr id="5" name="Picture 4" descr="A person typing on a keyboard">
            <a:extLst>
              <a:ext uri="{FF2B5EF4-FFF2-40B4-BE49-F238E27FC236}">
                <a16:creationId xmlns:a16="http://schemas.microsoft.com/office/drawing/2014/main" id="{8BB6F600-C094-C69D-51A6-A551A1AAE4C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4948" r="-2" b="8265"/>
          <a:stretch/>
        </p:blipFill>
        <p:spPr>
          <a:xfrm>
            <a:off x="1118988" y="3563113"/>
            <a:ext cx="4635583" cy="2102019"/>
          </a:xfrm>
          <a:prstGeom prst="rect">
            <a:avLst/>
          </a:prstGeom>
        </p:spPr>
      </p:pic>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69957" y="2249487"/>
            <a:ext cx="4747087" cy="3541714"/>
          </a:xfrm>
        </p:spPr>
        <p:txBody>
          <a:bodyPr>
            <a:normAutofit/>
          </a:bodyPr>
          <a:lstStyle/>
          <a:p>
            <a:pPr marL="0" indent="0">
              <a:lnSpc>
                <a:spcPct val="110000"/>
              </a:lnSpc>
              <a:buNone/>
            </a:pPr>
            <a:r>
              <a:rPr lang="en-US" sz="2000" b="1" i="0">
                <a:effectLst/>
                <a:latin typeface="Arial" panose="020B0604020202020204" pitchFamily="34" charset="0"/>
                <a:cs typeface="Arial" panose="020B0604020202020204" pitchFamily="34" charset="0"/>
              </a:rPr>
              <a:t>Develop a keylogger application with a graphical user interface (GUI) using Python. The keylogger should be able to record and capture keystrokes made by the user on the system where the application is running. The GUI should provide a user-friendly interface to start and stop the keylogger and ask for the name of the text file to store the keys.</a:t>
            </a:r>
            <a:endParaRPr lang="en-US"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48425" y="618518"/>
            <a:ext cx="4598985" cy="1478570"/>
          </a:xfrm>
        </p:spPr>
        <p:txBody>
          <a:bodyPr>
            <a:normAutofit/>
          </a:bodyPr>
          <a:lstStyle/>
          <a:p>
            <a:r>
              <a:rPr lang="en-US" dirty="0"/>
              <a:t>AGENDA</a:t>
            </a:r>
          </a:p>
        </p:txBody>
      </p:sp>
      <p:pic>
        <p:nvPicPr>
          <p:cNvPr id="5" name="Picture 4" descr="Computer script on a screen">
            <a:extLst>
              <a:ext uri="{FF2B5EF4-FFF2-40B4-BE49-F238E27FC236}">
                <a16:creationId xmlns:a16="http://schemas.microsoft.com/office/drawing/2014/main" id="{BBB946D2-01FC-DE12-F443-B9457C2C4013}"/>
              </a:ext>
            </a:extLst>
          </p:cNvPr>
          <p:cNvPicPr>
            <a:picLocks noChangeAspect="1"/>
          </p:cNvPicPr>
          <p:nvPr/>
        </p:nvPicPr>
        <p:blipFill rotWithShape="1">
          <a:blip r:embed="rId4"/>
          <a:srcRect l="419" r="40192"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48425" y="2249487"/>
            <a:ext cx="4598986" cy="3541714"/>
          </a:xfrm>
        </p:spPr>
        <p:txBody>
          <a:bodyPr>
            <a:normAutofit/>
          </a:bodyPr>
          <a:lstStyle/>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Introduction and Setup</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GUI Design</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Keylogging Functionality</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File Handling and User Input</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Implementation Guide</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Testing and Verification</a:t>
            </a:r>
          </a:p>
          <a:p>
            <a:pPr>
              <a:lnSpc>
                <a:spcPct val="110000"/>
              </a:lnSpc>
              <a:buFont typeface="+mj-lt"/>
              <a:buAutoNum type="arabicPeriod"/>
            </a:pPr>
            <a:r>
              <a:rPr lang="en-US" sz="2000" b="1" i="0">
                <a:effectLst/>
                <a:latin typeface="Arial" panose="020B0604020202020204" pitchFamily="34" charset="0"/>
                <a:cs typeface="Arial" panose="020B0604020202020204" pitchFamily="34" charset="0"/>
              </a:rPr>
              <a:t>Ethical and Legal Considerations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53330" y="1134681"/>
            <a:ext cx="2743310" cy="4255025"/>
          </a:xfrm>
        </p:spPr>
        <p:txBody>
          <a:bodyPr>
            <a:normAutofit/>
          </a:bodyPr>
          <a:lstStyle/>
          <a:p>
            <a:r>
              <a:rPr lang="en-US">
                <a:solidFill>
                  <a:srgbClr val="FFFFFF"/>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522756" y="1252648"/>
            <a:ext cx="3346374" cy="2851562"/>
          </a:xfrm>
        </p:spPr>
        <p:txBody>
          <a:bodyPr>
            <a:noAutofit/>
          </a:bodyPr>
          <a:lstStyle/>
          <a:p>
            <a:pPr marL="0" indent="0" defTabSz="521208">
              <a:spcBef>
                <a:spcPts val="570"/>
              </a:spcBef>
              <a:buNone/>
            </a:pPr>
            <a:r>
              <a:rPr lang="en-US" sz="1050" b="1" kern="1200" dirty="0">
                <a:solidFill>
                  <a:schemeClr val="tx1"/>
                </a:solidFill>
                <a:latin typeface="Arial" panose="020B0604020202020204" pitchFamily="34" charset="0"/>
                <a:ea typeface="+mn-ea"/>
                <a:cs typeface="Arial" panose="020B0604020202020204" pitchFamily="34" charset="0"/>
              </a:rPr>
              <a:t>Introduction and Setup:</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Introduce the project and its purpose.</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Explain the setup process, including the required Python libraries and dependencies.</a:t>
            </a:r>
          </a:p>
          <a:p>
            <a:pPr marL="130302" indent="-130302" defTabSz="521208">
              <a:spcBef>
                <a:spcPts val="570"/>
              </a:spcBef>
            </a:pPr>
            <a:endParaRPr lang="en-US" sz="1050" b="1" kern="1200" dirty="0">
              <a:solidFill>
                <a:schemeClr val="tx1"/>
              </a:solidFill>
              <a:latin typeface="Arial" panose="020B0604020202020204" pitchFamily="34" charset="0"/>
              <a:ea typeface="+mn-ea"/>
              <a:cs typeface="Arial" panose="020B0604020202020204" pitchFamily="34" charset="0"/>
            </a:endParaRPr>
          </a:p>
          <a:p>
            <a:pPr marL="0" indent="0" defTabSz="521208">
              <a:spcBef>
                <a:spcPts val="570"/>
              </a:spcBef>
              <a:buNone/>
            </a:pPr>
            <a:r>
              <a:rPr lang="en-US" sz="1050" b="1" kern="1200" dirty="0">
                <a:solidFill>
                  <a:schemeClr val="tx1"/>
                </a:solidFill>
                <a:latin typeface="Arial" panose="020B0604020202020204" pitchFamily="34" charset="0"/>
                <a:ea typeface="+mn-ea"/>
                <a:cs typeface="Arial" panose="020B0604020202020204" pitchFamily="34" charset="0"/>
              </a:rPr>
              <a:t>GUI Design:</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Design a graphical user interface (GUI) for the keylogger application.</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Include user-friendly controls, such as buttons for starting and stopping the keylogger.</a:t>
            </a:r>
          </a:p>
          <a:p>
            <a:pPr marL="130302" indent="-130302" defTabSz="521208">
              <a:spcBef>
                <a:spcPts val="570"/>
              </a:spcBef>
            </a:pPr>
            <a:endParaRPr lang="en-US" sz="1050" b="1" kern="1200" dirty="0">
              <a:solidFill>
                <a:schemeClr val="tx1"/>
              </a:solidFill>
              <a:latin typeface="Arial" panose="020B0604020202020204" pitchFamily="34" charset="0"/>
              <a:ea typeface="+mn-ea"/>
              <a:cs typeface="Arial" panose="020B0604020202020204" pitchFamily="34" charset="0"/>
            </a:endParaRPr>
          </a:p>
          <a:p>
            <a:pPr marL="0" indent="0" defTabSz="521208">
              <a:spcBef>
                <a:spcPts val="570"/>
              </a:spcBef>
              <a:buNone/>
            </a:pPr>
            <a:r>
              <a:rPr lang="en-US" sz="1050" b="1" kern="1200" dirty="0">
                <a:solidFill>
                  <a:schemeClr val="tx1"/>
                </a:solidFill>
                <a:latin typeface="Arial" panose="020B0604020202020204" pitchFamily="34" charset="0"/>
                <a:ea typeface="+mn-ea"/>
                <a:cs typeface="Arial" panose="020B0604020202020204" pitchFamily="34" charset="0"/>
              </a:rPr>
              <a:t>Keylogging Functionality:</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Implement the keylogging functionality to capture all keystrokes made by the user.</a:t>
            </a:r>
          </a:p>
          <a:p>
            <a:pPr marL="130302" indent="-130302" defTabSz="521208">
              <a:spcBef>
                <a:spcPts val="570"/>
              </a:spcBef>
            </a:pPr>
            <a:r>
              <a:rPr lang="en-US" sz="1050" b="1" kern="1200" dirty="0">
                <a:solidFill>
                  <a:schemeClr val="tx1"/>
                </a:solidFill>
                <a:latin typeface="Arial" panose="020B0604020202020204" pitchFamily="34" charset="0"/>
                <a:ea typeface="+mn-ea"/>
                <a:cs typeface="Arial" panose="020B0604020202020204" pitchFamily="34" charset="0"/>
              </a:rPr>
              <a:t>Ensure that the keylogger records alphanumeric characters, special characters.</a:t>
            </a:r>
            <a:endParaRPr lang="en-US" sz="2000" b="1"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34FB6A74-2D4B-763B-A04C-D672078A951A}"/>
              </a:ext>
            </a:extLst>
          </p:cNvPr>
          <p:cNvSpPr txBox="1">
            <a:spLocks/>
          </p:cNvSpPr>
          <p:nvPr/>
        </p:nvSpPr>
        <p:spPr>
          <a:xfrm>
            <a:off x="8008563" y="1835289"/>
            <a:ext cx="3346374" cy="2851562"/>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260604">
              <a:spcAft>
                <a:spcPts val="342"/>
              </a:spcAft>
              <a:buNone/>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File Handling and User Input:</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Prompt the user to enter the name of the text file where the recorded keystrokes will be stored.</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Implement the file handling mechanism to write the captured keystrokes to the specified text file.</a:t>
            </a:r>
          </a:p>
          <a:p>
            <a:pPr marL="174420" indent="-174420" defTabSz="260604">
              <a:spcAft>
                <a:spcPts val="342"/>
              </a:spcAft>
            </a:pPr>
            <a:endParaRPr lang="en-US" sz="1050" b="1" kern="1200">
              <a:solidFill>
                <a:schemeClr val="tx1">
                  <a:lumMod val="75000"/>
                  <a:lumOff val="25000"/>
                </a:schemeClr>
              </a:solidFill>
              <a:latin typeface="Arial" panose="020B0604020202020204" pitchFamily="34" charset="0"/>
              <a:ea typeface="+mn-ea"/>
              <a:cs typeface="Arial" panose="020B0604020202020204" pitchFamily="34" charset="0"/>
            </a:endParaRPr>
          </a:p>
          <a:p>
            <a:pPr marL="0" indent="0" defTabSz="260604">
              <a:spcAft>
                <a:spcPts val="342"/>
              </a:spcAft>
              <a:buNone/>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Implementation Guide:</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Provide a step-by-step guide on implementing the keylogger application with a GUI.</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Explain the code structure and logic behind keylogging and file handling.</a:t>
            </a:r>
          </a:p>
          <a:p>
            <a:pPr marL="174420" indent="-174420" defTabSz="260604">
              <a:spcAft>
                <a:spcPts val="342"/>
              </a:spcAft>
            </a:pPr>
            <a:endParaRPr lang="en-US" sz="1050" b="1" kern="1200">
              <a:solidFill>
                <a:schemeClr val="tx1">
                  <a:lumMod val="75000"/>
                  <a:lumOff val="25000"/>
                </a:schemeClr>
              </a:solidFill>
              <a:latin typeface="Arial" panose="020B0604020202020204" pitchFamily="34" charset="0"/>
              <a:ea typeface="+mn-ea"/>
              <a:cs typeface="Arial" panose="020B0604020202020204" pitchFamily="34" charset="0"/>
            </a:endParaRPr>
          </a:p>
          <a:p>
            <a:pPr marL="0" indent="0" defTabSz="260604">
              <a:spcAft>
                <a:spcPts val="342"/>
              </a:spcAft>
              <a:buNone/>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Testing and Verification:</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Conduct thorough testing to ensure the proper functioning of the keylogger and GUI.</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Verify that the captured keystrokes are correctly written to the specified text file.</a:t>
            </a:r>
          </a:p>
          <a:p>
            <a:pPr marL="174420" indent="-174420" defTabSz="260604">
              <a:spcAft>
                <a:spcPts val="342"/>
              </a:spcAft>
            </a:pPr>
            <a:endParaRPr lang="en-US" sz="1050" b="1" kern="1200">
              <a:solidFill>
                <a:schemeClr val="tx1">
                  <a:lumMod val="75000"/>
                  <a:lumOff val="25000"/>
                </a:schemeClr>
              </a:solidFill>
              <a:latin typeface="Arial" panose="020B0604020202020204" pitchFamily="34" charset="0"/>
              <a:ea typeface="+mn-ea"/>
              <a:cs typeface="Arial" panose="020B0604020202020204" pitchFamily="34" charset="0"/>
            </a:endParaRPr>
          </a:p>
          <a:p>
            <a:pPr marL="0" indent="0" defTabSz="260604">
              <a:spcAft>
                <a:spcPts val="342"/>
              </a:spcAft>
              <a:buNone/>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Ethical and Legal Considerations:</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Highlight the importance of ethical use of the keylogger application.</a:t>
            </a:r>
          </a:p>
          <a:p>
            <a:pPr marL="174420" indent="-174420" defTabSz="260604">
              <a:spcAft>
                <a:spcPts val="342"/>
              </a:spcAft>
            </a:pPr>
            <a:r>
              <a:rPr lang="en-US" sz="1050" b="1" kern="1200">
                <a:solidFill>
                  <a:schemeClr val="tx1">
                    <a:lumMod val="75000"/>
                    <a:lumOff val="25000"/>
                  </a:schemeClr>
                </a:solidFill>
                <a:latin typeface="Arial" panose="020B0604020202020204" pitchFamily="34" charset="0"/>
                <a:ea typeface="+mn-ea"/>
                <a:cs typeface="Arial" panose="020B0604020202020204" pitchFamily="34" charset="0"/>
              </a:rPr>
              <a:t>Discuss the legal considerations, such as obtaining appropriate permissions and informing users about the presence of the keylogger</a:t>
            </a:r>
            <a:endParaRPr lang="en-US" sz="1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6532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2" name="Rectangle 205">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3" name="Group 207">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4"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275"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6"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7"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8"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9"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0"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1"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2"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3"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4"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5"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86"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7"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8"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9"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0"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291"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2"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3"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4"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5"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6"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7"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8"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99"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0"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30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02" name="Rectangle 238">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240">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4"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305"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6"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7"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8"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9"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0"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1"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2"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3"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4"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5"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16"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7"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8"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9"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0"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321"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2"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3"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4"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5"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6"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7"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8"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9"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30"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331"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53330" y="1134683"/>
            <a:ext cx="2743310" cy="4255024"/>
          </a:xfrm>
        </p:spPr>
        <p:txBody>
          <a:bodyPr>
            <a:normAutofit/>
          </a:bodyPr>
          <a:lstStyle/>
          <a:p>
            <a:r>
              <a:rPr lang="en-US">
                <a:solidFill>
                  <a:srgbClr val="FFFFFF"/>
                </a:solidFill>
              </a:rPr>
              <a:t>WHO ARE THE END USERS of this project?</a:t>
            </a:r>
          </a:p>
        </p:txBody>
      </p:sp>
      <p:graphicFrame>
        <p:nvGraphicFramePr>
          <p:cNvPr id="5" name="Content Placeholder 2">
            <a:extLst>
              <a:ext uri="{FF2B5EF4-FFF2-40B4-BE49-F238E27FC236}">
                <a16:creationId xmlns:a16="http://schemas.microsoft.com/office/drawing/2014/main" id="{8ABE4AB8-F848-EDA8-4587-443F145BDAD8}"/>
              </a:ext>
            </a:extLst>
          </p:cNvPr>
          <p:cNvGraphicFramePr>
            <a:graphicFrameLocks noGrp="1"/>
          </p:cNvGraphicFramePr>
          <p:nvPr>
            <p:ph idx="1"/>
            <p:extLst>
              <p:ext uri="{D42A27DB-BD31-4B8C-83A1-F6EECF244321}">
                <p14:modId xmlns:p14="http://schemas.microsoft.com/office/powerpoint/2010/main" val="4206537409"/>
              </p:ext>
            </p:extLst>
          </p:nvPr>
        </p:nvGraphicFramePr>
        <p:xfrm>
          <a:off x="4351544" y="768485"/>
          <a:ext cx="7601141" cy="5441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8542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996697" y="618518"/>
            <a:ext cx="6050713" cy="1478570"/>
          </a:xfrm>
        </p:spPr>
        <p:txBody>
          <a:bodyPr>
            <a:normAutofit/>
          </a:bodyPr>
          <a:lstStyle/>
          <a:p>
            <a:br>
              <a:rPr lang="en-US" sz="3300"/>
            </a:br>
            <a:r>
              <a:rPr lang="en-US" sz="3300"/>
              <a:t>YOUR SOLUTION AND ITS VALUE PROPOSITION</a:t>
            </a:r>
          </a:p>
        </p:txBody>
      </p:sp>
      <p:pic>
        <p:nvPicPr>
          <p:cNvPr id="5" name="Picture 4" descr="Light bulb on yellow background with sketched light beams and cord">
            <a:extLst>
              <a:ext uri="{FF2B5EF4-FFF2-40B4-BE49-F238E27FC236}">
                <a16:creationId xmlns:a16="http://schemas.microsoft.com/office/drawing/2014/main" id="{F68410DA-D578-D314-0FED-503088CDA31F}"/>
              </a:ext>
            </a:extLst>
          </p:cNvPr>
          <p:cNvPicPr>
            <a:picLocks noChangeAspect="1"/>
          </p:cNvPicPr>
          <p:nvPr/>
        </p:nvPicPr>
        <p:blipFill rotWithShape="1">
          <a:blip r:embed="rId4"/>
          <a:srcRect l="51640" r="6789"/>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7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7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0" name="Rectangle 79">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81"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2"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3"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4"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5"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6"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7"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8"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89"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0"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1"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2"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3"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4"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5"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6"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7"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8"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99"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0"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1"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2"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3"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4"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5" name="Rectangle 104">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06"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7"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8"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09"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0"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1"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2"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3"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4"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5"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6"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7" name="Rectangle 116">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18"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19"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0"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1"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2"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3"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4"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5"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6"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7"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8"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29"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30"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68958" y="2249487"/>
            <a:ext cx="6078453" cy="3541714"/>
          </a:xfrm>
        </p:spPr>
        <p:txBody>
          <a:bodyPr>
            <a:normAutofit fontScale="92500" lnSpcReduction="10000"/>
          </a:bodyPr>
          <a:lstStyle/>
          <a:p>
            <a:pPr marL="0" indent="0">
              <a:lnSpc>
                <a:spcPct val="110000"/>
              </a:lnSpc>
              <a:buNone/>
            </a:pPr>
            <a:endParaRPr lang="en-US" sz="2000" b="1">
              <a:latin typeface="Arial" panose="020B0604020202020204" pitchFamily="34" charset="0"/>
              <a:cs typeface="Arial" panose="020B0604020202020204" pitchFamily="34" charset="0"/>
            </a:endParaRPr>
          </a:p>
          <a:p>
            <a:pPr marL="0" indent="0">
              <a:lnSpc>
                <a:spcPct val="110000"/>
              </a:lnSpc>
              <a:buNone/>
            </a:pPr>
            <a:r>
              <a:rPr lang="en-US" sz="2000" b="1">
                <a:latin typeface="Arial" panose="020B0604020202020204" pitchFamily="34" charset="0"/>
                <a:cs typeface="Arial" panose="020B0604020202020204" pitchFamily="34" charset="0"/>
              </a:rPr>
              <a:t>Our keylogger project with a GUI offers a user-friendly interface to start and stop the keylogger and allows users to specify the name of the text file for storing the recorded keystrokes. The benefits include simplicity, customization, learning opportunities, security and compliance, and monitoring capabilities. It provides a convenient and customizable way to capture and analyze keystrokes while promoting ethical and legal usage.</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141411" y="748240"/>
            <a:ext cx="9906000" cy="1117073"/>
          </a:xfrm>
        </p:spPr>
        <p:txBody>
          <a:bodyPr>
            <a:normAutofit/>
          </a:bodyPr>
          <a:lstStyle/>
          <a:p>
            <a:pPr algn="ctr"/>
            <a:r>
              <a:rPr lang="en-US" sz="370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206500" y="2249487"/>
            <a:ext cx="9840911" cy="3541714"/>
          </a:xfrm>
        </p:spPr>
        <p:txBody>
          <a:bodyPr anchor="t">
            <a:normAutofit/>
          </a:bodyPr>
          <a:lstStyle/>
          <a:p>
            <a:pPr marL="0" indent="0">
              <a:lnSpc>
                <a:spcPct val="110000"/>
              </a:lnSpc>
              <a:buNone/>
            </a:pPr>
            <a:r>
              <a:rPr lang="en-US" sz="1700" b="1">
                <a:latin typeface="Arial" panose="020B0604020202020204" pitchFamily="34" charset="0"/>
                <a:cs typeface="Arial" panose="020B0604020202020204" pitchFamily="34" charset="0"/>
              </a:rPr>
              <a:t>A normal professional keylogger operates stealthily, capturing keystrokes without user awareness. It lacks a GUI and emphasizes discreet logging for security purposes. In contrast, my project features a user-friendly GUI, allowing users to easily interact with the keylogger. It offers customization by enabling users to specify the text file name for storing recorded keystrokes. Ethical considerations are paramount, as my project emphasizes consent, permissions, and informing users about the keylogger's presence to ensure compliance with privacy laws. Additionally, it serves as an educational resource for developers, students, and researchers, illustrating keylogger implementation with a GUI and providing insights into keylogging techniques, GUI design, and ethical implications. By prioritizing usability, customization, ethics, and education, my project sets itself apart from a normal professional keylogger.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6573865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07435"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07435" y="1414175"/>
            <a:ext cx="5476633" cy="3609315"/>
          </a:xfrm>
        </p:spPr>
        <p:txBody>
          <a:bodyPr>
            <a:noAutofit/>
          </a:bodyPr>
          <a:lstStyle/>
          <a:p>
            <a:pPr marL="0" indent="0">
              <a:lnSpc>
                <a:spcPct val="150000"/>
              </a:lnSpc>
              <a:buNone/>
            </a:pPr>
            <a:r>
              <a:rPr lang="en-US" sz="1200" dirty="0">
                <a:latin typeface="Arial" panose="020B0604020202020204" pitchFamily="34" charset="0"/>
                <a:cs typeface="Arial" panose="020B0604020202020204" pitchFamily="34" charset="0"/>
              </a:rPr>
              <a:t>The keylogger project in Python with a user-friendly GUI is designed to capture and store keystrokes while offering a straightforward interface for users:</a:t>
            </a:r>
          </a:p>
          <a:p>
            <a:pPr>
              <a:lnSpc>
                <a:spcPct val="150000"/>
              </a:lnSpc>
            </a:pPr>
            <a:endParaRPr lang="en-US" sz="1100" dirty="0">
              <a:latin typeface="Arial" panose="020B0604020202020204" pitchFamily="34" charset="0"/>
              <a:cs typeface="Arial" panose="020B0604020202020204" pitchFamily="34" charset="0"/>
            </a:endParaRPr>
          </a:p>
          <a:p>
            <a:pPr marL="0" indent="0">
              <a:lnSpc>
                <a:spcPct val="150000"/>
              </a:lnSpc>
              <a:buNone/>
            </a:pPr>
            <a:r>
              <a:rPr lang="en-US" sz="1300" b="1" dirty="0">
                <a:latin typeface="Arial" panose="020B0604020202020204" pitchFamily="34" charset="0"/>
                <a:cs typeface="Arial" panose="020B0604020202020204" pitchFamily="34" charset="0"/>
              </a:rPr>
              <a:t>1. Graphical User Interface (GUI):</a:t>
            </a:r>
          </a:p>
          <a:p>
            <a:pPr>
              <a:lnSpc>
                <a:spcPct val="150000"/>
              </a:lnSpc>
            </a:pPr>
            <a:r>
              <a:rPr lang="en-US" sz="1100" dirty="0">
                <a:latin typeface="Arial" panose="020B0604020202020204" pitchFamily="34" charset="0"/>
                <a:cs typeface="Arial" panose="020B0604020202020204" pitchFamily="34" charset="0"/>
              </a:rPr>
              <a:t>  The project utilizes </a:t>
            </a:r>
            <a:r>
              <a:rPr lang="en-US" sz="1100" dirty="0" err="1">
                <a:latin typeface="Arial" panose="020B0604020202020204" pitchFamily="34" charset="0"/>
                <a:cs typeface="Arial" panose="020B0604020202020204" pitchFamily="34" charset="0"/>
              </a:rPr>
              <a:t>Tkinter</a:t>
            </a:r>
            <a:r>
              <a:rPr lang="en-US" sz="1100" dirty="0">
                <a:latin typeface="Arial" panose="020B0604020202020204" pitchFamily="34" charset="0"/>
                <a:cs typeface="Arial" panose="020B0604020202020204" pitchFamily="34" charset="0"/>
              </a:rPr>
              <a:t> to create a simple GUI window.</a:t>
            </a:r>
          </a:p>
          <a:p>
            <a:pPr>
              <a:lnSpc>
                <a:spcPct val="150000"/>
              </a:lnSpc>
            </a:pPr>
            <a:r>
              <a:rPr lang="en-US" sz="1100" dirty="0">
                <a:latin typeface="Arial" panose="020B0604020202020204" pitchFamily="34" charset="0"/>
                <a:cs typeface="Arial" panose="020B0604020202020204" pitchFamily="34" charset="0"/>
              </a:rPr>
              <a:t>   It includes "Start Keylogger" and "Stop Keylogger" buttons, enabling users to control the keylogging process.</a:t>
            </a:r>
          </a:p>
          <a:p>
            <a:pPr>
              <a:lnSpc>
                <a:spcPct val="150000"/>
              </a:lnSpc>
            </a:pPr>
            <a:endParaRPr lang="en-US" sz="1100" dirty="0">
              <a:latin typeface="Arial" panose="020B0604020202020204" pitchFamily="34" charset="0"/>
              <a:cs typeface="Arial" panose="020B0604020202020204" pitchFamily="34" charset="0"/>
            </a:endParaRPr>
          </a:p>
          <a:p>
            <a:pPr marL="0" indent="0">
              <a:lnSpc>
                <a:spcPct val="150000"/>
              </a:lnSpc>
              <a:buNone/>
            </a:pPr>
            <a:r>
              <a:rPr lang="en-US" sz="1300" b="1" dirty="0">
                <a:latin typeface="Arial" panose="020B0604020202020204" pitchFamily="34" charset="0"/>
                <a:cs typeface="Arial" panose="020B0604020202020204" pitchFamily="34" charset="0"/>
              </a:rPr>
              <a:t>2. Keylogger Functionality:</a:t>
            </a:r>
          </a:p>
          <a:p>
            <a:pPr>
              <a:lnSpc>
                <a:spcPct val="150000"/>
              </a:lnSpc>
            </a:pPr>
            <a:r>
              <a:rPr lang="en-US" sz="1100" dirty="0">
                <a:latin typeface="Arial" panose="020B0604020202020204" pitchFamily="34" charset="0"/>
                <a:cs typeface="Arial" panose="020B0604020202020204" pitchFamily="34" charset="0"/>
              </a:rPr>
              <a:t>   The </a:t>
            </a:r>
            <a:r>
              <a:rPr lang="en-US" sz="1100" dirty="0" err="1">
                <a:latin typeface="Arial" panose="020B0604020202020204" pitchFamily="34" charset="0"/>
                <a:cs typeface="Arial" panose="020B0604020202020204" pitchFamily="34" charset="0"/>
              </a:rPr>
              <a:t>keylogger_listener</a:t>
            </a:r>
            <a:r>
              <a:rPr lang="en-US" sz="1100" dirty="0">
                <a:latin typeface="Arial" panose="020B0604020202020204" pitchFamily="34" charset="0"/>
                <a:cs typeface="Arial" panose="020B0604020202020204" pitchFamily="34" charset="0"/>
              </a:rPr>
              <a:t> variable represents the listener for capturing keystrokes using `</a:t>
            </a:r>
            <a:r>
              <a:rPr lang="en-US" sz="1100" dirty="0" err="1">
                <a:latin typeface="Arial" panose="020B0604020202020204" pitchFamily="34" charset="0"/>
                <a:cs typeface="Arial" panose="020B0604020202020204" pitchFamily="34" charset="0"/>
              </a:rPr>
              <a:t>pynput</a:t>
            </a:r>
            <a:r>
              <a:rPr lang="en-US" sz="1100" dirty="0">
                <a:latin typeface="Arial" panose="020B0604020202020204" pitchFamily="34" charset="0"/>
                <a:cs typeface="Arial" panose="020B0604020202020204" pitchFamily="34" charset="0"/>
              </a:rPr>
              <a:t>` library.</a:t>
            </a:r>
          </a:p>
          <a:p>
            <a:pPr>
              <a:lnSpc>
                <a:spcPct val="150000"/>
              </a:lnSpc>
            </a:pPr>
            <a:r>
              <a:rPr lang="en-US" sz="1100" dirty="0">
                <a:latin typeface="Arial" panose="020B0604020202020204" pitchFamily="34" charset="0"/>
                <a:cs typeface="Arial" panose="020B0604020202020204" pitchFamily="34" charset="0"/>
              </a:rPr>
              <a:t>   When the "Start Keylogger" button is pressed, the </a:t>
            </a:r>
            <a:r>
              <a:rPr lang="en-US" sz="1100" dirty="0" err="1">
                <a:latin typeface="Arial" panose="020B0604020202020204" pitchFamily="34" charset="0"/>
                <a:cs typeface="Arial" panose="020B0604020202020204" pitchFamily="34" charset="0"/>
              </a:rPr>
              <a:t>keylogger_listener</a:t>
            </a:r>
            <a:r>
              <a:rPr lang="en-US" sz="1100" dirty="0">
                <a:latin typeface="Arial" panose="020B0604020202020204" pitchFamily="34" charset="0"/>
                <a:cs typeface="Arial" panose="020B0604020202020204" pitchFamily="34" charset="0"/>
              </a:rPr>
              <a:t> starts recording keystrokes and stores them in the </a:t>
            </a:r>
            <a:r>
              <a:rPr lang="en-US" sz="1100" dirty="0" err="1">
                <a:latin typeface="Arial" panose="020B0604020202020204" pitchFamily="34" charset="0"/>
                <a:cs typeface="Arial" panose="020B0604020202020204" pitchFamily="34" charset="0"/>
              </a:rPr>
              <a:t>key_logs</a:t>
            </a:r>
            <a:r>
              <a:rPr lang="en-US" sz="1100" dirty="0">
                <a:latin typeface="Arial" panose="020B0604020202020204" pitchFamily="34" charset="0"/>
                <a:cs typeface="Arial" panose="020B0604020202020204" pitchFamily="34" charset="0"/>
              </a:rPr>
              <a:t> list.</a:t>
            </a:r>
          </a:p>
        </p:txBody>
      </p:sp>
      <p:sp>
        <p:nvSpPr>
          <p:cNvPr id="4" name="TextBox 3">
            <a:extLst>
              <a:ext uri="{FF2B5EF4-FFF2-40B4-BE49-F238E27FC236}">
                <a16:creationId xmlns:a16="http://schemas.microsoft.com/office/drawing/2014/main" id="{26B0C2EC-A736-D2E1-8909-0143EC58071E}"/>
              </a:ext>
            </a:extLst>
          </p:cNvPr>
          <p:cNvSpPr txBox="1"/>
          <p:nvPr/>
        </p:nvSpPr>
        <p:spPr>
          <a:xfrm>
            <a:off x="6096000" y="982866"/>
            <a:ext cx="5476633" cy="5875134"/>
          </a:xfrm>
          <a:prstGeom prst="rect">
            <a:avLst/>
          </a:prstGeom>
          <a:noFill/>
        </p:spPr>
        <p:txBody>
          <a:bodyPr wrap="square" rtlCol="0">
            <a:spAutoFit/>
          </a:bodyPr>
          <a:lstStyle/>
          <a:p>
            <a:pPr>
              <a:lnSpc>
                <a:spcPct val="150000"/>
              </a:lnSpc>
            </a:pPr>
            <a:r>
              <a:rPr lang="en-US" sz="1300" b="1" dirty="0">
                <a:latin typeface="Arial" panose="020B0604020202020204" pitchFamily="34" charset="0"/>
                <a:cs typeface="Arial" panose="020B0604020202020204" pitchFamily="34" charset="0"/>
              </a:rPr>
              <a:t>3. File Handling:</a:t>
            </a:r>
          </a:p>
          <a:p>
            <a:pPr marL="171450" indent="-171450">
              <a:lnSpc>
                <a:spcPct val="150000"/>
              </a:lnSpc>
              <a:buFont typeface="Arial" panose="020B0604020202020204" pitchFamily="34" charset="0"/>
              <a:buChar char="•"/>
            </a:pPr>
            <a:r>
              <a:rPr lang="en-US" sz="1100" dirty="0">
                <a:latin typeface="Arial" panose="020B0604020202020204" pitchFamily="34" charset="0"/>
                <a:cs typeface="Arial" panose="020B0604020202020204" pitchFamily="34" charset="0"/>
              </a:rPr>
              <a:t>   Upon pressing the "Stop Keylogger" button, the program prompts the user to enter a filename for storing the recorded keystrokes.</a:t>
            </a:r>
          </a:p>
          <a:p>
            <a:pPr marL="171450" indent="-171450">
              <a:lnSpc>
                <a:spcPct val="150000"/>
              </a:lnSpc>
              <a:buFont typeface="Arial" panose="020B0604020202020204" pitchFamily="34" charset="0"/>
              <a:buChar char="•"/>
            </a:pPr>
            <a:r>
              <a:rPr lang="en-US" sz="1100" dirty="0">
                <a:latin typeface="Arial" panose="020B0604020202020204" pitchFamily="34" charset="0"/>
                <a:cs typeface="Arial" panose="020B0604020202020204" pitchFamily="34" charset="0"/>
              </a:rPr>
              <a:t>   The captured keystrokes are then written to the specified text file.</a:t>
            </a: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a:lnSpc>
                <a:spcPct val="150000"/>
              </a:lnSpc>
            </a:pPr>
            <a:r>
              <a:rPr lang="en-US" sz="1300" b="1" dirty="0">
                <a:latin typeface="Arial" panose="020B0604020202020204" pitchFamily="34" charset="0"/>
                <a:cs typeface="Arial" panose="020B0604020202020204" pitchFamily="34" charset="0"/>
              </a:rPr>
              <a:t>4. User Interaction:</a:t>
            </a:r>
          </a:p>
          <a:p>
            <a:pPr marL="171450" indent="-171450">
              <a:lnSpc>
                <a:spcPct val="150000"/>
              </a:lnSpc>
              <a:buFont typeface="Arial" panose="020B0604020202020204" pitchFamily="34" charset="0"/>
              <a:buChar char="•"/>
            </a:pPr>
            <a:r>
              <a:rPr lang="en-US" sz="1100" dirty="0">
                <a:latin typeface="Arial" panose="020B0604020202020204" pitchFamily="34" charset="0"/>
                <a:cs typeface="Arial" panose="020B0604020202020204" pitchFamily="34" charset="0"/>
              </a:rPr>
              <a:t>   Users can interact with the keylogger through the GUI buttons to initiate and terminate keylogging.</a:t>
            </a: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a:lnSpc>
                <a:spcPct val="150000"/>
              </a:lnSpc>
            </a:pPr>
            <a:r>
              <a:rPr lang="en-US" sz="1300" b="1" dirty="0">
                <a:latin typeface="Arial" panose="020B0604020202020204" pitchFamily="34" charset="0"/>
                <a:cs typeface="Arial" panose="020B0604020202020204" pitchFamily="34" charset="0"/>
              </a:rPr>
              <a:t>5. Security and Ethical Considerations:</a:t>
            </a:r>
          </a:p>
          <a:p>
            <a:pPr marL="171450" indent="-171450">
              <a:lnSpc>
                <a:spcPct val="150000"/>
              </a:lnSpc>
              <a:buFont typeface="Arial" panose="020B0604020202020204" pitchFamily="34" charset="0"/>
              <a:buChar char="•"/>
            </a:pPr>
            <a:r>
              <a:rPr lang="en-US" sz="1100" dirty="0">
                <a:latin typeface="Arial" panose="020B0604020202020204" pitchFamily="34" charset="0"/>
                <a:cs typeface="Arial" panose="020B0604020202020204" pitchFamily="34" charset="0"/>
              </a:rPr>
              <a:t>   The code lacks specific security measures such as encryption and access control to protect the recorded data.</a:t>
            </a:r>
          </a:p>
          <a:p>
            <a:pPr marL="171450" indent="-171450">
              <a:lnSpc>
                <a:spcPct val="150000"/>
              </a:lnSpc>
              <a:buFont typeface="Arial" panose="020B0604020202020204" pitchFamily="34" charset="0"/>
              <a:buChar char="•"/>
            </a:pPr>
            <a:r>
              <a:rPr lang="en-US" sz="1100" dirty="0">
                <a:latin typeface="Arial" panose="020B0604020202020204" pitchFamily="34" charset="0"/>
                <a:cs typeface="Arial" panose="020B0604020202020204" pitchFamily="34" charset="0"/>
              </a:rPr>
              <a:t>   Ethical considerations are addressed by asking for user consent before saving the keystrokes.</a:t>
            </a: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a:lnSpc>
                <a:spcPct val="150000"/>
              </a:lnSpc>
            </a:pPr>
            <a:r>
              <a:rPr lang="en-US" sz="1200" dirty="0">
                <a:latin typeface="Arial" panose="020B0604020202020204" pitchFamily="34" charset="0"/>
                <a:cs typeface="Arial" panose="020B0604020202020204" pitchFamily="34" charset="0"/>
              </a:rPr>
              <a:t>Overall, the keylogger project with a GUI provides a basic keylogging solution with a user-friendly interface. However, to ensure responsible usage, additional security measures and privacy considerations should be implemented.</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B720F7-A7C8-D75C-BAE9-5E1E613463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4602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84</TotalTime>
  <Words>1089</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Tw Cen MT</vt:lpstr>
      <vt:lpstr>Wingdings</vt:lpstr>
      <vt:lpstr>Wingdings 2</vt:lpstr>
      <vt:lpstr>Circuit</vt:lpstr>
      <vt:lpstr>Student Details</vt:lpstr>
      <vt:lpstr>problem Statement</vt:lpstr>
      <vt:lpstr>AGENDA</vt:lpstr>
      <vt:lpstr>PROJECT  OVERVIEW</vt:lpstr>
      <vt:lpstr>WHO ARE THE END USERS of this project?</vt:lpstr>
      <vt:lpstr> YOUR SOLUTION AND ITS VALUE PROPOSITION</vt:lpstr>
      <vt:lpstr>How did you customize the project and make it your own</vt:lpstr>
      <vt:lpstr>MODELLING</vt:lpstr>
      <vt:lpstr>PowerPoint Presentation</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Submission PPT</dc:title>
  <dc:creator>nayakanti.mihirnath@learner.manipal.edu</dc:creator>
  <cp:lastModifiedBy>NAYAKANTI SAI MIHIRNATH 210905368</cp:lastModifiedBy>
  <cp:revision>11</cp:revision>
  <dcterms:created xsi:type="dcterms:W3CDTF">2021-05-26T16:50:10Z</dcterms:created>
  <dcterms:modified xsi:type="dcterms:W3CDTF">2023-07-20T06:05:43Z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