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22222"/>
                </a:solidFill>
              </a:defRPr>
            </a:pPr>
            <a:r>
              <a:t>Slide 1: Introduction to Renewable Energy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 b="0">
                <a:solidFill>
                  <a:srgbClr val="0066CC"/>
                </a:solidFill>
              </a:defRPr>
            </a:pPr>
            <a:r>
              <a:t>• Rapid deployment of renewable energy sources necessitates the development of efficient energy storage systems to ensure a stable power grid.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bold font for key terms like 'renewable energy' and 'energy storage'.]</a:t>
            </a:r>
          </a:p>
          <a:p>
            <a:pPr algn="l">
              <a:defRPr sz="1800" b="0">
                <a:solidFill>
                  <a:srgbClr val="0066CC"/>
                </a:solidFill>
              </a:defRPr>
            </a:pPr>
            <a:r>
              <a:t>• Energy storage technologies play a crucial role in enabling the widespread adoption of renewable energy sources, reducing reliance on fossil fuels.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visual representation of a grid to illustrate the connection between energy storage and renewable energy sources.]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22222"/>
                </a:solidFill>
              </a:defRPr>
            </a:pPr>
            <a:r>
              <a:t>Slide 10: Hydrogen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 b="0">
                <a:solidFill>
                  <a:srgbClr val="0066CC"/>
                </a:solidFill>
              </a:defRPr>
            </a:pPr>
            <a:r>
              <a:t>• Hydrogen storage is ideal for long-duration energy storage applications due to its high energy density and prolonged lifetimes.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graph to show the relationship between hydrogen storage and renewable energy integration.]</a:t>
            </a:r>
          </a:p>
          <a:p>
            <a:pPr algn="l">
              <a:defRPr sz="1800" b="0">
                <a:solidFill>
                  <a:srgbClr val="0066CC"/>
                </a:solidFill>
              </a:defRPr>
            </a:pPr>
            <a:r>
              <a:t>• Hydrogen's high energy density enables efficient storage and release of energy, making it suitable for various applications.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Highlight the benefits of hydrogen's high energy density in various applications.]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22222"/>
                </a:solidFill>
              </a:defRPr>
            </a:pPr>
            <a:r>
              <a:t>Slide 11: Grid-Scale Energy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 b="1">
                <a:solidFill>
                  <a:srgbClr val="CC3333"/>
                </a:solidFill>
              </a:defRPr>
            </a:pPr>
            <a:r>
              <a:t>• Energy storage technologies, such as batteries and pumped hydro, support grid operations by providing flexibility and stability.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grid pattern to represent energy storage]</a:t>
            </a:r>
          </a:p>
          <a:p>
            <a:pPr algn="l">
              <a:defRPr sz="1800" b="1">
                <a:solidFill>
                  <a:srgbClr val="CC3333"/>
                </a:solidFill>
              </a:defRPr>
            </a:pPr>
            <a:r>
              <a:t>• Grid-scale energy storage enables widespread adoption of renewable energy sources, like solar and wind power, by mitigating intermittency issues.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renewable energy icon to represent solar and wind power]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22222"/>
                </a:solidFill>
              </a:defRPr>
            </a:pPr>
            <a:r>
              <a:t>Slide 12: Residential Energy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 b="1">
                <a:solidFill>
                  <a:srgbClr val="CC3333"/>
                </a:solidFill>
              </a:defRPr>
            </a:pPr>
            <a:r>
              <a:t>• Lithium-Ion Batteries: Cost-effective, high energy density, and quick response; widely deployed in residential settings.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battery icon to represent lithium-ion batteries]</a:t>
            </a:r>
          </a:p>
          <a:p>
            <a:pPr algn="l">
              <a:defRPr sz="1800" b="1">
                <a:solidFill>
                  <a:srgbClr val="CC3333"/>
                </a:solidFill>
              </a:defRPr>
            </a:pPr>
            <a:r>
              <a:t>• Residential Energy Storage Systems: Enable homeowners to store excess energy generated by solar panels or the grid, reducing energy bills and reliance on fossil fuels.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solar panel icon to represent solar energy]</a:t>
            </a:r>
          </a:p>
          <a:p>
            <a:pPr algn="l">
              <a:defRPr sz="1800" b="1">
                <a:solidFill>
                  <a:srgbClr val="CC3333"/>
                </a:solidFill>
              </a:defRPr>
            </a:pPr>
            <a:r>
              <a:t>• Battery Durability and Lifespan: Proper maintenance and charging habits can extend battery lifespan, ensuring reliable energy storage for 10-15 years or more.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calendar icon to represent battery lifespan]</a:t>
            </a:r>
          </a:p>
          <a:p>
            <a:pPr algn="l">
              <a:defRPr sz="1800" b="1">
                <a:solidFill>
                  <a:srgbClr val="CC3333"/>
                </a:solidFill>
              </a:defRPr>
            </a:pPr>
            <a:r>
              <a:t>• Grid Services and Time-of-Use Pricing: Energy storage systems can provide grid services, such as frequency regulation, and take advantage of time-of-use pricing for cost savings.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grid icon to represent grid services]</a:t>
            </a:r>
          </a:p>
          <a:p>
            <a:pPr algn="l">
              <a:defRPr sz="1800" b="1">
                <a:solidFill>
                  <a:srgbClr val="CC3333"/>
                </a:solidFill>
              </a:defRPr>
            </a:pPr>
            <a:r>
              <a:t>• Residential Energy Storage Incentives: Governments and utilities offer incentives, such as tax credits and rebates, to encourage adoption of energy storage systems in residential settings.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dollar sign icon to represent incentives]</a:t>
            </a:r>
          </a:p>
          <a:p>
            <a:pPr algn="l">
              <a:defRPr sz="1800" b="1">
                <a:solidFill>
                  <a:srgbClr val="CC3333"/>
                </a:solidFill>
              </a:defRPr>
            </a:pPr>
            <a:r>
              <a:t>• Home Energy Management Systems: Energy storage systems can be integrated with home energy management systems to optimize energy usage, reduce waste, and increase energy efficiency.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home icon to represent home energy management systems]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22222"/>
                </a:solidFill>
              </a:defRPr>
            </a:pPr>
            <a:r>
              <a:t>Slide 13: Industrial Energy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 b="1">
                <a:solidFill>
                  <a:srgbClr val="CC3333"/>
                </a:solidFill>
              </a:defRPr>
            </a:pPr>
            <a:r>
              <a:t>• Industrial energy storage systems are designed to meet the high power demands of manufacturing facilities, with capacities ranging from kilowatt-hours to megawatt-hours.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factory icon to represent industrial energy storage]</a:t>
            </a:r>
          </a:p>
          <a:p>
            <a:pPr algn="l">
              <a:defRPr sz="1800" b="1">
                <a:solidFill>
                  <a:srgbClr val="CC3333"/>
                </a:solidFill>
              </a:defRPr>
            </a:pPr>
            <a:r>
              <a:t>• High energy density and long lifetimes make industrial energy storage systems ideal for applications requiring frequent charge and discharge cycles.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battery icon to represent high energy density]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22222"/>
                </a:solidFill>
              </a:defRPr>
            </a:pPr>
            <a:r>
              <a:t>Slide 14: Energy Storage Policy and Regulation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 b="1">
                <a:solidFill>
                  <a:srgbClr val="CC3333"/>
                </a:solidFill>
              </a:defRPr>
            </a:pPr>
            <a:r>
              <a:t>• Government incentives and policy support have driven the rapid growth of renewable energy storage technologies, transforming the industry landscape.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government icon to represent policy support]</a:t>
            </a:r>
          </a:p>
          <a:p>
            <a:pPr algn="l">
              <a:defRPr sz="1800" b="1">
                <a:solidFill>
                  <a:srgbClr val="CC3333"/>
                </a:solidFill>
              </a:defRPr>
            </a:pPr>
            <a:r>
              <a:t>• Regulatory frameworks and standards are crucial for ensuring the safe and efficient integration of energy storage systems into existing grid infrastructure.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grid icon to represent grid infrastructure]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22222"/>
                </a:solidFill>
              </a:defRPr>
            </a:pPr>
            <a:r>
              <a:t>Slide 15: Future of Renewable Energy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 b="0">
                <a:solidFill>
                  <a:srgbClr val="0066CC"/>
                </a:solidFill>
              </a:defRPr>
            </a:pPr>
            <a:r>
              <a:t>• Advances in battery technologies, such as lithium-ion and flow batteries, will improve energy storage efficiency and reduce costs.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battery icon to represent advances in battery technologies]</a:t>
            </a:r>
          </a:p>
          <a:p>
            <a:pPr algn="l">
              <a:defRPr sz="1800" b="0">
                <a:solidFill>
                  <a:srgbClr val="0066CC"/>
                </a:solidFill>
              </a:defRPr>
            </a:pPr>
            <a:r>
              <a:t>• Integration strategies, including smart grids and energy management systems, will optimize renewable energy distribution and consumption patterns.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smart grid icon to represent integration strategies]</a:t>
            </a:r>
          </a:p>
          <a:p>
            <a:pPr algn="l">
              <a:defRPr sz="1800" b="0">
                <a:solidFill>
                  <a:srgbClr val="0066CC"/>
                </a:solidFill>
              </a:defRPr>
            </a:pPr>
            <a:r>
              <a:t>• Policy support, through incentives and regulations, will drive investment and adoption of renewable energy storage technologies and infrastructure.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government icon to represent policy support]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22222"/>
                </a:solidFill>
              </a:defRPr>
            </a:pPr>
            <a:r>
              <a:t>Slide 2: Challenges of Renewable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 b="0">
                <a:solidFill>
                  <a:srgbClr val="0066CC"/>
                </a:solidFill>
              </a:defRPr>
            </a:pPr>
            <a:r>
              <a:t>• The intermittent nature of solar and wind resources poses significant challenges for grid stability and energy availability, impacting power distribution and consumption.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graph to illustrate the variability of solar and wind resources.]</a:t>
            </a:r>
          </a:p>
          <a:p>
            <a:pPr algn="l">
              <a:defRPr sz="1800" b="0">
                <a:solidFill>
                  <a:srgbClr val="0066CC"/>
                </a:solidFill>
              </a:defRPr>
            </a:pPr>
            <a:r>
              <a:t>• Energy storage technologies play a crucial role in supporting grid operations, enabling renewable energy adoption at scale, and ensuring a stable energy supply.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diagram to show how energy storage technologies support grid operations.]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22222"/>
                </a:solidFill>
              </a:defRPr>
            </a:pPr>
            <a:r>
              <a:t>Slide 3: Advances in Renewable Energy Storage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 b="1">
                <a:solidFill>
                  <a:srgbClr val="CC3333"/>
                </a:solidFill>
              </a:defRPr>
            </a:pPr>
            <a:r>
              <a:t>• Advances in battery technologies, such as lithium-ion and flow batteries, have improved energy density, efficiency, and cost-effectiveness.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table to compare the features of different battery technologies.]</a:t>
            </a:r>
          </a:p>
          <a:p>
            <a:pPr algn="l">
              <a:defRPr sz="1800" b="1">
                <a:solidFill>
                  <a:srgbClr val="CC3333"/>
                </a:solidFill>
              </a:defRPr>
            </a:pPr>
            <a:r>
              <a:t>• Integration strategies, including grid-scale energy storage and behind-the-meter solutions, have optimized renewable energy output and reduced energy waste.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flowchart to illustrate the different integration strategies.]</a:t>
            </a:r>
          </a:p>
          <a:p>
            <a:pPr algn="l">
              <a:defRPr sz="1800" b="1">
                <a:solidFill>
                  <a:srgbClr val="CC3333"/>
                </a:solidFill>
              </a:defRPr>
            </a:pPr>
            <a:r>
              <a:t>• Policy support, including tax incentives and net metering laws, has encouraged investment in renewable energy storage infrastructure and accelerated market growth.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graph to show the impact of policy support on market growth.]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22222"/>
                </a:solidFill>
              </a:defRPr>
            </a:pPr>
            <a:r>
              <a:t>Slide 4: Key Storage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 b="1">
                <a:solidFill>
                  <a:srgbClr val="CC3333"/>
                </a:solidFill>
              </a:defRPr>
            </a:pPr>
            <a:r>
              <a:t>• Lithium-Ion Batteries: Cost-effective, high energy density, and quick response; widely deployed in grid and residential settings, offering a reliable energy storage solution.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table to compare the features of different storage technologies.]</a:t>
            </a:r>
          </a:p>
          <a:p>
            <a:pPr algn="l">
              <a:defRPr sz="1800" b="1">
                <a:solidFill>
                  <a:srgbClr val="CC3333"/>
                </a:solidFill>
              </a:defRPr>
            </a:pPr>
            <a:r>
              <a:t>• Flow Batteries: Scalable, long-duration energy storage with low self-discharge rates; suitable for grid-scale applications, providing a stable and efficient energy supply.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diagram to show the scalability of flow batteries.]</a:t>
            </a:r>
          </a:p>
          <a:p>
            <a:pPr algn="l">
              <a:defRPr sz="1800" b="1">
                <a:solidFill>
                  <a:srgbClr val="CC3333"/>
                </a:solidFill>
              </a:defRPr>
            </a:pPr>
            <a:r>
              <a:t>• Sodium-Ion Batteries: Environmentally friendly, cost-competitive alternative to Lithium-Ion; promising high energy density and fast charging capabilities for various applications.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graph to show the environmental benefits of sodium-ion batteries.]</a:t>
            </a:r>
          </a:p>
          <a:p>
            <a:pPr algn="l">
              <a:defRPr sz="1800" b="1">
                <a:solidFill>
                  <a:srgbClr val="CC3333"/>
                </a:solidFill>
              </a:defRPr>
            </a:pPr>
            <a:r>
              <a:t>• Solid-State Batteries: Enhanced safety features, faster charging, and higher energy density; poised to revolutionize the energy storage landscape with improved performance and reduced costs.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diagram to show the safety features of solid-state batteries.]</a:t>
            </a:r>
          </a:p>
          <a:p>
            <a:pPr algn="l">
              <a:defRPr sz="1800" b="1">
                <a:solidFill>
                  <a:srgbClr val="CC3333"/>
                </a:solidFill>
              </a:defRPr>
            </a:pPr>
            <a:r>
              <a:t>• Hydrogen Storage: Zero-emission energy storage solution, offering high energy density and long-duration capabilities; suitable for grid-scale applications, providing a clean and efficient energy supply.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graph to show the environmental benefits of hydrogen storage.]</a:t>
            </a:r>
          </a:p>
          <a:p>
            <a:pPr algn="l">
              <a:defRPr sz="1800" b="1">
                <a:solidFill>
                  <a:srgbClr val="CC3333"/>
                </a:solidFill>
              </a:defRPr>
            </a:pPr>
            <a:r>
              <a:t>• Pumped Hydro Storage: Mature, cost-effective technology with high energy density and long-duration capabilities; widely deployed in grid-scale applications, providing a reliable and efficient energy supply.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diagram to show the scalability of pumped hydro storage.]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22222"/>
                </a:solidFill>
              </a:defRPr>
            </a:pPr>
            <a:r>
              <a:t>Slide 5: Solid-State Batteries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 b="0">
                <a:solidFill>
                  <a:srgbClr val="0066CC"/>
                </a:solidFill>
              </a:defRPr>
            </a:pPr>
            <a:r>
              <a:t>• Solid-state batteries boast enhanced safety features and higher energy density, making them a promising alternative to traditional lithium-ion batteries.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bold font to highlight the safety features of solid-state batteries.]</a:t>
            </a:r>
          </a:p>
          <a:p>
            <a:pPr algn="l">
              <a:defRPr sz="1800" b="0">
                <a:solidFill>
                  <a:srgbClr val="0066CC"/>
                </a:solidFill>
              </a:defRPr>
            </a:pPr>
            <a:r>
              <a:t>• However, the scalability of solid-state battery manufacturing remains a significant challenge, hindering widespread adoption and commercialization.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graph to show the impact of scalability challenges on commercialization.]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22222"/>
                </a:solidFill>
              </a:defRPr>
            </a:pPr>
            <a:r>
              <a:t>Slide 6: Flow Batteries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 b="0">
                <a:solidFill>
                  <a:srgbClr val="0066CC"/>
                </a:solidFill>
              </a:defRPr>
            </a:pPr>
            <a:r>
              <a:t>• Flow batteries are ideal for long-duration energy storage applications, such as grid-scale power, due to their high energy density and long lifetimes.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diagram to illustrate the flow battery's components and operation.]</a:t>
            </a:r>
          </a:p>
          <a:p>
            <a:pPr algn="l">
              <a:defRPr sz="1800" b="0">
                <a:solidFill>
                  <a:srgbClr val="0066CC"/>
                </a:solidFill>
              </a:defRPr>
            </a:pPr>
            <a:r>
              <a:t>• Their ability to store energy in liquid electrolytes allows for efficient and cost-effective long-term energy storage, making them suitable for various applications.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Highlight the benefits of using liquid electrolytes in flow batteries.]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22222"/>
                </a:solidFill>
              </a:defRPr>
            </a:pPr>
            <a:r>
              <a:t>Slide 7: Pumped Hydro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 b="1">
                <a:solidFill>
                  <a:srgbClr val="CC3333"/>
                </a:solidFill>
              </a:defRPr>
            </a:pPr>
            <a:r>
              <a:t>• Pumped Hydro Storage is a mature and widely deployed energy storage technology with high energy density and long lifetimes, making it a reliable choice.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map to show the global distribution of pumped hydro storage facilities.]</a:t>
            </a:r>
          </a:p>
          <a:p>
            <a:pPr algn="l">
              <a:defRPr sz="1800" b="1">
                <a:solidFill>
                  <a:srgbClr val="CC3333"/>
                </a:solidFill>
              </a:defRPr>
            </a:pPr>
            <a:r>
              <a:t>• This technology harnesses the potential of water to store energy, leveraging the difference in height between two reservoirs to generate electricity when needed.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Illustrate the concept of pumped hydro storage using a simple diagram.]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22222"/>
                </a:solidFill>
              </a:defRPr>
            </a:pPr>
            <a:r>
              <a:t>Slide 8: Compressed Air Energy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 b="0">
                <a:solidFill>
                  <a:srgbClr val="0066CC"/>
                </a:solidFill>
              </a:defRPr>
            </a:pPr>
            <a:r>
              <a:t>• Compressed air energy storage is ideal for long-duration energy storage applications, providing high energy density and extended lifetimes.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graph to show the relationship between compressed air energy storage and renewable energy integration.]</a:t>
            </a:r>
          </a:p>
          <a:p>
            <a:pPr algn="l">
              <a:defRPr sz="1800" b="0">
                <a:solidFill>
                  <a:srgbClr val="0066CC"/>
                </a:solidFill>
              </a:defRPr>
            </a:pPr>
            <a:r>
              <a:t>• This technology offers a reliable and efficient means of storing energy, making it suitable for grid-scale applications and renewable energy integration.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Highlight the benefits of compressed air energy storage in grid-scale applications.]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22222"/>
                </a:solidFill>
              </a:defRPr>
            </a:pPr>
            <a:r>
              <a:t>Slide 9: Thermal Energy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 b="1">
                <a:solidFill>
                  <a:srgbClr val="CC3333"/>
                </a:solidFill>
              </a:defRPr>
            </a:pPr>
            <a:r>
              <a:t>• Thermal energy storage is ideal for long-duration applications, providing high energy density and extended lifetimes for efficient energy management.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diagram to illustrate the concept of thermal energy storage.]</a:t>
            </a:r>
          </a:p>
          <a:p>
            <a:pPr algn="l">
              <a:defRPr sz="1800" b="1">
                <a:solidFill>
                  <a:srgbClr val="CC3333"/>
                </a:solidFill>
              </a:defRPr>
            </a:pPr>
            <a:r>
              <a:t>• Thermal energy storage systems can store energy in the form of molten salt, ice, or phase-change materials, offering a reliable and cost-effective solution.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Highlight the different types of thermal energy storage systems.]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