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67" r:id="rId4"/>
    <p:sldMasterId id="2147483682" r:id="rId5"/>
  </p:sldMasterIdLst>
  <p:notesMasterIdLst>
    <p:notesMasterId r:id="rId7"/>
  </p:notesMasterIdLst>
  <p:sldIdLst>
    <p:sldId id="256" r:id="rId6"/>
    <p:sldId id="311" r:id="rId8"/>
    <p:sldId id="257" r:id="rId9"/>
    <p:sldId id="258" r:id="rId10"/>
    <p:sldId id="286" r:id="rId11"/>
    <p:sldId id="288" r:id="rId12"/>
    <p:sldId id="312" r:id="rId13"/>
    <p:sldId id="313" r:id="rId14"/>
    <p:sldId id="271" r:id="rId15"/>
    <p:sldId id="289" r:id="rId16"/>
    <p:sldId id="290" r:id="rId17"/>
    <p:sldId id="293" r:id="rId18"/>
    <p:sldId id="295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1914" y="-804"/>
      </p:cViewPr>
      <p:guideLst>
        <p:guide orient="horz" pos="21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6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608A1-7903-4BF5-8FBE-2A03C6DCDB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D836D-DF62-4721-8338-EBAAA7B285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内容占位符 2"/>
          <p:cNvSpPr>
            <a:spLocks noGrp="1"/>
          </p:cNvSpPr>
          <p:nvPr>
            <p:ph orient="vert" sz="quarter" idx="10"/>
          </p:nvPr>
        </p:nvSpPr>
        <p:spPr>
          <a:xfrm>
            <a:off x="2707798" y="843179"/>
            <a:ext cx="7705725" cy="468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黑暗中的光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60170" y="206990"/>
            <a:ext cx="7450476" cy="6976919"/>
          </a:xfrm>
          <a:prstGeom prst="rect">
            <a:avLst/>
          </a:prstGeom>
        </p:spPr>
      </p:pic>
      <p:pic>
        <p:nvPicPr>
          <p:cNvPr id="7" name="图片 6" descr="表格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3"/>
          <a:stretch>
            <a:fillRect/>
          </a:stretch>
        </p:blipFill>
        <p:spPr>
          <a:xfrm>
            <a:off x="5894962" y="-242"/>
            <a:ext cx="6296606" cy="6858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29904" y="67284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黑暗中的光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9960" y="387839"/>
            <a:ext cx="1386558" cy="1298427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63256" y="365125"/>
            <a:ext cx="10290544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0" name="图形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16" y="871997"/>
            <a:ext cx="323005" cy="311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黑暗中的光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60170" y="206990"/>
            <a:ext cx="7450476" cy="6976919"/>
          </a:xfrm>
          <a:prstGeom prst="rect">
            <a:avLst/>
          </a:prstGeom>
        </p:spPr>
      </p:pic>
      <p:pic>
        <p:nvPicPr>
          <p:cNvPr id="7" name="图片 6" descr="表格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3"/>
          <a:stretch>
            <a:fillRect/>
          </a:stretch>
        </p:blipFill>
        <p:spPr>
          <a:xfrm>
            <a:off x="5894962" y="-242"/>
            <a:ext cx="6296606" cy="6858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内容占位符 2"/>
          <p:cNvSpPr>
            <a:spLocks noGrp="1"/>
          </p:cNvSpPr>
          <p:nvPr>
            <p:ph orient="vert" sz="quarter" idx="10"/>
          </p:nvPr>
        </p:nvSpPr>
        <p:spPr>
          <a:xfrm>
            <a:off x="2707798" y="843179"/>
            <a:ext cx="7705725" cy="468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黑暗中的光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60170" y="206990"/>
            <a:ext cx="7450476" cy="6976919"/>
          </a:xfrm>
          <a:prstGeom prst="rect">
            <a:avLst/>
          </a:prstGeom>
        </p:spPr>
      </p:pic>
      <p:pic>
        <p:nvPicPr>
          <p:cNvPr id="7" name="图片 6" descr="表格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3"/>
          <a:stretch>
            <a:fillRect/>
          </a:stretch>
        </p:blipFill>
        <p:spPr>
          <a:xfrm>
            <a:off x="5894962" y="-242"/>
            <a:ext cx="6296606" cy="6858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29904" y="67284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黑暗中的光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9960" y="387839"/>
            <a:ext cx="1386558" cy="1298427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63256" y="365125"/>
            <a:ext cx="10290544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0" name="图形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16" y="871997"/>
            <a:ext cx="323005" cy="311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内容占位符 2"/>
          <p:cNvSpPr>
            <a:spLocks noGrp="1"/>
          </p:cNvSpPr>
          <p:nvPr>
            <p:ph orient="vert" sz="quarter" idx="10"/>
          </p:nvPr>
        </p:nvSpPr>
        <p:spPr>
          <a:xfrm>
            <a:off x="2707798" y="843179"/>
            <a:ext cx="7705725" cy="468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29904" y="67284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黑暗中的光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9960" y="387839"/>
            <a:ext cx="1386558" cy="1298427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63256" y="365125"/>
            <a:ext cx="10290544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0" name="图形 9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16" y="871997"/>
            <a:ext cx="323005" cy="311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7CC1-70CD-42AC-B027-099F5DA88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BE5F-A91B-4E77-BE08-6E0CEAF760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.svg"/><Relationship Id="rId5" Type="http://schemas.openxmlformats.org/officeDocument/2006/relationships/image" Target="../media/image8.png"/><Relationship Id="rId4" Type="http://schemas.openxmlformats.org/officeDocument/2006/relationships/image" Target="../media/image2.sv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" y="-242"/>
            <a:ext cx="12191569" cy="6858242"/>
          </a:xfrm>
          <a:prstGeom prst="rect">
            <a:avLst/>
          </a:prstGeom>
        </p:spPr>
      </p:pic>
      <p:pic>
        <p:nvPicPr>
          <p:cNvPr id="5" name="图片 4" descr="黑暗中亮着灯&#10;&#10;低可信度描述已自动生成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121105" y="231"/>
            <a:ext cx="12191570" cy="68582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99104" y="2344824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u="sng">
                <a:sym typeface="+mn-ea"/>
                <a:hlinkMouseOver r:id="" action="ppaction://hlinkshowjump?jump=nextslide"/>
              </a:rPr>
              <a:t>卓越班</a:t>
            </a:r>
            <a:r>
              <a:rPr lang="zh-CN" altLang="en-US" sz="4000" u="sng">
                <a:sym typeface="+mn-ea"/>
                <a:hlinkMouseOver r:id="" action="ppaction://hlinkshowjump?jump=nextslide"/>
              </a:rPr>
              <a:t>第四组项目展示</a:t>
            </a:r>
            <a:endParaRPr lang="zh-CN" altLang="en-US" sz="4000" u="sng" dirty="0">
              <a:cs typeface="+mn-ea"/>
              <a:sym typeface="+mn-ea"/>
              <a:hlinkMouseOver r:id="" action="ppaction://hlinkshowjump?jump=nextslide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32064" y="5499240"/>
            <a:ext cx="2495955" cy="668546"/>
            <a:chOff x="1123888" y="5437497"/>
            <a:chExt cx="2495955" cy="668546"/>
          </a:xfrm>
        </p:grpSpPr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888" y="5437497"/>
              <a:ext cx="380179" cy="380179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487720" y="5460883"/>
              <a:ext cx="21321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>
                  <a:sym typeface="+mn-ea"/>
                </a:rPr>
                <a:t>指导老师：焦老师</a:t>
              </a:r>
              <a:endParaRPr lang="zh-CN" altLang="en-US"/>
            </a:p>
            <a:p>
              <a:pPr lvl="0"/>
              <a:endParaRPr lang="zh-CN" altLang="en-US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63652" y="5499240"/>
            <a:ext cx="3517813" cy="391686"/>
            <a:chOff x="3388312" y="5437497"/>
            <a:chExt cx="3517813" cy="391686"/>
          </a:xfrm>
        </p:grpSpPr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5" cstate="screen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88312" y="5437497"/>
              <a:ext cx="380179" cy="380179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3821846" y="5460883"/>
              <a:ext cx="308427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cs typeface="+mn-ea"/>
                  <a:sym typeface="+mn-lt"/>
                </a:rPr>
                <a:t>时间：</a:t>
              </a:r>
              <a:r>
                <a:rPr lang="en-US" altLang="zh-CN" dirty="0">
                  <a:cs typeface="+mn-ea"/>
                  <a:sym typeface="+mn-lt"/>
                </a:rPr>
                <a:t>2022</a:t>
              </a:r>
              <a:r>
                <a:rPr lang="zh-CN" altLang="en-US" dirty="0" smtClean="0">
                  <a:cs typeface="+mn-ea"/>
                  <a:sym typeface="+mn-lt"/>
                </a:rPr>
                <a:t>年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26610" y="3458210"/>
            <a:ext cx="3604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>
                <a:solidFill>
                  <a:schemeClr val="tx1"/>
                </a:solidFill>
                <a:sym typeface="+mn-ea"/>
              </a:rPr>
              <a:t>华润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供应链一体化平台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PART04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9120" y="110952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概要设计</a:t>
            </a: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阶段</a:t>
            </a:r>
            <a:endParaRPr lang="zh-CN" altLang="en-US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15935" y="261481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PART05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5325" y="107586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解决方案及总结</a:t>
            </a:r>
            <a:endParaRPr lang="zh-CN" altLang="en-US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9120" y="3063760"/>
            <a:ext cx="54603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解决方案   </a:t>
            </a:r>
            <a:r>
              <a:rPr lang="en-US" altLang="zh-CN" sz="2400" dirty="0">
                <a:cs typeface="+mn-ea"/>
                <a:sym typeface="+mn-lt"/>
              </a:rPr>
              <a:t>THE SOLUTION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方案评估   </a:t>
            </a:r>
            <a:r>
              <a:rPr lang="en-US" altLang="zh-CN" sz="2400" dirty="0">
                <a:cs typeface="+mn-ea"/>
                <a:sym typeface="+mn-lt"/>
              </a:rPr>
              <a:t>PROJECT EVALUATION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补救措施   </a:t>
            </a:r>
            <a:r>
              <a:rPr lang="en-US" altLang="zh-CN" sz="2400" dirty="0">
                <a:cs typeface="+mn-ea"/>
                <a:sym typeface="+mn-lt"/>
              </a:rPr>
              <a:t>REMEDIAL MEASURES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参考文献   </a:t>
            </a:r>
            <a:r>
              <a:rPr lang="en-US" altLang="zh-CN" sz="2400" dirty="0">
                <a:cs typeface="+mn-ea"/>
                <a:sym typeface="+mn-lt"/>
              </a:rPr>
              <a:t>REFERENCE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感谢语       </a:t>
            </a:r>
            <a:r>
              <a:rPr lang="en-US" altLang="zh-CN" sz="2400" dirty="0">
                <a:cs typeface="+mn-ea"/>
                <a:sym typeface="+mn-lt"/>
              </a:rPr>
              <a:t>THANK YOU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解决方案及总结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2"/>
            <a:ext cx="12191569" cy="6858242"/>
          </a:xfrm>
          <a:prstGeom prst="rect">
            <a:avLst/>
          </a:prstGeom>
        </p:spPr>
      </p:pic>
      <p:pic>
        <p:nvPicPr>
          <p:cNvPr id="5" name="图片 4" descr="黑暗中亮着灯&#10;&#10;低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665" y="124691"/>
            <a:ext cx="12191570" cy="68582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50097" y="1982329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dirty="0">
                <a:cs typeface="+mn-ea"/>
                <a:sym typeface="+mn-lt"/>
              </a:rPr>
              <a:t>谢谢观看</a:t>
            </a:r>
            <a:endParaRPr lang="zh-CN" altLang="en-US" sz="8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26"/>
          <p:cNvSpPr/>
          <p:nvPr/>
        </p:nvSpPr>
        <p:spPr>
          <a:xfrm>
            <a:off x="9596954" y="1"/>
            <a:ext cx="2595047" cy="3501357"/>
          </a:xfrm>
          <a:custGeom>
            <a:avLst/>
            <a:gdLst>
              <a:gd name="connsiteX0" fmla="*/ 2774618 w 3082193"/>
              <a:gd name="connsiteY0" fmla="*/ 0 h 4158637"/>
              <a:gd name="connsiteX1" fmla="*/ 3082193 w 3082193"/>
              <a:gd name="connsiteY1" fmla="*/ 0 h 4158637"/>
              <a:gd name="connsiteX2" fmla="*/ 3082193 w 3082193"/>
              <a:gd name="connsiteY2" fmla="*/ 2460465 h 4158637"/>
              <a:gd name="connsiteX3" fmla="*/ 1670661 w 3082193"/>
              <a:gd name="connsiteY3" fmla="*/ 3871998 h 4158637"/>
              <a:gd name="connsiteX4" fmla="*/ 286641 w 3082193"/>
              <a:gd name="connsiteY4" fmla="*/ 3871998 h 4158637"/>
              <a:gd name="connsiteX5" fmla="*/ 286641 w 3082193"/>
              <a:gd name="connsiteY5" fmla="*/ 2487977 h 41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2193" h="4158637">
                <a:moveTo>
                  <a:pt x="2774618" y="0"/>
                </a:moveTo>
                <a:lnTo>
                  <a:pt x="3082193" y="0"/>
                </a:lnTo>
                <a:lnTo>
                  <a:pt x="3082193" y="2460465"/>
                </a:lnTo>
                <a:lnTo>
                  <a:pt x="1670661" y="3871998"/>
                </a:lnTo>
                <a:cubicBezTo>
                  <a:pt x="1288474" y="4254184"/>
                  <a:pt x="668827" y="4254184"/>
                  <a:pt x="286641" y="3871998"/>
                </a:cubicBezTo>
                <a:cubicBezTo>
                  <a:pt x="-95546" y="3489811"/>
                  <a:pt x="-95546" y="2870164"/>
                  <a:pt x="286641" y="248797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320800" y="2371725"/>
            <a:ext cx="2031365" cy="2474587"/>
            <a:chOff x="965073" y="2534166"/>
            <a:chExt cx="2031365" cy="2474517"/>
          </a:xfrm>
        </p:grpSpPr>
        <p:sp>
          <p:nvSpPr>
            <p:cNvPr id="8" name="任意多边形 1"/>
            <p:cNvSpPr/>
            <p:nvPr/>
          </p:nvSpPr>
          <p:spPr>
            <a:xfrm>
              <a:off x="1005713" y="2534166"/>
              <a:ext cx="1990725" cy="1955800"/>
            </a:xfrm>
            <a:custGeom>
              <a:avLst/>
              <a:gdLst>
                <a:gd name="connsiteX0" fmla="*/ 1672128 w 3344258"/>
                <a:gd name="connsiteY0" fmla="*/ 669316 h 3344258"/>
                <a:gd name="connsiteX1" fmla="*/ 669316 w 3344258"/>
                <a:gd name="connsiteY1" fmla="*/ 1672128 h 3344258"/>
                <a:gd name="connsiteX2" fmla="*/ 1672128 w 3344258"/>
                <a:gd name="connsiteY2" fmla="*/ 2674940 h 3344258"/>
                <a:gd name="connsiteX3" fmla="*/ 2674940 w 3344258"/>
                <a:gd name="connsiteY3" fmla="*/ 1672128 h 3344258"/>
                <a:gd name="connsiteX4" fmla="*/ 1672128 w 3344258"/>
                <a:gd name="connsiteY4" fmla="*/ 669316 h 3344258"/>
                <a:gd name="connsiteX5" fmla="*/ 1672129 w 3344258"/>
                <a:gd name="connsiteY5" fmla="*/ 0 h 3344258"/>
                <a:gd name="connsiteX6" fmla="*/ 3344258 w 3344258"/>
                <a:gd name="connsiteY6" fmla="*/ 1672129 h 3344258"/>
                <a:gd name="connsiteX7" fmla="*/ 1672129 w 3344258"/>
                <a:gd name="connsiteY7" fmla="*/ 3344258 h 3344258"/>
                <a:gd name="connsiteX8" fmla="*/ 0 w 3344258"/>
                <a:gd name="connsiteY8" fmla="*/ 1672129 h 3344258"/>
                <a:gd name="connsiteX9" fmla="*/ 1672129 w 3344258"/>
                <a:gd name="connsiteY9" fmla="*/ 0 h 33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4258" h="3344258">
                  <a:moveTo>
                    <a:pt x="1672128" y="669316"/>
                  </a:moveTo>
                  <a:cubicBezTo>
                    <a:pt x="1118290" y="669316"/>
                    <a:pt x="669316" y="1118290"/>
                    <a:pt x="669316" y="1672128"/>
                  </a:cubicBezTo>
                  <a:cubicBezTo>
                    <a:pt x="669316" y="2225966"/>
                    <a:pt x="1118290" y="2674940"/>
                    <a:pt x="1672128" y="2674940"/>
                  </a:cubicBezTo>
                  <a:cubicBezTo>
                    <a:pt x="2225966" y="2674940"/>
                    <a:pt x="2674940" y="2225966"/>
                    <a:pt x="2674940" y="1672128"/>
                  </a:cubicBezTo>
                  <a:cubicBezTo>
                    <a:pt x="2674940" y="1118290"/>
                    <a:pt x="2225966" y="669316"/>
                    <a:pt x="1672128" y="669316"/>
                  </a:cubicBezTo>
                  <a:close/>
                  <a:moveTo>
                    <a:pt x="1672129" y="0"/>
                  </a:moveTo>
                  <a:cubicBezTo>
                    <a:pt x="2595620" y="0"/>
                    <a:pt x="3344258" y="748638"/>
                    <a:pt x="3344258" y="1672129"/>
                  </a:cubicBezTo>
                  <a:cubicBezTo>
                    <a:pt x="3344258" y="2595620"/>
                    <a:pt x="2595620" y="3344258"/>
                    <a:pt x="1672129" y="3344258"/>
                  </a:cubicBezTo>
                  <a:cubicBezTo>
                    <a:pt x="748638" y="3344258"/>
                    <a:pt x="0" y="2595620"/>
                    <a:pt x="0" y="1672129"/>
                  </a:cubicBezTo>
                  <a:cubicBezTo>
                    <a:pt x="0" y="748638"/>
                    <a:pt x="748638" y="0"/>
                    <a:pt x="167212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65073" y="4725481"/>
              <a:ext cx="2020138" cy="28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/>
              <a:r>
                <a:rPr lang="zh-CN" altLang="en-US" sz="1600">
                  <a:sym typeface="+mn-ea"/>
                </a:rPr>
                <a:t>郭明、黄皓铭、袁鹏</a:t>
              </a:r>
              <a:endParaRPr lang="en-US" altLang="zh-CN" sz="1600" dirty="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04264" y="3334090"/>
              <a:ext cx="1388742" cy="398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zh-CN" altLang="en-US">
                  <a:sym typeface="+mn-ea"/>
                </a:rPr>
                <a:t>前端开发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90835" y="2308741"/>
            <a:ext cx="2487930" cy="2513965"/>
            <a:chOff x="3335235" y="2471301"/>
            <a:chExt cx="2487930" cy="2513965"/>
          </a:xfrm>
        </p:grpSpPr>
        <p:sp>
          <p:nvSpPr>
            <p:cNvPr id="9" name="任意多边形 2"/>
            <p:cNvSpPr/>
            <p:nvPr/>
          </p:nvSpPr>
          <p:spPr>
            <a:xfrm>
              <a:off x="3335235" y="2471301"/>
              <a:ext cx="2020137" cy="2020137"/>
            </a:xfrm>
            <a:custGeom>
              <a:avLst/>
              <a:gdLst>
                <a:gd name="connsiteX0" fmla="*/ 1672128 w 3344258"/>
                <a:gd name="connsiteY0" fmla="*/ 669316 h 3344258"/>
                <a:gd name="connsiteX1" fmla="*/ 669316 w 3344258"/>
                <a:gd name="connsiteY1" fmla="*/ 1672128 h 3344258"/>
                <a:gd name="connsiteX2" fmla="*/ 1672128 w 3344258"/>
                <a:gd name="connsiteY2" fmla="*/ 2674940 h 3344258"/>
                <a:gd name="connsiteX3" fmla="*/ 2674940 w 3344258"/>
                <a:gd name="connsiteY3" fmla="*/ 1672128 h 3344258"/>
                <a:gd name="connsiteX4" fmla="*/ 1672128 w 3344258"/>
                <a:gd name="connsiteY4" fmla="*/ 669316 h 3344258"/>
                <a:gd name="connsiteX5" fmla="*/ 1672129 w 3344258"/>
                <a:gd name="connsiteY5" fmla="*/ 0 h 3344258"/>
                <a:gd name="connsiteX6" fmla="*/ 3344258 w 3344258"/>
                <a:gd name="connsiteY6" fmla="*/ 1672129 h 3344258"/>
                <a:gd name="connsiteX7" fmla="*/ 1672129 w 3344258"/>
                <a:gd name="connsiteY7" fmla="*/ 3344258 h 3344258"/>
                <a:gd name="connsiteX8" fmla="*/ 0 w 3344258"/>
                <a:gd name="connsiteY8" fmla="*/ 1672129 h 3344258"/>
                <a:gd name="connsiteX9" fmla="*/ 1672129 w 3344258"/>
                <a:gd name="connsiteY9" fmla="*/ 0 h 33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4258" h="3344258">
                  <a:moveTo>
                    <a:pt x="1672128" y="669316"/>
                  </a:moveTo>
                  <a:cubicBezTo>
                    <a:pt x="1118290" y="669316"/>
                    <a:pt x="669316" y="1118290"/>
                    <a:pt x="669316" y="1672128"/>
                  </a:cubicBezTo>
                  <a:cubicBezTo>
                    <a:pt x="669316" y="2225966"/>
                    <a:pt x="1118290" y="2674940"/>
                    <a:pt x="1672128" y="2674940"/>
                  </a:cubicBezTo>
                  <a:cubicBezTo>
                    <a:pt x="2225966" y="2674940"/>
                    <a:pt x="2674940" y="2225966"/>
                    <a:pt x="2674940" y="1672128"/>
                  </a:cubicBezTo>
                  <a:cubicBezTo>
                    <a:pt x="2674940" y="1118290"/>
                    <a:pt x="2225966" y="669316"/>
                    <a:pt x="1672128" y="669316"/>
                  </a:cubicBezTo>
                  <a:close/>
                  <a:moveTo>
                    <a:pt x="1672129" y="0"/>
                  </a:moveTo>
                  <a:cubicBezTo>
                    <a:pt x="2595620" y="0"/>
                    <a:pt x="3344258" y="748638"/>
                    <a:pt x="3344258" y="1672129"/>
                  </a:cubicBezTo>
                  <a:cubicBezTo>
                    <a:pt x="3344258" y="2595620"/>
                    <a:pt x="2595620" y="3344258"/>
                    <a:pt x="1672129" y="3344258"/>
                  </a:cubicBezTo>
                  <a:cubicBezTo>
                    <a:pt x="748638" y="3344258"/>
                    <a:pt x="0" y="2595620"/>
                    <a:pt x="0" y="1672129"/>
                  </a:cubicBezTo>
                  <a:cubicBezTo>
                    <a:pt x="0" y="748638"/>
                    <a:pt x="748638" y="0"/>
                    <a:pt x="167212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82225" y="4702056"/>
              <a:ext cx="2440940" cy="283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just"/>
              <a:r>
                <a:rPr lang="zh-CN" altLang="en-US" sz="1600">
                  <a:sym typeface="+mn-ea"/>
                </a:rPr>
                <a:t>邱敏、郭明、</a:t>
              </a:r>
              <a:r>
                <a:rPr lang="zh-CN" altLang="en-US" sz="1600">
                  <a:sym typeface="+mn-ea"/>
                </a:rPr>
                <a:t>袁鹏</a:t>
              </a:r>
              <a:endParaRPr lang="zh-CN" altLang="en-US" sz="1600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96651" y="3281385"/>
              <a:ext cx="1388742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zh-CN" altLang="en-US">
                  <a:sym typeface="+mn-ea"/>
                </a:rPr>
                <a:t>后端开发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19746" y="2308741"/>
            <a:ext cx="2023313" cy="2537390"/>
            <a:chOff x="6596301" y="2534166"/>
            <a:chExt cx="2023313" cy="2537390"/>
          </a:xfrm>
        </p:grpSpPr>
        <p:sp>
          <p:nvSpPr>
            <p:cNvPr id="10" name="任意多边形 3"/>
            <p:cNvSpPr/>
            <p:nvPr/>
          </p:nvSpPr>
          <p:spPr>
            <a:xfrm>
              <a:off x="6599477" y="2534166"/>
              <a:ext cx="2020137" cy="2020137"/>
            </a:xfrm>
            <a:custGeom>
              <a:avLst/>
              <a:gdLst>
                <a:gd name="connsiteX0" fmla="*/ 1672128 w 3344258"/>
                <a:gd name="connsiteY0" fmla="*/ 669316 h 3344258"/>
                <a:gd name="connsiteX1" fmla="*/ 669316 w 3344258"/>
                <a:gd name="connsiteY1" fmla="*/ 1672128 h 3344258"/>
                <a:gd name="connsiteX2" fmla="*/ 1672128 w 3344258"/>
                <a:gd name="connsiteY2" fmla="*/ 2674940 h 3344258"/>
                <a:gd name="connsiteX3" fmla="*/ 2674940 w 3344258"/>
                <a:gd name="connsiteY3" fmla="*/ 1672128 h 3344258"/>
                <a:gd name="connsiteX4" fmla="*/ 1672128 w 3344258"/>
                <a:gd name="connsiteY4" fmla="*/ 669316 h 3344258"/>
                <a:gd name="connsiteX5" fmla="*/ 1672129 w 3344258"/>
                <a:gd name="connsiteY5" fmla="*/ 0 h 3344258"/>
                <a:gd name="connsiteX6" fmla="*/ 3344258 w 3344258"/>
                <a:gd name="connsiteY6" fmla="*/ 1672129 h 3344258"/>
                <a:gd name="connsiteX7" fmla="*/ 1672129 w 3344258"/>
                <a:gd name="connsiteY7" fmla="*/ 3344258 h 3344258"/>
                <a:gd name="connsiteX8" fmla="*/ 0 w 3344258"/>
                <a:gd name="connsiteY8" fmla="*/ 1672129 h 3344258"/>
                <a:gd name="connsiteX9" fmla="*/ 1672129 w 3344258"/>
                <a:gd name="connsiteY9" fmla="*/ 0 h 33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4258" h="3344258">
                  <a:moveTo>
                    <a:pt x="1672128" y="669316"/>
                  </a:moveTo>
                  <a:cubicBezTo>
                    <a:pt x="1118290" y="669316"/>
                    <a:pt x="669316" y="1118290"/>
                    <a:pt x="669316" y="1672128"/>
                  </a:cubicBezTo>
                  <a:cubicBezTo>
                    <a:pt x="669316" y="2225966"/>
                    <a:pt x="1118290" y="2674940"/>
                    <a:pt x="1672128" y="2674940"/>
                  </a:cubicBezTo>
                  <a:cubicBezTo>
                    <a:pt x="2225966" y="2674940"/>
                    <a:pt x="2674940" y="2225966"/>
                    <a:pt x="2674940" y="1672128"/>
                  </a:cubicBezTo>
                  <a:cubicBezTo>
                    <a:pt x="2674940" y="1118290"/>
                    <a:pt x="2225966" y="669316"/>
                    <a:pt x="1672128" y="669316"/>
                  </a:cubicBezTo>
                  <a:close/>
                  <a:moveTo>
                    <a:pt x="1672129" y="0"/>
                  </a:moveTo>
                  <a:cubicBezTo>
                    <a:pt x="2595620" y="0"/>
                    <a:pt x="3344258" y="748638"/>
                    <a:pt x="3344258" y="1672129"/>
                  </a:cubicBezTo>
                  <a:cubicBezTo>
                    <a:pt x="3344258" y="2595620"/>
                    <a:pt x="2595620" y="3344258"/>
                    <a:pt x="1672129" y="3344258"/>
                  </a:cubicBezTo>
                  <a:cubicBezTo>
                    <a:pt x="748638" y="3344258"/>
                    <a:pt x="0" y="2595620"/>
                    <a:pt x="0" y="1672129"/>
                  </a:cubicBezTo>
                  <a:cubicBezTo>
                    <a:pt x="0" y="748638"/>
                    <a:pt x="748638" y="0"/>
                    <a:pt x="167212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596301" y="4788346"/>
              <a:ext cx="2020138" cy="283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/>
              <a:r>
                <a:rPr lang="zh-CN" altLang="en-US" sz="1600">
                  <a:sym typeface="+mn-ea"/>
                </a:rPr>
                <a:t>周方鸿、刘超</a:t>
              </a:r>
              <a:endParaRPr lang="zh-CN" altLang="en-US" sz="1600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916063" y="3221060"/>
              <a:ext cx="1388742" cy="706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zh-CN" altLang="en-US">
                  <a:sym typeface="+mn-ea"/>
                </a:rPr>
                <a:t>数据开发设计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673586" y="2307471"/>
            <a:ext cx="2048855" cy="2725985"/>
            <a:chOff x="9353671" y="2534166"/>
            <a:chExt cx="2048855" cy="2725985"/>
          </a:xfrm>
        </p:grpSpPr>
        <p:sp>
          <p:nvSpPr>
            <p:cNvPr id="11" name="任意多边形 4"/>
            <p:cNvSpPr/>
            <p:nvPr/>
          </p:nvSpPr>
          <p:spPr>
            <a:xfrm>
              <a:off x="9381611" y="2534166"/>
              <a:ext cx="2020137" cy="2020137"/>
            </a:xfrm>
            <a:custGeom>
              <a:avLst/>
              <a:gdLst>
                <a:gd name="connsiteX0" fmla="*/ 1672128 w 3344258"/>
                <a:gd name="connsiteY0" fmla="*/ 669316 h 3344258"/>
                <a:gd name="connsiteX1" fmla="*/ 669316 w 3344258"/>
                <a:gd name="connsiteY1" fmla="*/ 1672128 h 3344258"/>
                <a:gd name="connsiteX2" fmla="*/ 1672128 w 3344258"/>
                <a:gd name="connsiteY2" fmla="*/ 2674940 h 3344258"/>
                <a:gd name="connsiteX3" fmla="*/ 2674940 w 3344258"/>
                <a:gd name="connsiteY3" fmla="*/ 1672128 h 3344258"/>
                <a:gd name="connsiteX4" fmla="*/ 1672128 w 3344258"/>
                <a:gd name="connsiteY4" fmla="*/ 669316 h 3344258"/>
                <a:gd name="connsiteX5" fmla="*/ 1672129 w 3344258"/>
                <a:gd name="connsiteY5" fmla="*/ 0 h 3344258"/>
                <a:gd name="connsiteX6" fmla="*/ 3344258 w 3344258"/>
                <a:gd name="connsiteY6" fmla="*/ 1672129 h 3344258"/>
                <a:gd name="connsiteX7" fmla="*/ 1672129 w 3344258"/>
                <a:gd name="connsiteY7" fmla="*/ 3344258 h 3344258"/>
                <a:gd name="connsiteX8" fmla="*/ 0 w 3344258"/>
                <a:gd name="connsiteY8" fmla="*/ 1672129 h 3344258"/>
                <a:gd name="connsiteX9" fmla="*/ 1672129 w 3344258"/>
                <a:gd name="connsiteY9" fmla="*/ 0 h 33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4258" h="3344258">
                  <a:moveTo>
                    <a:pt x="1672128" y="669316"/>
                  </a:moveTo>
                  <a:cubicBezTo>
                    <a:pt x="1118290" y="669316"/>
                    <a:pt x="669316" y="1118290"/>
                    <a:pt x="669316" y="1672128"/>
                  </a:cubicBezTo>
                  <a:cubicBezTo>
                    <a:pt x="669316" y="2225966"/>
                    <a:pt x="1118290" y="2674940"/>
                    <a:pt x="1672128" y="2674940"/>
                  </a:cubicBezTo>
                  <a:cubicBezTo>
                    <a:pt x="2225966" y="2674940"/>
                    <a:pt x="2674940" y="2225966"/>
                    <a:pt x="2674940" y="1672128"/>
                  </a:cubicBezTo>
                  <a:cubicBezTo>
                    <a:pt x="2674940" y="1118290"/>
                    <a:pt x="2225966" y="669316"/>
                    <a:pt x="1672128" y="669316"/>
                  </a:cubicBezTo>
                  <a:close/>
                  <a:moveTo>
                    <a:pt x="1672129" y="0"/>
                  </a:moveTo>
                  <a:cubicBezTo>
                    <a:pt x="2595620" y="0"/>
                    <a:pt x="3344258" y="748638"/>
                    <a:pt x="3344258" y="1672129"/>
                  </a:cubicBezTo>
                  <a:cubicBezTo>
                    <a:pt x="3344258" y="2595620"/>
                    <a:pt x="2595620" y="3344258"/>
                    <a:pt x="1672129" y="3344258"/>
                  </a:cubicBezTo>
                  <a:cubicBezTo>
                    <a:pt x="748638" y="3344258"/>
                    <a:pt x="0" y="2595620"/>
                    <a:pt x="0" y="1672129"/>
                  </a:cubicBezTo>
                  <a:cubicBezTo>
                    <a:pt x="0" y="748638"/>
                    <a:pt x="748638" y="0"/>
                    <a:pt x="1672129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82388" y="4784536"/>
              <a:ext cx="2020138" cy="47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ctr"/>
              <a:r>
                <a:rPr lang="zh-CN" altLang="en-US" sz="1600">
                  <a:sym typeface="+mn-ea"/>
                </a:rPr>
                <a:t>黎颖鹏、梅昊洋、康佳丁、陈</a:t>
              </a:r>
              <a:r>
                <a:rPr lang="zh-CN" altLang="en-US" sz="1600">
                  <a:sym typeface="+mn-ea"/>
                </a:rPr>
                <a:t>俊伟</a:t>
              </a:r>
              <a:endParaRPr lang="zh-CN" altLang="en-US" sz="1600"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353671" y="3190756"/>
              <a:ext cx="2048510" cy="706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ctr"/>
              <a:r>
                <a:rPr lang="zh-CN" altLang="en-US">
                  <a:sym typeface="+mn-ea"/>
                </a:rPr>
                <a:t>项目部署</a:t>
              </a:r>
              <a:endParaRPr lang="zh-CN" altLang="en-US">
                <a:sym typeface="+mn-ea"/>
              </a:endParaRPr>
            </a:p>
            <a:p>
              <a:pPr algn="ctr"/>
              <a:r>
                <a:rPr lang="zh-CN" altLang="en-US">
                  <a:sym typeface="+mn-ea"/>
                </a:rPr>
                <a:t>文档编写</a:t>
              </a:r>
              <a:endParaRPr lang="en-US" altLang="zh-CN" dirty="0">
                <a:cs typeface="+mn-ea"/>
                <a:sym typeface="+mn-lt"/>
              </a:endParaRPr>
            </a:p>
          </p:txBody>
        </p:sp>
      </p:grpSp>
      <p:sp>
        <p:nvSpPr>
          <p:cNvPr id="7" name="任意多边形 30"/>
          <p:cNvSpPr/>
          <p:nvPr/>
        </p:nvSpPr>
        <p:spPr>
          <a:xfrm>
            <a:off x="9351146" y="0"/>
            <a:ext cx="2108259" cy="1562308"/>
          </a:xfrm>
          <a:custGeom>
            <a:avLst/>
            <a:gdLst>
              <a:gd name="connsiteX0" fmla="*/ 1016357 w 2108259"/>
              <a:gd name="connsiteY0" fmla="*/ 0 h 1562308"/>
              <a:gd name="connsiteX1" fmla="*/ 2108259 w 2108259"/>
              <a:gd name="connsiteY1" fmla="*/ 0 h 1562308"/>
              <a:gd name="connsiteX2" fmla="*/ 659020 w 2108259"/>
              <a:gd name="connsiteY2" fmla="*/ 1449238 h 1562308"/>
              <a:gd name="connsiteX3" fmla="*/ 113069 w 2108259"/>
              <a:gd name="connsiteY3" fmla="*/ 1449238 h 1562308"/>
              <a:gd name="connsiteX4" fmla="*/ 113070 w 2108259"/>
              <a:gd name="connsiteY4" fmla="*/ 1449239 h 1562308"/>
              <a:gd name="connsiteX5" fmla="*/ 113070 w 2108259"/>
              <a:gd name="connsiteY5" fmla="*/ 903287 h 156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8259" h="1562308">
                <a:moveTo>
                  <a:pt x="1016357" y="0"/>
                </a:moveTo>
                <a:lnTo>
                  <a:pt x="2108259" y="0"/>
                </a:lnTo>
                <a:lnTo>
                  <a:pt x="659020" y="1449238"/>
                </a:lnTo>
                <a:cubicBezTo>
                  <a:pt x="508260" y="1599998"/>
                  <a:pt x="263829" y="1599998"/>
                  <a:pt x="113069" y="1449238"/>
                </a:cubicBezTo>
                <a:lnTo>
                  <a:pt x="113070" y="1449239"/>
                </a:lnTo>
                <a:cubicBezTo>
                  <a:pt x="-37690" y="1298479"/>
                  <a:pt x="-37690" y="1054048"/>
                  <a:pt x="113070" y="90328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小组分工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46920" y="58972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表格&#10;&#10;描述已自动生成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5895597" y="-242"/>
            <a:ext cx="6296606" cy="6858242"/>
          </a:xfrm>
          <a:prstGeom prst="rect">
            <a:avLst/>
          </a:prstGeom>
        </p:spPr>
      </p:pic>
      <p:pic>
        <p:nvPicPr>
          <p:cNvPr id="4" name="图片 3" descr="黑暗中的光&#10;&#10;中度可信度描述已自动生成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6875070">
            <a:off x="-1253490" y="130810"/>
            <a:ext cx="6741795" cy="63131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组合 21"/>
          <p:cNvGrpSpPr/>
          <p:nvPr/>
        </p:nvGrpSpPr>
        <p:grpSpPr>
          <a:xfrm rot="0">
            <a:off x="4347210" y="399415"/>
            <a:ext cx="4886325" cy="598805"/>
            <a:chOff x="6135682" y="978805"/>
            <a:chExt cx="4886351" cy="598533"/>
          </a:xfrm>
        </p:grpSpPr>
        <p:sp>
          <p:nvSpPr>
            <p:cNvPr id="24" name="iSļïḍê"/>
            <p:cNvSpPr txBox="1"/>
            <p:nvPr/>
          </p:nvSpPr>
          <p:spPr>
            <a:xfrm>
              <a:off x="7091997" y="1122250"/>
              <a:ext cx="3930036" cy="3110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ea"/>
                </a:rPr>
                <a:t>项目亮点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$1íḋè"/>
            <p:cNvSpPr/>
            <p:nvPr/>
          </p:nvSpPr>
          <p:spPr>
            <a:xfrm>
              <a:off x="6135682" y="978805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0">
            <a:off x="4347210" y="1108710"/>
            <a:ext cx="4834890" cy="598805"/>
            <a:chOff x="7316058" y="2436102"/>
            <a:chExt cx="4834916" cy="598533"/>
          </a:xfrm>
        </p:grpSpPr>
        <p:sp>
          <p:nvSpPr>
            <p:cNvPr id="29" name="islïdê"/>
            <p:cNvSpPr txBox="1"/>
            <p:nvPr/>
          </p:nvSpPr>
          <p:spPr>
            <a:xfrm>
              <a:off x="8272645" y="2507825"/>
              <a:ext cx="3878329" cy="4557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zh-CN" altLang="en-US">
                  <a:sym typeface="+mn-ea"/>
                </a:rPr>
                <a:t>项目原型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30" name="íṣ1îďe"/>
            <p:cNvSpPr/>
            <p:nvPr/>
          </p:nvSpPr>
          <p:spPr>
            <a:xfrm>
              <a:off x="7316058" y="2436102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4360545" y="1807845"/>
            <a:ext cx="4821555" cy="692785"/>
            <a:chOff x="7391378" y="3766682"/>
            <a:chExt cx="4821581" cy="692861"/>
          </a:xfrm>
        </p:grpSpPr>
        <p:sp>
          <p:nvSpPr>
            <p:cNvPr id="34" name="îṥlïďe"/>
            <p:cNvSpPr txBox="1"/>
            <p:nvPr/>
          </p:nvSpPr>
          <p:spPr>
            <a:xfrm>
              <a:off x="8334630" y="3766682"/>
              <a:ext cx="3878329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zh-CN" altLang="en-US">
                  <a:sym typeface="+mn-ea"/>
                </a:rPr>
                <a:t>项目背景及意义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35" name="îšľiďé"/>
            <p:cNvSpPr/>
            <p:nvPr/>
          </p:nvSpPr>
          <p:spPr>
            <a:xfrm>
              <a:off x="7391378" y="386101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03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0">
            <a:off x="4360545" y="2593340"/>
            <a:ext cx="4821554" cy="676910"/>
            <a:chOff x="6236584" y="5087480"/>
            <a:chExt cx="4821580" cy="676983"/>
          </a:xfrm>
        </p:grpSpPr>
        <p:sp>
          <p:nvSpPr>
            <p:cNvPr id="39" name="íṣlîḑé"/>
            <p:cNvSpPr txBox="1"/>
            <p:nvPr/>
          </p:nvSpPr>
          <p:spPr>
            <a:xfrm>
              <a:off x="7179835" y="5087480"/>
              <a:ext cx="3878329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endParaRPr lang="zh-CN" altLang="en-US">
                <a:sym typeface="+mn-ea"/>
              </a:endParaRPr>
            </a:p>
            <a:p>
              <a:r>
                <a:rPr lang="zh-CN" altLang="en-US">
                  <a:sym typeface="+mn-ea"/>
                </a:rPr>
                <a:t>需求分析</a:t>
              </a:r>
              <a:endParaRPr lang="zh-CN" altLang="en-US"/>
            </a:p>
            <a:p>
              <a:endParaRPr lang="en-US" altLang="zh-CN" dirty="0">
                <a:sym typeface="+mn-lt"/>
              </a:endParaRPr>
            </a:p>
          </p:txBody>
        </p:sp>
        <p:sp>
          <p:nvSpPr>
            <p:cNvPr id="40" name="iṡļïḋê"/>
            <p:cNvSpPr/>
            <p:nvPr/>
          </p:nvSpPr>
          <p:spPr>
            <a:xfrm>
              <a:off x="6236584" y="516593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04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ïṡ1îḍè"/>
          <p:cNvSpPr/>
          <p:nvPr/>
        </p:nvSpPr>
        <p:spPr>
          <a:xfrm>
            <a:off x="981075" y="2511425"/>
            <a:ext cx="3122930" cy="13220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algn="ctr">
              <a:buSzPct val="25000"/>
            </a:pPr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目 录</a:t>
            </a:r>
            <a:r>
              <a:rPr lang="en-US" altLang="zh-CN" sz="40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en-US" altLang="zh-CN" sz="4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 rot="0">
            <a:off x="4360545" y="3405505"/>
            <a:ext cx="4731385" cy="646429"/>
            <a:chOff x="6455025" y="5051916"/>
            <a:chExt cx="4731410" cy="646499"/>
          </a:xfrm>
        </p:grpSpPr>
        <p:sp>
          <p:nvSpPr>
            <p:cNvPr id="45" name="íṣlîḑé"/>
            <p:cNvSpPr txBox="1"/>
            <p:nvPr/>
          </p:nvSpPr>
          <p:spPr>
            <a:xfrm>
              <a:off x="7308106" y="5051916"/>
              <a:ext cx="3878329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en-US" altLang="zh-CN">
                  <a:sym typeface="+mn-ea"/>
                </a:rPr>
                <a:t> </a:t>
              </a:r>
              <a:r>
                <a:rPr lang="zh-CN" altLang="en-US">
                  <a:sym typeface="+mn-ea"/>
                </a:rPr>
                <a:t>概要设计阶段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46" name="iṡļïḋê"/>
            <p:cNvSpPr/>
            <p:nvPr/>
          </p:nvSpPr>
          <p:spPr>
            <a:xfrm>
              <a:off x="6455025" y="5099882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05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0">
            <a:off x="4360545" y="4218305"/>
            <a:ext cx="4731385" cy="614680"/>
            <a:chOff x="6176258" y="5133205"/>
            <a:chExt cx="4731410" cy="614746"/>
          </a:xfrm>
        </p:grpSpPr>
        <p:sp>
          <p:nvSpPr>
            <p:cNvPr id="10" name="íṣlîḑé"/>
            <p:cNvSpPr txBox="1"/>
            <p:nvPr/>
          </p:nvSpPr>
          <p:spPr>
            <a:xfrm>
              <a:off x="7029339" y="5133205"/>
              <a:ext cx="3878329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en-US" altLang="zh-CN">
                  <a:sym typeface="+mn-ea"/>
                </a:rPr>
                <a:t> </a:t>
              </a:r>
              <a:r>
                <a:rPr lang="zh-CN" altLang="en-US">
                  <a:sym typeface="+mn-ea"/>
                </a:rPr>
                <a:t>详细设计设计阶段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11" name="iṡļïḋê"/>
            <p:cNvSpPr/>
            <p:nvPr/>
          </p:nvSpPr>
          <p:spPr>
            <a:xfrm>
              <a:off x="6176258" y="5149418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06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0">
            <a:off x="4360545" y="5041900"/>
            <a:ext cx="4872990" cy="614063"/>
            <a:chOff x="6313419" y="5162418"/>
            <a:chExt cx="4873016" cy="614129"/>
          </a:xfrm>
        </p:grpSpPr>
        <p:sp>
          <p:nvSpPr>
            <p:cNvPr id="13" name="íṣlîḑé"/>
            <p:cNvSpPr txBox="1"/>
            <p:nvPr/>
          </p:nvSpPr>
          <p:spPr>
            <a:xfrm>
              <a:off x="7308106" y="5162418"/>
              <a:ext cx="3878329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zh-CN" altLang="en-US">
                  <a:sym typeface="+mn-ea"/>
                </a:rPr>
                <a:t>代码</a:t>
              </a:r>
              <a:r>
                <a:rPr lang="zh-CN" altLang="en-US">
                  <a:sym typeface="+mn-ea"/>
                </a:rPr>
                <a:t>实现阶段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14" name="iṡļïḋê"/>
            <p:cNvSpPr/>
            <p:nvPr/>
          </p:nvSpPr>
          <p:spPr>
            <a:xfrm>
              <a:off x="6313419" y="5167835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07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0">
            <a:off x="4360545" y="5797550"/>
            <a:ext cx="4890770" cy="623588"/>
            <a:chOff x="6295639" y="5152892"/>
            <a:chExt cx="4890796" cy="623655"/>
          </a:xfrm>
        </p:grpSpPr>
        <p:sp>
          <p:nvSpPr>
            <p:cNvPr id="16" name="íṣlîḑé"/>
            <p:cNvSpPr txBox="1"/>
            <p:nvPr/>
          </p:nvSpPr>
          <p:spPr>
            <a:xfrm>
              <a:off x="7308106" y="5162418"/>
              <a:ext cx="3878329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zh-CN" altLang="en-US">
                  <a:sym typeface="+mn-ea"/>
                </a:rPr>
                <a:t>测试阶段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17" name="iṡļïḋê"/>
            <p:cNvSpPr/>
            <p:nvPr/>
          </p:nvSpPr>
          <p:spPr>
            <a:xfrm>
              <a:off x="6295639" y="5152892"/>
              <a:ext cx="598808" cy="6134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08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PART01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6825" y="1354697"/>
            <a:ext cx="2621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chemeClr val="accent1"/>
                </a:solidFill>
                <a:cs typeface="+mn-ea"/>
                <a:sym typeface="+mn-ea"/>
              </a:rPr>
              <a:t>项目亮点</a:t>
            </a:r>
            <a:endParaRPr lang="zh-CN" altLang="en-US" sz="4800"/>
          </a:p>
          <a:p>
            <a:endParaRPr lang="en-US" altLang="zh-CN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3230" y="2759710"/>
            <a:ext cx="719582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 sz="2000" b="1">
                <a:sym typeface="+mn-ea"/>
              </a:rPr>
              <a:t>后端</a:t>
            </a:r>
            <a:endParaRPr lang="zh-CN" altLang="en-US" sz="2000" b="1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采用到了</a:t>
            </a:r>
            <a:r>
              <a:rPr lang="en-US" altLang="zh-CN" sz="2000">
                <a:sym typeface="+mn-ea"/>
              </a:rPr>
              <a:t>nacos</a:t>
            </a:r>
            <a:r>
              <a:rPr lang="zh-CN" altLang="en-US" sz="2000">
                <a:sym typeface="+mn-ea"/>
              </a:rPr>
              <a:t>做配置中心，用sentinel做相应的限流，</a:t>
            </a:r>
            <a:endParaRPr lang="zh-CN" altLang="en-US" sz="200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除此之外，我们还用到了</a:t>
            </a:r>
            <a:r>
              <a:rPr lang="en-US" altLang="zh-CN" sz="2000">
                <a:sym typeface="+mn-ea"/>
              </a:rPr>
              <a:t>nginx</a:t>
            </a:r>
            <a:r>
              <a:rPr lang="zh-CN" altLang="en-US" sz="2000">
                <a:sym typeface="+mn-ea"/>
              </a:rPr>
              <a:t>做反向代理。</a:t>
            </a:r>
            <a:endParaRPr lang="zh-CN" altLang="en-US" sz="200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00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2000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 sz="2000" b="1">
                <a:sym typeface="+mn-ea"/>
              </a:rPr>
              <a:t>前端</a:t>
            </a:r>
            <a:endParaRPr lang="zh-CN" altLang="en-US" sz="2000" b="1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采用到主流的组件库</a:t>
            </a:r>
            <a:r>
              <a:rPr lang="en-US" altLang="zh-CN" sz="2000">
                <a:sym typeface="+mn-ea"/>
              </a:rPr>
              <a:t>ant-design-vue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PART02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1055" y="996092"/>
            <a:ext cx="2214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solidFill>
                  <a:schemeClr val="accent1"/>
                </a:solidFill>
                <a:cs typeface="+mn-ea"/>
                <a:sym typeface="+mn-ea"/>
              </a:rPr>
              <a:t>项目原型</a:t>
            </a:r>
            <a:endParaRPr lang="zh-CN" altLang="en-US" sz="4000"/>
          </a:p>
          <a:p>
            <a:endParaRPr lang="en-US" altLang="zh-CN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95775" y="1928495"/>
            <a:ext cx="7329805" cy="4210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79252" y="3297677"/>
            <a:ext cx="2955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PART03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9120" y="2498502"/>
            <a:ext cx="3738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solidFill>
                  <a:schemeClr val="accent1"/>
                </a:solidFill>
                <a:cs typeface="+mn-ea"/>
                <a:sym typeface="+mn-ea"/>
              </a:rPr>
              <a:t>项目背景及意义</a:t>
            </a:r>
            <a:endParaRPr lang="zh-CN" altLang="en-US" sz="4000" dirty="0">
              <a:solidFill>
                <a:schemeClr val="accent1"/>
              </a:solidFill>
              <a:cs typeface="+mn-ea"/>
            </a:endParaRPr>
          </a:p>
          <a:p>
            <a:endParaRPr lang="en-US" altLang="zh-CN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6" name="任意多边形 15"/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16"/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68045" y="514985"/>
            <a:ext cx="10455275" cy="6000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对于大多数企业而言，产品经过加工后，通过仓库配送到消费者手中的平均时间是1530天，有时候甚至更长。从订货到发货的过程通常包括:通过电话、传真、电子数据交换或者公共邮件下和传送订单;使用手工操作或电脑系统，运用信用授权和将订单分配给仓库的方法进行订单处理;最后，将产品送到客户手中。当一切都按计划进行时，客户收到订购产品的平均时间仍然较长。然而，一旦出现如邮货、订单丢失、订单出错或发货地址不正确等时， 所需的总时间将变得更长。在实际运作中，这些情况屡见不鲜。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为了解决从订货到发货时间过长的问题，并且为了预防突发事件，企常采取的方法是增加库存。例如，零售商、批发商和制造商都持有同一种商品的库存。尽管这样一来会增加额外库存，但是由于产品的差别较大，仍然会经常出现缺货或延迟交货的现象。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那些在20世纪被广为使用的商业惯例和用于实现配送的分销渠道一样，都是从工业革命多年的经验积累好的、更明确的法则去取代它们。传统分销过程的目的在于战胜挑战，获得利益，然而这些利益早已变得不再重要了。供给不足已经不再是工业化社会的特点了。消费者的数量不断增多，同时，他们对多种产品和服务的需求日益增加。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         </a:t>
            </a:r>
            <a:r>
              <a:rPr lang="zh-CN" altLang="en-US">
                <a:sym typeface="+mn-ea"/>
              </a:rPr>
              <a:t>因此我们决定开发一个物流管理系统解决这一问题</a:t>
            </a:r>
            <a:endParaRPr lang="zh-CN" altLang="en-US"/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3354" y="3297677"/>
            <a:ext cx="29273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1"/>
                </a:solidFill>
                <a:cs typeface="+mn-ea"/>
                <a:sym typeface="+mn-lt"/>
              </a:rPr>
              <a:t>PART04</a:t>
            </a:r>
            <a:endParaRPr lang="zh-CN" altLang="en-US" sz="6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8160" y="2396902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dirty="0">
                <a:solidFill>
                  <a:schemeClr val="accent1"/>
                </a:solidFill>
                <a:cs typeface="+mn-ea"/>
                <a:sym typeface="+mn-ea"/>
              </a:rPr>
              <a:t>需求分析</a:t>
            </a:r>
            <a:endParaRPr lang="en-US" altLang="zh-CN" sz="40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iṡlïdè"/>
          <p:cNvCxnSpPr/>
          <p:nvPr/>
        </p:nvCxnSpPr>
        <p:spPr>
          <a:xfrm>
            <a:off x="8258349" y="4420661"/>
            <a:ext cx="0" cy="1432234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en-US" altLang="zh-CN" sz="1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  </a:t>
            </a:r>
            <a:r>
              <a:rPr lang="zh-CN" altLang="en-US" sz="1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我们的平台主要是做物流管理的，所以我们的项目应该包含一下几个模块：司机管理模块、运输管理模块、订单管理模块、仓库管理模块以及系统模块。司机管理模块主要是对司机信息以及配送的状态一个管理，订单模块则是主要用于物流财务的一个统计，运输管理则是主要是订单物流状态的一个监控，仓库管理则是负责仓库物料的一个入库和出库操作。系统模块则是主要是菜单的管理以及权限的分配。</a:t>
            </a:r>
            <a:endParaRPr lang="zh-CN" altLang="en-US" sz="18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grpSp>
        <p:nvGrpSpPr>
          <p:cNvPr id="251" name="组合 250"/>
          <p:cNvGrpSpPr/>
          <p:nvPr/>
        </p:nvGrpSpPr>
        <p:grpSpPr>
          <a:xfrm>
            <a:off x="8086072" y="3791164"/>
            <a:ext cx="4105927" cy="3066837"/>
            <a:chOff x="8086072" y="3791164"/>
            <a:chExt cx="4105927" cy="3066837"/>
          </a:xfrm>
        </p:grpSpPr>
        <p:sp>
          <p:nvSpPr>
            <p:cNvPr id="252" name="任意多边形 15"/>
            <p:cNvSpPr/>
            <p:nvPr/>
          </p:nvSpPr>
          <p:spPr>
            <a:xfrm>
              <a:off x="9332260" y="3791164"/>
              <a:ext cx="2859739" cy="3066836"/>
            </a:xfrm>
            <a:custGeom>
              <a:avLst/>
              <a:gdLst>
                <a:gd name="connsiteX0" fmla="*/ 2463597 w 3862696"/>
                <a:gd name="connsiteY0" fmla="*/ 852 h 4142426"/>
                <a:gd name="connsiteX1" fmla="*/ 3855788 w 3862696"/>
                <a:gd name="connsiteY1" fmla="*/ 373889 h 4142426"/>
                <a:gd name="connsiteX2" fmla="*/ 3862696 w 3862696"/>
                <a:gd name="connsiteY2" fmla="*/ 378597 h 4142426"/>
                <a:gd name="connsiteX3" fmla="*/ 3862696 w 3862696"/>
                <a:gd name="connsiteY3" fmla="*/ 4142426 h 4142426"/>
                <a:gd name="connsiteX4" fmla="*/ 582470 w 3862696"/>
                <a:gd name="connsiteY4" fmla="*/ 4142426 h 4142426"/>
                <a:gd name="connsiteX5" fmla="*/ 480247 w 3862696"/>
                <a:gd name="connsiteY5" fmla="*/ 4014728 h 4142426"/>
                <a:gd name="connsiteX6" fmla="*/ 339532 w 3862696"/>
                <a:gd name="connsiteY6" fmla="*/ 3797139 h 4142426"/>
                <a:gd name="connsiteX7" fmla="*/ 1265995 w 3862696"/>
                <a:gd name="connsiteY7" fmla="*/ 339532 h 4142426"/>
                <a:gd name="connsiteX8" fmla="*/ 2463597 w 3862696"/>
                <a:gd name="connsiteY8" fmla="*/ 852 h 4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2696" h="4142426">
                  <a:moveTo>
                    <a:pt x="2463597" y="852"/>
                  </a:moveTo>
                  <a:cubicBezTo>
                    <a:pt x="2953209" y="-11864"/>
                    <a:pt x="3438129" y="118070"/>
                    <a:pt x="3855788" y="373889"/>
                  </a:cubicBezTo>
                  <a:lnTo>
                    <a:pt x="3862696" y="378597"/>
                  </a:lnTo>
                  <a:lnTo>
                    <a:pt x="3862696" y="4142426"/>
                  </a:lnTo>
                  <a:lnTo>
                    <a:pt x="582470" y="4142426"/>
                  </a:lnTo>
                  <a:lnTo>
                    <a:pt x="480247" y="4014728"/>
                  </a:lnTo>
                  <a:cubicBezTo>
                    <a:pt x="430218" y="3945359"/>
                    <a:pt x="383217" y="3872803"/>
                    <a:pt x="339532" y="3797139"/>
                  </a:cubicBezTo>
                  <a:cubicBezTo>
                    <a:pt x="-359424" y="2586512"/>
                    <a:pt x="55368" y="1038488"/>
                    <a:pt x="1265995" y="339532"/>
                  </a:cubicBezTo>
                  <a:cubicBezTo>
                    <a:pt x="1644316" y="121108"/>
                    <a:pt x="2055586" y="11449"/>
                    <a:pt x="2463597" y="852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3" name="任意多边形 16"/>
            <p:cNvSpPr/>
            <p:nvPr/>
          </p:nvSpPr>
          <p:spPr>
            <a:xfrm>
              <a:off x="8086072" y="5956300"/>
              <a:ext cx="3138606" cy="901701"/>
            </a:xfrm>
            <a:custGeom>
              <a:avLst/>
              <a:gdLst>
                <a:gd name="connsiteX0" fmla="*/ 1677294 w 3570005"/>
                <a:gd name="connsiteY0" fmla="*/ 2674 h 1025639"/>
                <a:gd name="connsiteX1" fmla="*/ 1888969 w 3570005"/>
                <a:gd name="connsiteY1" fmla="*/ 2685 h 1025639"/>
                <a:gd name="connsiteX2" fmla="*/ 2860682 w 3570005"/>
                <a:gd name="connsiteY2" fmla="*/ 301674 h 1025639"/>
                <a:gd name="connsiteX3" fmla="*/ 3501815 w 3570005"/>
                <a:gd name="connsiteY3" fmla="*/ 915810 h 1025639"/>
                <a:gd name="connsiteX4" fmla="*/ 3570005 w 3570005"/>
                <a:gd name="connsiteY4" fmla="*/ 1025639 h 1025639"/>
                <a:gd name="connsiteX5" fmla="*/ 0 w 3570005"/>
                <a:gd name="connsiteY5" fmla="*/ 1025639 h 1025639"/>
                <a:gd name="connsiteX6" fmla="*/ 18563 w 3570005"/>
                <a:gd name="connsiteY6" fmla="*/ 991614 h 1025639"/>
                <a:gd name="connsiteX7" fmla="*/ 1677294 w 3570005"/>
                <a:gd name="connsiteY7" fmla="*/ 2674 h 1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005" h="1025639">
                  <a:moveTo>
                    <a:pt x="1677294" y="2674"/>
                  </a:moveTo>
                  <a:cubicBezTo>
                    <a:pt x="1747070" y="-867"/>
                    <a:pt x="1817689" y="-918"/>
                    <a:pt x="1888969" y="2685"/>
                  </a:cubicBezTo>
                  <a:cubicBezTo>
                    <a:pt x="2245368" y="20699"/>
                    <a:pt x="2576117" y="127935"/>
                    <a:pt x="2860682" y="301674"/>
                  </a:cubicBezTo>
                  <a:cubicBezTo>
                    <a:pt x="3116790" y="458038"/>
                    <a:pt x="3335490" y="668271"/>
                    <a:pt x="3501815" y="915810"/>
                  </a:cubicBezTo>
                  <a:lnTo>
                    <a:pt x="3570005" y="1025639"/>
                  </a:lnTo>
                  <a:lnTo>
                    <a:pt x="0" y="1025639"/>
                  </a:lnTo>
                  <a:lnTo>
                    <a:pt x="18563" y="991614"/>
                  </a:lnTo>
                  <a:cubicBezTo>
                    <a:pt x="366041" y="422483"/>
                    <a:pt x="979532" y="38085"/>
                    <a:pt x="1677294" y="267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DIAGRAM" val="#614567;"/>
</p:tagLst>
</file>

<file path=ppt/tags/tag2.xml><?xml version="1.0" encoding="utf-8"?>
<p:tagLst xmlns:p="http://schemas.openxmlformats.org/presentationml/2006/main">
  <p:tag name="KSO_WM_UNIT_PLACING_PICTURE_USER_VIEWPORT" val="{&quot;height&quot;:7495,&quot;width&quot;:16850}"/>
</p:tagLst>
</file>

<file path=ppt/tags/tag3.xml><?xml version="1.0" encoding="utf-8"?>
<p:tagLst xmlns:p="http://schemas.openxmlformats.org/presentationml/2006/main">
  <p:tag name="ISLIDE.DIAGRAM" val="#621810;"/>
</p:tagLst>
</file>

<file path=ppt/tags/tag4.xml><?xml version="1.0" encoding="utf-8"?>
<p:tagLst xmlns:p="http://schemas.openxmlformats.org/presentationml/2006/main">
  <p:tag name="ISLIDE.DIAGRAM" val="#121534;"/>
</p:tagLst>
</file>

<file path=ppt/tags/tag5.xml><?xml version="1.0" encoding="utf-8"?>
<p:tagLst xmlns:p="http://schemas.openxmlformats.org/presentationml/2006/main">
  <p:tag name="ISLIDE.DIAGRAM" val="#577122;"/>
</p:tagLst>
</file>

<file path=ppt/tags/tag6.xml><?xml version="1.0" encoding="utf-8"?>
<p:tagLst xmlns:p="http://schemas.openxmlformats.org/presentationml/2006/main">
  <p:tag name="COMMONDATA" val="eyJoZGlkIjoiYmIxNGIwZDc1Nzg2ZjcwNDM4NDc3MTM0OTZlYzgyZmMifQ=="/>
</p:tagLst>
</file>

<file path=ppt/theme/theme1.xml><?xml version="1.0" encoding="utf-8"?>
<a:theme xmlns:a="http://schemas.openxmlformats.org/drawingml/2006/main" name="第一PPT，www.1ppt.com">
  <a:themeElements>
    <a:clrScheme name="自定义 1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1BA4"/>
      </a:accent1>
      <a:accent2>
        <a:srgbClr val="4D4D4D"/>
      </a:accent2>
      <a:accent3>
        <a:srgbClr val="717171"/>
      </a:accent3>
      <a:accent4>
        <a:srgbClr val="999999"/>
      </a:accent4>
      <a:accent5>
        <a:srgbClr val="B6B6B6"/>
      </a:accent5>
      <a:accent6>
        <a:srgbClr val="D1D1D1"/>
      </a:accent6>
      <a:hlink>
        <a:srgbClr val="4472C4"/>
      </a:hlink>
      <a:folHlink>
        <a:srgbClr val="BFBFBF"/>
      </a:folHlink>
    </a:clrScheme>
    <a:fontScheme name="ywr0ebn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1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1BA4"/>
      </a:accent1>
      <a:accent2>
        <a:srgbClr val="4D4D4D"/>
      </a:accent2>
      <a:accent3>
        <a:srgbClr val="717171"/>
      </a:accent3>
      <a:accent4>
        <a:srgbClr val="999999"/>
      </a:accent4>
      <a:accent5>
        <a:srgbClr val="B6B6B6"/>
      </a:accent5>
      <a:accent6>
        <a:srgbClr val="D1D1D1"/>
      </a:accent6>
      <a:hlink>
        <a:srgbClr val="4472C4"/>
      </a:hlink>
      <a:folHlink>
        <a:srgbClr val="BFBFBF"/>
      </a:folHlink>
    </a:clrScheme>
    <a:fontScheme name="ywr0ebn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自定义 1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1BA4"/>
      </a:accent1>
      <a:accent2>
        <a:srgbClr val="4D4D4D"/>
      </a:accent2>
      <a:accent3>
        <a:srgbClr val="717171"/>
      </a:accent3>
      <a:accent4>
        <a:srgbClr val="999999"/>
      </a:accent4>
      <a:accent5>
        <a:srgbClr val="B6B6B6"/>
      </a:accent5>
      <a:accent6>
        <a:srgbClr val="D1D1D1"/>
      </a:accent6>
      <a:hlink>
        <a:srgbClr val="4472C4"/>
      </a:hlink>
      <a:folHlink>
        <a:srgbClr val="BFBFBF"/>
      </a:folHlink>
    </a:clrScheme>
    <a:fontScheme name="ywr0ebn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WPS 演示</Application>
  <PresentationFormat>自定义</PresentationFormat>
  <Paragraphs>117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等线</vt:lpstr>
      <vt:lpstr>Calibri</vt:lpstr>
      <vt:lpstr>第一PPT，www.1ppt.com</vt:lpstr>
      <vt:lpstr>自定义设计方案</vt:lpstr>
      <vt:lpstr>1_第一PPT，www.1ppt.com</vt:lpstr>
      <vt:lpstr>2_第一PPT，www.1ppt.com</vt:lpstr>
      <vt:lpstr>PowerPoint 演示文稿</vt:lpstr>
      <vt:lpstr>小组分工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解决方案及总结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第一PPT</dc:creator>
  <cp:keywords>www.1ppt.com</cp:keywords>
  <dc:description>www.1ppt.com</dc:description>
  <cp:lastModifiedBy>I       can.</cp:lastModifiedBy>
  <cp:revision>22</cp:revision>
  <dcterms:created xsi:type="dcterms:W3CDTF">2022-05-03T07:19:00Z</dcterms:created>
  <dcterms:modified xsi:type="dcterms:W3CDTF">2022-06-06T09:07:49Z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473AE4406F34408DAE5AB23128B225CF</vt:lpwstr>
  </property>
  <property fmtid="{D5CDD505-2E9C-101B-9397-08002B2CF9AE}" pid="3" name="KSOProductBuildVer">
    <vt:lpwstr>2052-11.1.0.11744</vt:lpwstr>
  </property>
</Properties>
</file>