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notesMasterIdLst>
    <p:notesMasterId r:id="rId7"/>
  </p:notesMasterIdLst>
  <p:sldIdLst>
    <p:sldId id="256" r:id="rId2"/>
    <p:sldId id="259" r:id="rId3"/>
    <p:sldId id="258" r:id="rId4"/>
    <p:sldId id="264"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92D0"/>
    <a:srgbClr val="374272"/>
    <a:srgbClr val="854767"/>
    <a:srgbClr val="7A51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093" autoAdjust="0"/>
  </p:normalViewPr>
  <p:slideViewPr>
    <p:cSldViewPr snapToGrid="0" snapToObjects="1">
      <p:cViewPr varScale="1">
        <p:scale>
          <a:sx n="67" d="100"/>
          <a:sy n="67" d="100"/>
        </p:scale>
        <p:origin x="710" y="67"/>
      </p:cViewPr>
      <p:guideLst/>
    </p:cSldViewPr>
  </p:slideViewPr>
  <p:notesTextViewPr>
    <p:cViewPr>
      <p:scale>
        <a:sx n="1" d="1"/>
        <a:sy n="1" d="1"/>
      </p:scale>
      <p:origin x="0" y="-13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79FC4-85DB-4049-865F-898A09339C93}"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72D9-2D88-4A06-8773-5CF4C100B646}" type="slidenum">
              <a:rPr lang="en-US" smtClean="0"/>
              <a:t>‹#›</a:t>
            </a:fld>
            <a:endParaRPr lang="en-US"/>
          </a:p>
        </p:txBody>
      </p:sp>
    </p:spTree>
    <p:extLst>
      <p:ext uri="{BB962C8B-B14F-4D97-AF65-F5344CB8AC3E}">
        <p14:creationId xmlns:p14="http://schemas.microsoft.com/office/powerpoint/2010/main" val="413891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Derivatives – we see them all around us, from fluid dynamics to machine learning.  Imagine what you would do without them. Today, our group, self-titled as the Differentiators, bring to you </a:t>
            </a:r>
            <a:r>
              <a:rPr lang="en-US" dirty="0" err="1"/>
              <a:t>ADKit</a:t>
            </a:r>
            <a:r>
              <a:rPr lang="en-US" dirty="0"/>
              <a:t>, a Python package created to calculate derivatives of vector functions through the use of Automatic Differentiation.</a:t>
            </a:r>
          </a:p>
          <a:p>
            <a:endParaRPr lang="en-US" dirty="0"/>
          </a:p>
        </p:txBody>
      </p:sp>
      <p:sp>
        <p:nvSpPr>
          <p:cNvPr id="4" name="Slide Number Placeholder 3"/>
          <p:cNvSpPr>
            <a:spLocks noGrp="1"/>
          </p:cNvSpPr>
          <p:nvPr>
            <p:ph type="sldNum" sz="quarter" idx="5"/>
          </p:nvPr>
        </p:nvSpPr>
        <p:spPr/>
        <p:txBody>
          <a:bodyPr/>
          <a:lstStyle/>
          <a:p>
            <a:fld id="{9E2572D9-2D88-4A06-8773-5CF4C100B646}" type="slidenum">
              <a:rPr lang="en-US" smtClean="0"/>
              <a:t>1</a:t>
            </a:fld>
            <a:endParaRPr lang="en-US"/>
          </a:p>
        </p:txBody>
      </p:sp>
    </p:spTree>
    <p:extLst>
      <p:ext uri="{BB962C8B-B14F-4D97-AF65-F5344CB8AC3E}">
        <p14:creationId xmlns:p14="http://schemas.microsoft.com/office/powerpoint/2010/main" val="48661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Automatic Differentiation? To calculate derivatives, there are in general three ways: Automatic Differentiation, Numeric Differentiation and Symbolic Differentiation. </a:t>
            </a:r>
          </a:p>
          <a:p>
            <a:endParaRPr lang="en-US" dirty="0"/>
          </a:p>
          <a:p>
            <a:r>
              <a:rPr lang="en-US" dirty="0"/>
              <a:t>We think that Automatic Differentiation (AD) is the best because AD calculate the partial derivatives of any function at any point efficiently and accurately. It has the advantages of the other two methods without their disadvantages. - unlike numeric differentiation, AD does not have the problem of floating point precision errors. Compared to symbolic differentiation, AD is not as memory intense, and can be much faster in terms of the calculation.</a:t>
            </a:r>
          </a:p>
          <a:p>
            <a:endParaRPr lang="en-US" dirty="0"/>
          </a:p>
          <a:p>
            <a:r>
              <a:rPr lang="en-US" dirty="0"/>
              <a:t>Automatic Differentiation has two modes, the forward mode and the reverse mode.</a:t>
            </a:r>
          </a:p>
        </p:txBody>
      </p:sp>
      <p:sp>
        <p:nvSpPr>
          <p:cNvPr id="4" name="Slide Number Placeholder 3"/>
          <p:cNvSpPr>
            <a:spLocks noGrp="1"/>
          </p:cNvSpPr>
          <p:nvPr>
            <p:ph type="sldNum" sz="quarter" idx="5"/>
          </p:nvPr>
        </p:nvSpPr>
        <p:spPr/>
        <p:txBody>
          <a:bodyPr/>
          <a:lstStyle/>
          <a:p>
            <a:fld id="{9E2572D9-2D88-4A06-8773-5CF4C100B646}" type="slidenum">
              <a:rPr lang="en-US" smtClean="0"/>
              <a:t>2</a:t>
            </a:fld>
            <a:endParaRPr lang="en-US"/>
          </a:p>
        </p:txBody>
      </p:sp>
    </p:spTree>
    <p:extLst>
      <p:ext uri="{BB962C8B-B14F-4D97-AF65-F5344CB8AC3E}">
        <p14:creationId xmlns:p14="http://schemas.microsoft.com/office/powerpoint/2010/main" val="3749563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core of Automatic Differentiation is the principle that functions implemented as computer code can be broken down into elementary functions, ranging from elementary arithmetic operations (e.g. addition, multiplication etc.) and other functions (e.g. sin etc.). Hence, any differentiable function can be interpreted as a composition of different functions.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from the example, f = cos(x) + </a:t>
            </a:r>
            <a:r>
              <a:rPr lang="en-US" dirty="0" err="1"/>
              <a:t>xy</a:t>
            </a:r>
            <a:r>
              <a:rPr lang="en-US" dirty="0"/>
              <a:t>. in forward mode, the chain rule can be applied successively to each elementary operation to obtain the derivative of the function with respect to the input variables, and both the variable's value and derivative are calculated along the way, leading to a complete derivative trace.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2572D9-2D88-4A06-8773-5CF4C100B646}" type="slidenum">
              <a:rPr lang="en-US" smtClean="0"/>
              <a:t>3</a:t>
            </a:fld>
            <a:endParaRPr lang="en-US"/>
          </a:p>
        </p:txBody>
      </p:sp>
    </p:spTree>
    <p:extLst>
      <p:ext uri="{BB962C8B-B14F-4D97-AF65-F5344CB8AC3E}">
        <p14:creationId xmlns:p14="http://schemas.microsoft.com/office/powerpoint/2010/main" val="3765886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this differ in the reverse mode? In reverse mode, there is a forward pass, where the intermediate variables are computed and their values and partial derivatives with respect to the previous layer stored in the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have the reverse pass, where we propagate back the derivatives with the help of the chain rule.  We start with the gradient of the function with respect to x5, which ends up being 1. As we go through the reverse pass and apply the chain rule, we finally end up with the partial derivatives of the input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efficiency, the forward mode is more efficient when the number of functions to evaluate is much greater than the number of inputs, whereas the reverse mode, which computes the Jacobian-transpose-vector-product is more efficient when the number of inputs is much greater than the number of functions.</a:t>
            </a:r>
          </a:p>
        </p:txBody>
      </p:sp>
      <p:sp>
        <p:nvSpPr>
          <p:cNvPr id="4" name="Slide Number Placeholder 3"/>
          <p:cNvSpPr>
            <a:spLocks noGrp="1"/>
          </p:cNvSpPr>
          <p:nvPr>
            <p:ph type="sldNum" sz="quarter" idx="5"/>
          </p:nvPr>
        </p:nvSpPr>
        <p:spPr/>
        <p:txBody>
          <a:bodyPr/>
          <a:lstStyle/>
          <a:p>
            <a:fld id="{9E2572D9-2D88-4A06-8773-5CF4C100B646}" type="slidenum">
              <a:rPr lang="en-US" smtClean="0"/>
              <a:t>4</a:t>
            </a:fld>
            <a:endParaRPr lang="en-US"/>
          </a:p>
        </p:txBody>
      </p:sp>
    </p:spTree>
    <p:extLst>
      <p:ext uri="{BB962C8B-B14F-4D97-AF65-F5344CB8AC3E}">
        <p14:creationId xmlns:p14="http://schemas.microsoft.com/office/powerpoint/2010/main" val="251247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module is a single AutoDiff.py file. Contained within it are two classes - </a:t>
            </a:r>
            <a:r>
              <a:rPr lang="en-US" dirty="0" err="1"/>
              <a:t>Ad_Var</a:t>
            </a:r>
            <a:r>
              <a:rPr lang="en-US" dirty="0"/>
              <a:t> for the forward mode and </a:t>
            </a:r>
            <a:r>
              <a:rPr lang="en-US" dirty="0" err="1"/>
              <a:t>rAd_Var</a:t>
            </a:r>
            <a:r>
              <a:rPr lang="en-US" dirty="0"/>
              <a:t> for the reverse mode.</a:t>
            </a:r>
          </a:p>
          <a:p>
            <a:endParaRPr lang="en-US" dirty="0"/>
          </a:p>
          <a:p>
            <a:r>
              <a:rPr lang="en-US" dirty="0"/>
              <a:t>This allows the user of this package the flexibility to choose between the two modes of automatic differentiation, depending on the vector functions and variables that they plan to differentiate</a:t>
            </a:r>
          </a:p>
          <a:p>
            <a:endParaRPr lang="en-US" dirty="0"/>
          </a:p>
          <a:p>
            <a:r>
              <a:rPr lang="en-US" dirty="0"/>
              <a:t>The choice of keeping them as two separate classes is based on the fact that there is limited </a:t>
            </a:r>
            <a:r>
              <a:rPr lang="en-US" dirty="0" err="1"/>
              <a:t>resuability</a:t>
            </a:r>
            <a:r>
              <a:rPr lang="en-US" dirty="0"/>
              <a:t> of code between both implementations - the forward mode determines the derivatives of the variables using the chain rule whereas reverse mode traverses the computational graph in the forward pass and stores both parent-child relationships and the partial </a:t>
            </a:r>
            <a:r>
              <a:rPr lang="en-US"/>
              <a:t>derivatives without </a:t>
            </a:r>
            <a:r>
              <a:rPr lang="en-US" dirty="0"/>
              <a:t>doing the chain rule.</a:t>
            </a:r>
          </a:p>
        </p:txBody>
      </p:sp>
      <p:sp>
        <p:nvSpPr>
          <p:cNvPr id="4" name="Slide Number Placeholder 3"/>
          <p:cNvSpPr>
            <a:spLocks noGrp="1"/>
          </p:cNvSpPr>
          <p:nvPr>
            <p:ph type="sldNum" sz="quarter" idx="5"/>
          </p:nvPr>
        </p:nvSpPr>
        <p:spPr/>
        <p:txBody>
          <a:bodyPr/>
          <a:lstStyle/>
          <a:p>
            <a:fld id="{9E2572D9-2D88-4A06-8773-5CF4C100B646}" type="slidenum">
              <a:rPr lang="en-US" smtClean="0"/>
              <a:t>5</a:t>
            </a:fld>
            <a:endParaRPr lang="en-US"/>
          </a:p>
        </p:txBody>
      </p:sp>
    </p:spTree>
    <p:extLst>
      <p:ext uri="{BB962C8B-B14F-4D97-AF65-F5344CB8AC3E}">
        <p14:creationId xmlns:p14="http://schemas.microsoft.com/office/powerpoint/2010/main" val="29102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3699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6541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3514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6694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8638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3336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6309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9835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8363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12/8/2019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322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793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12/8/2019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664151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3"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90000"/>
        </a:lnSpc>
        <a:spcBef>
          <a:spcPct val="0"/>
        </a:spcBef>
        <a:buNone/>
        <a:defRPr lang="en-US" sz="40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22.png"/><Relationship Id="rId2" Type="http://schemas.openxmlformats.org/officeDocument/2006/relationships/notesSlide" Target="../notesSlides/notesSlide4.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0.png"/><Relationship Id="rId10" Type="http://schemas.openxmlformats.org/officeDocument/2006/relationships/image" Target="../media/image10.png"/><Relationship Id="rId19"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a:extLst>
              <a:ext uri="{FF2B5EF4-FFF2-40B4-BE49-F238E27FC236}">
                <a16:creationId xmlns:a16="http://schemas.microsoft.com/office/drawing/2014/main" id="{F0E2D285-208D-4BEF-8DDC-6554EC15110B}"/>
              </a:ext>
            </a:extLst>
          </p:cNvPr>
          <p:cNvPicPr>
            <a:picLocks noChangeAspect="1"/>
          </p:cNvPicPr>
          <p:nvPr/>
        </p:nvPicPr>
        <p:blipFill rotWithShape="1">
          <a:blip r:embed="rId3">
            <a:alphaModFix amt="45000"/>
          </a:blip>
          <a:srcRect t="13375" b="2356"/>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D189E322-954B-B747-B806-0F5F5C0E0721}"/>
              </a:ext>
            </a:extLst>
          </p:cNvPr>
          <p:cNvSpPr>
            <a:spLocks noGrp="1"/>
          </p:cNvSpPr>
          <p:nvPr>
            <p:ph type="ctrTitle"/>
          </p:nvPr>
        </p:nvSpPr>
        <p:spPr>
          <a:xfrm>
            <a:off x="1769532" y="2091263"/>
            <a:ext cx="8652938" cy="2461504"/>
          </a:xfrm>
        </p:spPr>
        <p:txBody>
          <a:bodyPr>
            <a:normAutofit/>
          </a:bodyPr>
          <a:lstStyle/>
          <a:p>
            <a:r>
              <a:rPr lang="en-US" altLang="zh-CN" dirty="0" err="1"/>
              <a:t>ADKit</a:t>
            </a:r>
            <a:endParaRPr lang="en-US" dirty="0"/>
          </a:p>
        </p:txBody>
      </p:sp>
      <p:sp>
        <p:nvSpPr>
          <p:cNvPr id="3" name="Subtitle 2">
            <a:extLst>
              <a:ext uri="{FF2B5EF4-FFF2-40B4-BE49-F238E27FC236}">
                <a16:creationId xmlns:a16="http://schemas.microsoft.com/office/drawing/2014/main" id="{FE1BF586-1CB8-A147-9589-ECE626B2D772}"/>
              </a:ext>
            </a:extLst>
          </p:cNvPr>
          <p:cNvSpPr>
            <a:spLocks noGrp="1"/>
          </p:cNvSpPr>
          <p:nvPr>
            <p:ph type="subTitle" idx="1"/>
          </p:nvPr>
        </p:nvSpPr>
        <p:spPr>
          <a:xfrm>
            <a:off x="1769532" y="4623127"/>
            <a:ext cx="8655200" cy="457201"/>
          </a:xfrm>
        </p:spPr>
        <p:txBody>
          <a:bodyPr>
            <a:normAutofit fontScale="92500"/>
          </a:bodyPr>
          <a:lstStyle/>
          <a:p>
            <a:pPr>
              <a:spcAft>
                <a:spcPts val="600"/>
              </a:spcAft>
            </a:pPr>
            <a:r>
              <a:rPr lang="en-US" altLang="zh-CN" dirty="0">
                <a:solidFill>
                  <a:schemeClr val="tx1"/>
                </a:solidFill>
                <a:latin typeface="Times New Roman" panose="02020603050405020304" pitchFamily="18" charset="0"/>
                <a:cs typeface="Times New Roman" panose="02020603050405020304" pitchFamily="18" charset="0"/>
              </a:rPr>
              <a:t>By</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The</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Differentiators:</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Dimitris</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Vamvourellis,</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Michael</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Scott,</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Royce</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Yap,</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Yiwen</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Wang</a:t>
            </a:r>
            <a:r>
              <a:rPr lang="zh-CN" altLang="en-U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8"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0534577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6197-F86A-B741-BB47-D4B0F9CB59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Automatic Differentiation?</a:t>
            </a:r>
          </a:p>
        </p:txBody>
      </p:sp>
      <p:sp>
        <p:nvSpPr>
          <p:cNvPr id="3" name="Content Placeholder 2">
            <a:extLst>
              <a:ext uri="{FF2B5EF4-FFF2-40B4-BE49-F238E27FC236}">
                <a16:creationId xmlns:a16="http://schemas.microsoft.com/office/drawing/2014/main" id="{AECA17F7-CB4B-EF41-8AAB-2639A8217CA9}"/>
              </a:ext>
            </a:extLst>
          </p:cNvPr>
          <p:cNvSpPr>
            <a:spLocks noGrp="1"/>
          </p:cNvSpPr>
          <p:nvPr>
            <p:ph idx="1"/>
          </p:nvPr>
        </p:nvSpPr>
        <p:spPr>
          <a:xfrm>
            <a:off x="1066800" y="2233826"/>
            <a:ext cx="10058400" cy="3849624"/>
          </a:xfrm>
        </p:spPr>
        <p:txBody>
          <a:bodyPr>
            <a:normAutofit/>
          </a:bodyPr>
          <a:lstStyle/>
          <a:p>
            <a:pPr>
              <a:spcBef>
                <a:spcPts val="1800"/>
              </a:spcBef>
              <a:buFont typeface="Arial" panose="020B0604020202020204" pitchFamily="34" charset="0"/>
              <a:buChar char="•"/>
            </a:pPr>
            <a:r>
              <a:rPr lang="en-US" altLang="zh-CN" sz="2600" dirty="0">
                <a:solidFill>
                  <a:schemeClr val="bg2">
                    <a:lumMod val="25000"/>
                  </a:schemeClr>
                </a:solidFill>
                <a:latin typeface="Times New Roman" panose="02020603050405020304" pitchFamily="18" charset="0"/>
                <a:cs typeface="Times New Roman" panose="02020603050405020304" pitchFamily="18" charset="0"/>
              </a:rPr>
              <a:t>Heavily</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used</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in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solving</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optimization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problems; able to c</a:t>
            </a:r>
            <a:r>
              <a:rPr lang="en-US" sz="2600" dirty="0">
                <a:solidFill>
                  <a:schemeClr val="bg2">
                    <a:lumMod val="25000"/>
                  </a:schemeClr>
                </a:solidFill>
                <a:latin typeface="Times New Roman" panose="02020603050405020304" pitchFamily="18" charset="0"/>
                <a:cs typeface="Times New Roman" panose="02020603050405020304" pitchFamily="18" charset="0"/>
              </a:rPr>
              <a:t>alculate the partial derivatives of any function at any point</a:t>
            </a:r>
            <a:endParaRPr lang="en-US" altLang="zh-CN" sz="2600" dirty="0">
              <a:latin typeface="Times New Roman" panose="02020603050405020304" pitchFamily="18" charset="0"/>
              <a:cs typeface="Times New Roman" panose="02020603050405020304" pitchFamily="18" charset="0"/>
            </a:endParaRPr>
          </a:p>
          <a:p>
            <a:pPr>
              <a:spcBef>
                <a:spcPts val="1800"/>
              </a:spcBef>
              <a:buFont typeface="Arial" panose="020B0604020202020204" pitchFamily="34" charset="0"/>
              <a:buChar char="•"/>
            </a:pPr>
            <a:r>
              <a:rPr lang="en-US" altLang="zh-CN" sz="2600" dirty="0">
                <a:solidFill>
                  <a:schemeClr val="bg2">
                    <a:lumMod val="25000"/>
                  </a:schemeClr>
                </a:solidFill>
                <a:latin typeface="Times New Roman" panose="02020603050405020304" pitchFamily="18" charset="0"/>
                <a:cs typeface="Times New Roman" panose="02020603050405020304" pitchFamily="18" charset="0"/>
              </a:rPr>
              <a:t>More</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accurate</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than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numeric</a:t>
            </a:r>
            <a:r>
              <a:rPr lang="zh-CN" altLang="en-US" sz="2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differentiation</a:t>
            </a:r>
            <a:endParaRPr lang="en-US" altLang="zh-CN" sz="2600" dirty="0">
              <a:latin typeface="Times New Roman" panose="02020603050405020304" pitchFamily="18" charset="0"/>
              <a:cs typeface="Times New Roman" panose="02020603050405020304" pitchFamily="18" charset="0"/>
            </a:endParaRPr>
          </a:p>
          <a:p>
            <a:pPr>
              <a:spcBef>
                <a:spcPts val="1800"/>
              </a:spcBef>
              <a:buFont typeface="Arial" panose="020B0604020202020204" pitchFamily="34" charset="0"/>
              <a:buChar char="•"/>
            </a:pPr>
            <a:r>
              <a:rPr lang="en-US" altLang="zh-CN" sz="2600" dirty="0">
                <a:solidFill>
                  <a:schemeClr val="bg2">
                    <a:lumMod val="25000"/>
                  </a:schemeClr>
                </a:solidFill>
                <a:latin typeface="Times New Roman" panose="02020603050405020304" pitchFamily="18" charset="0"/>
                <a:cs typeface="Times New Roman" panose="02020603050405020304" pitchFamily="18" charset="0"/>
              </a:rPr>
              <a:t>Faster</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and</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occupies</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less</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memory</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than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symbolic</a:t>
            </a:r>
            <a:r>
              <a:rPr lang="zh-CN" altLang="en-US" sz="2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differentiation</a:t>
            </a:r>
          </a:p>
          <a:p>
            <a:pPr>
              <a:spcBef>
                <a:spcPts val="1800"/>
              </a:spcBef>
              <a:buFont typeface="Arial" panose="020B0604020202020204" pitchFamily="34" charset="0"/>
              <a:buChar char="•"/>
            </a:pPr>
            <a:r>
              <a:rPr lang="en-US" sz="2600" dirty="0">
                <a:solidFill>
                  <a:schemeClr val="bg2">
                    <a:lumMod val="25000"/>
                  </a:schemeClr>
                </a:solidFill>
                <a:latin typeface="Times New Roman" panose="02020603050405020304" pitchFamily="18" charset="0"/>
                <a:cs typeface="Times New Roman" panose="02020603050405020304" pitchFamily="18" charset="0"/>
              </a:rPr>
              <a:t>Two modes in Automatic Differentiation - forward and reverse</a:t>
            </a:r>
            <a:endParaRPr lang="en-US" altLang="zh-CN" sz="26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54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4A18-6629-B048-B4F3-CF59362574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620FA109-6788-4827-9EF6-93EF68D28DCC}"/>
                  </a:ext>
                </a:extLst>
              </p:cNvPr>
              <p:cNvSpPr txBox="1"/>
              <p:nvPr/>
            </p:nvSpPr>
            <p:spPr>
              <a:xfrm>
                <a:off x="1023979" y="1995820"/>
                <a:ext cx="3573780" cy="1200329"/>
              </a:xfrm>
              <a:prstGeom prst="rect">
                <a:avLst/>
              </a:prstGeom>
              <a:noFill/>
            </p:spPr>
            <p:txBody>
              <a:bodyPr wrap="square" rtlCol="0">
                <a:spAutoFit/>
              </a:bodyPr>
              <a:lstStyle/>
              <a:p>
                <a:r>
                  <a:rPr lang="en-US" sz="2400" b="1" i="1" dirty="0">
                    <a:latin typeface="Cambria Math" panose="02040503050406030204" pitchFamily="18" charset="0"/>
                  </a:rPr>
                  <a:t>Example:</a:t>
                </a:r>
              </a:p>
              <a:p>
                <a:endParaRPr lang="en-US" sz="2400" b="1"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𝒇</m:t>
                      </m:r>
                      <m:r>
                        <a:rPr lang="en-US" sz="2400" b="1" i="1" smtClean="0">
                          <a:latin typeface="Cambria Math" panose="02040503050406030204" pitchFamily="18" charset="0"/>
                        </a:rPr>
                        <m:t>=</m:t>
                      </m:r>
                      <m:func>
                        <m:funcPr>
                          <m:ctrlPr>
                            <a:rPr lang="en-US" sz="2400" b="1" i="1" smtClean="0">
                              <a:latin typeface="Cambria Math" panose="02040503050406030204" pitchFamily="18" charset="0"/>
                            </a:rPr>
                          </m:ctrlPr>
                        </m:funcPr>
                        <m:fName>
                          <m:r>
                            <a:rPr lang="en-US" sz="2400" b="1" i="0" smtClean="0">
                              <a:latin typeface="Cambria Math" panose="02040503050406030204" pitchFamily="18" charset="0"/>
                            </a:rPr>
                            <m:t>𝐜𝐨𝐬</m:t>
                          </m:r>
                        </m:fName>
                        <m:e>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e>
                          </m:d>
                        </m:e>
                      </m:func>
                      <m:r>
                        <a:rPr lang="en-US" sz="2400" b="1" i="1" smtClean="0">
                          <a:latin typeface="Cambria Math" panose="02040503050406030204" pitchFamily="18" charset="0"/>
                        </a:rPr>
                        <m:t>+</m:t>
                      </m:r>
                      <m:r>
                        <a:rPr lang="en-US" sz="2400" b="1" i="1" smtClean="0">
                          <a:latin typeface="Cambria Math" panose="02040503050406030204" pitchFamily="18" charset="0"/>
                        </a:rPr>
                        <m:t>𝒙𝒚</m:t>
                      </m:r>
                    </m:oMath>
                  </m:oMathPara>
                </a14:m>
                <a:endParaRPr lang="en-US" sz="2400" b="1" dirty="0"/>
              </a:p>
            </p:txBody>
          </p:sp>
        </mc:Choice>
        <mc:Fallback>
          <p:sp>
            <p:nvSpPr>
              <p:cNvPr id="38" name="TextBox 37">
                <a:extLst>
                  <a:ext uri="{FF2B5EF4-FFF2-40B4-BE49-F238E27FC236}">
                    <a16:creationId xmlns:a16="http://schemas.microsoft.com/office/drawing/2014/main" id="{620FA109-6788-4827-9EF6-93EF68D28DCC}"/>
                  </a:ext>
                </a:extLst>
              </p:cNvPr>
              <p:cNvSpPr txBox="1">
                <a:spLocks noRot="1" noChangeAspect="1" noMove="1" noResize="1" noEditPoints="1" noAdjustHandles="1" noChangeArrowheads="1" noChangeShapeType="1" noTextEdit="1"/>
              </p:cNvSpPr>
              <p:nvPr/>
            </p:nvSpPr>
            <p:spPr>
              <a:xfrm>
                <a:off x="1023979" y="1995820"/>
                <a:ext cx="3573780" cy="1200329"/>
              </a:xfrm>
              <a:prstGeom prst="rect">
                <a:avLst/>
              </a:prstGeom>
              <a:blipFill>
                <a:blip r:embed="rId3"/>
                <a:stretch>
                  <a:fillRect l="-2730" t="-4061" b="-6599"/>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4EFBF02B-5F9C-497F-A1C1-A76E347D9132}"/>
              </a:ext>
            </a:extLst>
          </p:cNvPr>
          <p:cNvGrpSpPr/>
          <p:nvPr/>
        </p:nvGrpSpPr>
        <p:grpSpPr>
          <a:xfrm>
            <a:off x="5751192" y="2014194"/>
            <a:ext cx="4019550" cy="4088137"/>
            <a:chOff x="5751192" y="2014194"/>
            <a:chExt cx="4019550" cy="4088137"/>
          </a:xfrm>
        </p:grpSpPr>
        <p:sp>
          <p:nvSpPr>
            <p:cNvPr id="49" name="Rectangle: Rounded Corners 48">
              <a:extLst>
                <a:ext uri="{FF2B5EF4-FFF2-40B4-BE49-F238E27FC236}">
                  <a16:creationId xmlns:a16="http://schemas.microsoft.com/office/drawing/2014/main" id="{C6C877A6-F0ED-4A47-B13D-6E7D79AF8A6C}"/>
                </a:ext>
              </a:extLst>
            </p:cNvPr>
            <p:cNvSpPr/>
            <p:nvPr/>
          </p:nvSpPr>
          <p:spPr>
            <a:xfrm>
              <a:off x="5751192" y="2014194"/>
              <a:ext cx="4019550" cy="4088137"/>
            </a:xfrm>
            <a:prstGeom prst="roundRect">
              <a:avLst>
                <a:gd name="adj" fmla="val 62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D47D11F-CABC-4011-8A2A-193AD3D3484D}"/>
                </a:ext>
              </a:extLst>
            </p:cNvPr>
            <p:cNvGrpSpPr/>
            <p:nvPr/>
          </p:nvGrpSpPr>
          <p:grpSpPr>
            <a:xfrm>
              <a:off x="6075351" y="2297035"/>
              <a:ext cx="3257557" cy="3487923"/>
              <a:chOff x="3943819" y="2194165"/>
              <a:chExt cx="3257557" cy="3487923"/>
            </a:xfrm>
          </p:grpSpPr>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51C4D35E-E2E8-4F8C-A731-6494FE07A647}"/>
                      </a:ext>
                    </a:extLst>
                  </p:cNvPr>
                  <p:cNvSpPr/>
                  <p:nvPr/>
                </p:nvSpPr>
                <p:spPr>
                  <a:xfrm>
                    <a:off x="4869496" y="2739281"/>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dirty="0"/>
                  </a:p>
                </p:txBody>
              </p:sp>
            </mc:Choice>
            <mc:Fallback>
              <p:sp>
                <p:nvSpPr>
                  <p:cNvPr id="8" name="Oval 7">
                    <a:extLst>
                      <a:ext uri="{FF2B5EF4-FFF2-40B4-BE49-F238E27FC236}">
                        <a16:creationId xmlns:a16="http://schemas.microsoft.com/office/drawing/2014/main" id="{51C4D35E-E2E8-4F8C-A731-6494FE07A647}"/>
                      </a:ext>
                    </a:extLst>
                  </p:cNvPr>
                  <p:cNvSpPr>
                    <a:spLocks noRot="1" noChangeAspect="1" noMove="1" noResize="1" noEditPoints="1" noAdjustHandles="1" noChangeArrowheads="1" noChangeShapeType="1" noTextEdit="1"/>
                  </p:cNvSpPr>
                  <p:nvPr/>
                </p:nvSpPr>
                <p:spPr>
                  <a:xfrm>
                    <a:off x="4869496" y="2739281"/>
                    <a:ext cx="680086" cy="68008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Oval 22">
                    <a:extLst>
                      <a:ext uri="{FF2B5EF4-FFF2-40B4-BE49-F238E27FC236}">
                        <a16:creationId xmlns:a16="http://schemas.microsoft.com/office/drawing/2014/main" id="{87E1DADD-7AB5-4698-9192-47E5BBA3B658}"/>
                      </a:ext>
                    </a:extLst>
                  </p:cNvPr>
                  <p:cNvSpPr/>
                  <p:nvPr/>
                </p:nvSpPr>
                <p:spPr>
                  <a:xfrm>
                    <a:off x="6521290" y="2711754"/>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p:txBody>
              </p:sp>
            </mc:Choice>
            <mc:Fallback>
              <p:sp>
                <p:nvSpPr>
                  <p:cNvPr id="23" name="Oval 22">
                    <a:extLst>
                      <a:ext uri="{FF2B5EF4-FFF2-40B4-BE49-F238E27FC236}">
                        <a16:creationId xmlns:a16="http://schemas.microsoft.com/office/drawing/2014/main" id="{87E1DADD-7AB5-4698-9192-47E5BBA3B658}"/>
                      </a:ext>
                    </a:extLst>
                  </p:cNvPr>
                  <p:cNvSpPr>
                    <a:spLocks noRot="1" noChangeAspect="1" noMove="1" noResize="1" noEditPoints="1" noAdjustHandles="1" noChangeArrowheads="1" noChangeShapeType="1" noTextEdit="1"/>
                  </p:cNvSpPr>
                  <p:nvPr/>
                </p:nvSpPr>
                <p:spPr>
                  <a:xfrm>
                    <a:off x="6521290" y="2711754"/>
                    <a:ext cx="680086" cy="68008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09D2EB98-6374-4410-9788-124C8A2340DB}"/>
                      </a:ext>
                    </a:extLst>
                  </p:cNvPr>
                  <p:cNvSpPr/>
                  <p:nvPr/>
                </p:nvSpPr>
                <p:spPr>
                  <a:xfrm>
                    <a:off x="5731035" y="3874435"/>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oMath>
                      </m:oMathPara>
                    </a14:m>
                    <a:endParaRPr lang="en-US" sz="2400" dirty="0"/>
                  </a:p>
                </p:txBody>
              </p:sp>
            </mc:Choice>
            <mc:Fallback>
              <p:sp>
                <p:nvSpPr>
                  <p:cNvPr id="24" name="Oval 23">
                    <a:extLst>
                      <a:ext uri="{FF2B5EF4-FFF2-40B4-BE49-F238E27FC236}">
                        <a16:creationId xmlns:a16="http://schemas.microsoft.com/office/drawing/2014/main" id="{09D2EB98-6374-4410-9788-124C8A2340DB}"/>
                      </a:ext>
                    </a:extLst>
                  </p:cNvPr>
                  <p:cNvSpPr>
                    <a:spLocks noRot="1" noChangeAspect="1" noMove="1" noResize="1" noEditPoints="1" noAdjustHandles="1" noChangeArrowheads="1" noChangeShapeType="1" noTextEdit="1"/>
                  </p:cNvSpPr>
                  <p:nvPr/>
                </p:nvSpPr>
                <p:spPr>
                  <a:xfrm>
                    <a:off x="5731035" y="3874435"/>
                    <a:ext cx="680086" cy="68008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Oval 24">
                    <a:extLst>
                      <a:ext uri="{FF2B5EF4-FFF2-40B4-BE49-F238E27FC236}">
                        <a16:creationId xmlns:a16="http://schemas.microsoft.com/office/drawing/2014/main" id="{F51E0A8B-14C9-4A22-8A64-88D98D088E6D}"/>
                      </a:ext>
                    </a:extLst>
                  </p:cNvPr>
                  <p:cNvSpPr/>
                  <p:nvPr/>
                </p:nvSpPr>
                <p:spPr>
                  <a:xfrm>
                    <a:off x="4189410" y="3904310"/>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oMath>
                      </m:oMathPara>
                    </a14:m>
                    <a:endParaRPr lang="en-US" sz="2400" dirty="0"/>
                  </a:p>
                </p:txBody>
              </p:sp>
            </mc:Choice>
            <mc:Fallback>
              <p:sp>
                <p:nvSpPr>
                  <p:cNvPr id="25" name="Oval 24">
                    <a:extLst>
                      <a:ext uri="{FF2B5EF4-FFF2-40B4-BE49-F238E27FC236}">
                        <a16:creationId xmlns:a16="http://schemas.microsoft.com/office/drawing/2014/main" id="{F51E0A8B-14C9-4A22-8A64-88D98D088E6D}"/>
                      </a:ext>
                    </a:extLst>
                  </p:cNvPr>
                  <p:cNvSpPr>
                    <a:spLocks noRot="1" noChangeAspect="1" noMove="1" noResize="1" noEditPoints="1" noAdjustHandles="1" noChangeArrowheads="1" noChangeShapeType="1" noTextEdit="1"/>
                  </p:cNvSpPr>
                  <p:nvPr/>
                </p:nvSpPr>
                <p:spPr>
                  <a:xfrm>
                    <a:off x="4189410" y="3904310"/>
                    <a:ext cx="680086" cy="680085"/>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CC5BDBA7-A647-427D-9FEF-18A6A7C0C544}"/>
                      </a:ext>
                    </a:extLst>
                  </p:cNvPr>
                  <p:cNvSpPr/>
                  <p:nvPr/>
                </p:nvSpPr>
                <p:spPr>
                  <a:xfrm>
                    <a:off x="5050949" y="5002003"/>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oMath>
                      </m:oMathPara>
                    </a14:m>
                    <a:endParaRPr lang="en-US" sz="2400" dirty="0"/>
                  </a:p>
                </p:txBody>
              </p:sp>
            </mc:Choice>
            <mc:Fallback>
              <p:sp>
                <p:nvSpPr>
                  <p:cNvPr id="26" name="Oval 25">
                    <a:extLst>
                      <a:ext uri="{FF2B5EF4-FFF2-40B4-BE49-F238E27FC236}">
                        <a16:creationId xmlns:a16="http://schemas.microsoft.com/office/drawing/2014/main" id="{CC5BDBA7-A647-427D-9FEF-18A6A7C0C544}"/>
                      </a:ext>
                    </a:extLst>
                  </p:cNvPr>
                  <p:cNvSpPr>
                    <a:spLocks noRot="1" noChangeAspect="1" noMove="1" noResize="1" noEditPoints="1" noAdjustHandles="1" noChangeArrowheads="1" noChangeShapeType="1" noTextEdit="1"/>
                  </p:cNvSpPr>
                  <p:nvPr/>
                </p:nvSpPr>
                <p:spPr>
                  <a:xfrm>
                    <a:off x="5050949" y="5002003"/>
                    <a:ext cx="680086" cy="680085"/>
                  </a:xfrm>
                  <a:prstGeom prst="ellipse">
                    <a:avLst/>
                  </a:prstGeom>
                  <a:blipFill>
                    <a:blip r:embed="rId8"/>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05FC735E-98DF-438D-B551-4EA1AA0C1FA6}"/>
                  </a:ext>
                </a:extLst>
              </p:cNvPr>
              <p:cNvCxnSpPr>
                <a:cxnSpLocks/>
              </p:cNvCxnSpPr>
              <p:nvPr/>
            </p:nvCxnSpPr>
            <p:spPr>
              <a:xfrm>
                <a:off x="4655236" y="4682589"/>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F2999C-D363-4072-9CBA-CEB3A969C582}"/>
                  </a:ext>
                </a:extLst>
              </p:cNvPr>
              <p:cNvCxnSpPr>
                <a:cxnSpLocks/>
              </p:cNvCxnSpPr>
              <p:nvPr/>
            </p:nvCxnSpPr>
            <p:spPr>
              <a:xfrm flipH="1">
                <a:off x="5698228" y="4682589"/>
                <a:ext cx="305249"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88D34C-29DE-4A0B-ADCB-DA529E799941}"/>
                  </a:ext>
                </a:extLst>
              </p:cNvPr>
              <p:cNvCxnSpPr>
                <a:cxnSpLocks/>
              </p:cNvCxnSpPr>
              <p:nvPr/>
            </p:nvCxnSpPr>
            <p:spPr>
              <a:xfrm>
                <a:off x="5494117" y="3427558"/>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3265D-D51A-4C32-9793-3D4AAB545C82}"/>
                  </a:ext>
                </a:extLst>
              </p:cNvPr>
              <p:cNvCxnSpPr>
                <a:cxnSpLocks/>
              </p:cNvCxnSpPr>
              <p:nvPr/>
            </p:nvCxnSpPr>
            <p:spPr>
              <a:xfrm flipH="1">
                <a:off x="4459136" y="3432234"/>
                <a:ext cx="483020"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342B99D-DA66-4EF5-933B-26FCEFD55E7D}"/>
                  </a:ext>
                </a:extLst>
              </p:cNvPr>
              <p:cNvCxnSpPr>
                <a:cxnSpLocks/>
              </p:cNvCxnSpPr>
              <p:nvPr/>
            </p:nvCxnSpPr>
            <p:spPr>
              <a:xfrm flipH="1">
                <a:off x="6181247" y="3432234"/>
                <a:ext cx="340043"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CD1E2207-DDD3-4ECB-9F5E-A7C1B21CD409}"/>
                      </a:ext>
                    </a:extLst>
                  </p:cNvPr>
                  <p:cNvSpPr/>
                  <p:nvPr/>
                </p:nvSpPr>
                <p:spPr>
                  <a:xfrm>
                    <a:off x="4986068" y="2194165"/>
                    <a:ext cx="481221"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oMath>
                      </m:oMathPara>
                    </a14:m>
                    <a:endParaRPr lang="en-US" sz="2800" b="1" dirty="0"/>
                  </a:p>
                </p:txBody>
              </p:sp>
            </mc:Choice>
            <mc:Fallback>
              <p:sp>
                <p:nvSpPr>
                  <p:cNvPr id="41" name="Rectangle 40">
                    <a:extLst>
                      <a:ext uri="{FF2B5EF4-FFF2-40B4-BE49-F238E27FC236}">
                        <a16:creationId xmlns:a16="http://schemas.microsoft.com/office/drawing/2014/main" id="{CD1E2207-DDD3-4ECB-9F5E-A7C1B21CD409}"/>
                      </a:ext>
                    </a:extLst>
                  </p:cNvPr>
                  <p:cNvSpPr>
                    <a:spLocks noRot="1" noChangeAspect="1" noMove="1" noResize="1" noEditPoints="1" noAdjustHandles="1" noChangeArrowheads="1" noChangeShapeType="1" noTextEdit="1"/>
                  </p:cNvSpPr>
                  <p:nvPr/>
                </p:nvSpPr>
                <p:spPr>
                  <a:xfrm>
                    <a:off x="4986068" y="2194165"/>
                    <a:ext cx="4812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a:extLst>
                      <a:ext uri="{FF2B5EF4-FFF2-40B4-BE49-F238E27FC236}">
                        <a16:creationId xmlns:a16="http://schemas.microsoft.com/office/drawing/2014/main" id="{FD15E9FC-C3B8-4223-A04A-B4CC5D22C401}"/>
                      </a:ext>
                    </a:extLst>
                  </p:cNvPr>
                  <p:cNvSpPr/>
                  <p:nvPr/>
                </p:nvSpPr>
                <p:spPr>
                  <a:xfrm>
                    <a:off x="6620722" y="2194165"/>
                    <a:ext cx="489236"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oMath>
                      </m:oMathPara>
                    </a14:m>
                    <a:endParaRPr lang="en-US" sz="2800" b="1" dirty="0"/>
                  </a:p>
                </p:txBody>
              </p:sp>
            </mc:Choice>
            <mc:Fallback>
              <p:sp>
                <p:nvSpPr>
                  <p:cNvPr id="42" name="Rectangle 41">
                    <a:extLst>
                      <a:ext uri="{FF2B5EF4-FFF2-40B4-BE49-F238E27FC236}">
                        <a16:creationId xmlns:a16="http://schemas.microsoft.com/office/drawing/2014/main" id="{FD15E9FC-C3B8-4223-A04A-B4CC5D22C401}"/>
                      </a:ext>
                    </a:extLst>
                  </p:cNvPr>
                  <p:cNvSpPr>
                    <a:spLocks noRot="1" noChangeAspect="1" noMove="1" noResize="1" noEditPoints="1" noAdjustHandles="1" noChangeArrowheads="1" noChangeShapeType="1" noTextEdit="1"/>
                  </p:cNvSpPr>
                  <p:nvPr/>
                </p:nvSpPr>
                <p:spPr>
                  <a:xfrm>
                    <a:off x="6620722" y="2194165"/>
                    <a:ext cx="489236"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Rectangle 42">
                    <a:extLst>
                      <a:ext uri="{FF2B5EF4-FFF2-40B4-BE49-F238E27FC236}">
                        <a16:creationId xmlns:a16="http://schemas.microsoft.com/office/drawing/2014/main" id="{5665AB46-1B89-4496-A53C-A3B3CCEB0506}"/>
                      </a:ext>
                    </a:extLst>
                  </p:cNvPr>
                  <p:cNvSpPr/>
                  <p:nvPr/>
                </p:nvSpPr>
                <p:spPr>
                  <a:xfrm>
                    <a:off x="5794825" y="3199137"/>
                    <a:ext cx="530915"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p:sp>
                <p:nvSpPr>
                  <p:cNvPr id="43" name="Rectangle 42">
                    <a:extLst>
                      <a:ext uri="{FF2B5EF4-FFF2-40B4-BE49-F238E27FC236}">
                        <a16:creationId xmlns:a16="http://schemas.microsoft.com/office/drawing/2014/main" id="{5665AB46-1B89-4496-A53C-A3B3CCEB0506}"/>
                      </a:ext>
                    </a:extLst>
                  </p:cNvPr>
                  <p:cNvSpPr>
                    <a:spLocks noRot="1" noChangeAspect="1" noMove="1" noResize="1" noEditPoints="1" noAdjustHandles="1" noChangeArrowheads="1" noChangeShapeType="1" noTextEdit="1"/>
                  </p:cNvSpPr>
                  <p:nvPr/>
                </p:nvSpPr>
                <p:spPr>
                  <a:xfrm>
                    <a:off x="5794825" y="3199137"/>
                    <a:ext cx="530915"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10ABABEA-AB9C-4460-987E-7C0E3E6EE854}"/>
                      </a:ext>
                    </a:extLst>
                  </p:cNvPr>
                  <p:cNvSpPr/>
                  <p:nvPr/>
                </p:nvSpPr>
                <p:spPr>
                  <a:xfrm>
                    <a:off x="3943819" y="3164190"/>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800" b="1"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1" i="1" smtClean="0">
                                  <a:latin typeface="Cambria Math" panose="02040503050406030204" pitchFamily="18" charset="0"/>
                                </a:rPr>
                                <m:t> </m:t>
                              </m:r>
                            </m:e>
                          </m:func>
                        </m:oMath>
                      </m:oMathPara>
                    </a14:m>
                    <a:endParaRPr lang="en-US" sz="2800" b="1" dirty="0"/>
                  </a:p>
                </p:txBody>
              </p:sp>
            </mc:Choice>
            <mc:Fallback>
              <p:sp>
                <p:nvSpPr>
                  <p:cNvPr id="44" name="Rectangle 43">
                    <a:extLst>
                      <a:ext uri="{FF2B5EF4-FFF2-40B4-BE49-F238E27FC236}">
                        <a16:creationId xmlns:a16="http://schemas.microsoft.com/office/drawing/2014/main" id="{10ABABEA-AB9C-4460-987E-7C0E3E6EE854}"/>
                      </a:ext>
                    </a:extLst>
                  </p:cNvPr>
                  <p:cNvSpPr>
                    <a:spLocks noRot="1" noChangeAspect="1" noMove="1" noResize="1" noEditPoints="1" noAdjustHandles="1" noChangeArrowheads="1" noChangeShapeType="1" noTextEdit="1"/>
                  </p:cNvSpPr>
                  <p:nvPr/>
                </p:nvSpPr>
                <p:spPr>
                  <a:xfrm>
                    <a:off x="3943819" y="3164190"/>
                    <a:ext cx="530915" cy="523220"/>
                  </a:xfrm>
                  <a:prstGeom prst="rect">
                    <a:avLst/>
                  </a:prstGeom>
                  <a:blipFill>
                    <a:blip r:embed="rId12"/>
                    <a:stretch>
                      <a:fillRect r="-80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0A1EDD26-A4FB-44D7-A7F8-841B15D5942D}"/>
                      </a:ext>
                    </a:extLst>
                  </p:cNvPr>
                  <p:cNvSpPr/>
                  <p:nvPr/>
                </p:nvSpPr>
                <p:spPr>
                  <a:xfrm>
                    <a:off x="5141938" y="4468615"/>
                    <a:ext cx="530915"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p:sp>
                <p:nvSpPr>
                  <p:cNvPr id="45" name="Rectangle 44">
                    <a:extLst>
                      <a:ext uri="{FF2B5EF4-FFF2-40B4-BE49-F238E27FC236}">
                        <a16:creationId xmlns:a16="http://schemas.microsoft.com/office/drawing/2014/main" id="{0A1EDD26-A4FB-44D7-A7F8-841B15D5942D}"/>
                      </a:ext>
                    </a:extLst>
                  </p:cNvPr>
                  <p:cNvSpPr>
                    <a:spLocks noRot="1" noChangeAspect="1" noMove="1" noResize="1" noEditPoints="1" noAdjustHandles="1" noChangeArrowheads="1" noChangeShapeType="1" noTextEdit="1"/>
                  </p:cNvSpPr>
                  <p:nvPr/>
                </p:nvSpPr>
                <p:spPr>
                  <a:xfrm>
                    <a:off x="5141938" y="4468615"/>
                    <a:ext cx="530915" cy="523220"/>
                  </a:xfrm>
                  <a:prstGeom prst="rect">
                    <a:avLst/>
                  </a:prstGeom>
                  <a:blipFill>
                    <a:blip r:embed="rId13"/>
                    <a:stretch>
                      <a:fillRect/>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E710A74B-8BBD-473A-A612-189B0C1D79C7}"/>
                  </a:ext>
                </a:extLst>
              </p:cNvPr>
              <p:cNvSpPr txBox="1"/>
              <p:nvPr/>
            </p:nvSpPr>
            <p:spPr>
              <a:xfrm>
                <a:off x="5598931" y="2129232"/>
                <a:ext cx="998888" cy="49128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num>
                      <m:den>
                        <m:r>
                          <a:rPr lang="en-US" i="1" smtClean="0">
                            <a:solidFill>
                              <a:schemeClr val="bg1"/>
                            </a:solidFill>
                            <a:latin typeface="Cambria Math" panose="02040503050406030204" pitchFamily="18" charset="0"/>
                          </a:rPr>
                          <m:t>ⅆ</m:t>
                        </m:r>
                        <m:r>
                          <a:rPr lang="en-US"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=1</m:t>
                    </m:r>
                  </m:oMath>
                </a14:m>
                <a:r>
                  <a:rPr lang="en-US" dirty="0">
                    <a:solidFill>
                      <a:schemeClr val="bg1"/>
                    </a:solidFill>
                  </a:rPr>
                  <a:t> </a:t>
                </a:r>
              </a:p>
            </p:txBody>
          </p:sp>
        </mc:Choice>
        <mc:Fallback>
          <p:sp>
            <p:nvSpPr>
              <p:cNvPr id="51" name="TextBox 50">
                <a:extLst>
                  <a:ext uri="{FF2B5EF4-FFF2-40B4-BE49-F238E27FC236}">
                    <a16:creationId xmlns:a16="http://schemas.microsoft.com/office/drawing/2014/main" id="{E710A74B-8BBD-473A-A612-189B0C1D79C7}"/>
                  </a:ext>
                </a:extLst>
              </p:cNvPr>
              <p:cNvSpPr txBox="1">
                <a:spLocks noRot="1" noChangeAspect="1" noMove="1" noResize="1" noEditPoints="1" noAdjustHandles="1" noChangeArrowheads="1" noChangeShapeType="1" noTextEdit="1"/>
              </p:cNvSpPr>
              <p:nvPr/>
            </p:nvSpPr>
            <p:spPr>
              <a:xfrm>
                <a:off x="5598931" y="2129232"/>
                <a:ext cx="998888" cy="491288"/>
              </a:xfrm>
              <a:prstGeom prst="rect">
                <a:avLst/>
              </a:prstGeom>
              <a:blipFill>
                <a:blip r:embed="rId14"/>
                <a:stretch>
                  <a:fillRect b="-246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85862365-7FCD-4A3E-A3D6-A6B4EA6399D5}"/>
                  </a:ext>
                </a:extLst>
              </p:cNvPr>
              <p:cNvSpPr txBox="1"/>
              <p:nvPr/>
            </p:nvSpPr>
            <p:spPr>
              <a:xfrm>
                <a:off x="9329584" y="2073726"/>
                <a:ext cx="998888" cy="49128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=0</m:t>
                    </m:r>
                  </m:oMath>
                </a14:m>
                <a:r>
                  <a:rPr lang="en-US" dirty="0">
                    <a:solidFill>
                      <a:schemeClr val="bg1"/>
                    </a:solidFill>
                  </a:rPr>
                  <a:t> </a:t>
                </a:r>
              </a:p>
            </p:txBody>
          </p:sp>
        </mc:Choice>
        <mc:Fallback>
          <p:sp>
            <p:nvSpPr>
              <p:cNvPr id="52" name="TextBox 51">
                <a:extLst>
                  <a:ext uri="{FF2B5EF4-FFF2-40B4-BE49-F238E27FC236}">
                    <a16:creationId xmlns:a16="http://schemas.microsoft.com/office/drawing/2014/main" id="{85862365-7FCD-4A3E-A3D6-A6B4EA6399D5}"/>
                  </a:ext>
                </a:extLst>
              </p:cNvPr>
              <p:cNvSpPr txBox="1">
                <a:spLocks noRot="1" noChangeAspect="1" noMove="1" noResize="1" noEditPoints="1" noAdjustHandles="1" noChangeArrowheads="1" noChangeShapeType="1" noTextEdit="1"/>
              </p:cNvSpPr>
              <p:nvPr/>
            </p:nvSpPr>
            <p:spPr>
              <a:xfrm>
                <a:off x="9329584" y="2073726"/>
                <a:ext cx="998888" cy="491288"/>
              </a:xfrm>
              <a:prstGeom prst="rect">
                <a:avLst/>
              </a:prstGeom>
              <a:blipFill>
                <a:blip r:embed="rId15"/>
                <a:stretch>
                  <a:fillRect b="-246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D9CB67D7-D79F-4E40-ABC7-02ED574BAACC}"/>
                  </a:ext>
                </a:extLst>
              </p:cNvPr>
              <p:cNvSpPr txBox="1"/>
              <p:nvPr/>
            </p:nvSpPr>
            <p:spPr>
              <a:xfrm>
                <a:off x="4640580" y="4079616"/>
                <a:ext cx="1504597" cy="535211"/>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oMath>
                </a14:m>
                <a:r>
                  <a:rPr lang="en-US" dirty="0">
                    <a:solidFill>
                      <a:schemeClr val="bg1"/>
                    </a:solidFill>
                  </a:rPr>
                  <a:t> </a:t>
                </a:r>
              </a:p>
            </p:txBody>
          </p:sp>
        </mc:Choice>
        <mc:Fallback>
          <p:sp>
            <p:nvSpPr>
              <p:cNvPr id="53" name="TextBox 52">
                <a:extLst>
                  <a:ext uri="{FF2B5EF4-FFF2-40B4-BE49-F238E27FC236}">
                    <a16:creationId xmlns:a16="http://schemas.microsoft.com/office/drawing/2014/main" id="{D9CB67D7-D79F-4E40-ABC7-02ED574BAACC}"/>
                  </a:ext>
                </a:extLst>
              </p:cNvPr>
              <p:cNvSpPr txBox="1">
                <a:spLocks noRot="1" noChangeAspect="1" noMove="1" noResize="1" noEditPoints="1" noAdjustHandles="1" noChangeArrowheads="1" noChangeShapeType="1" noTextEdit="1"/>
              </p:cNvSpPr>
              <p:nvPr/>
            </p:nvSpPr>
            <p:spPr>
              <a:xfrm>
                <a:off x="4640580" y="4079616"/>
                <a:ext cx="1504597" cy="535211"/>
              </a:xfrm>
              <a:prstGeom prst="rect">
                <a:avLst/>
              </a:prstGeom>
              <a:blipFill>
                <a:blip r:embed="rId16"/>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692CB17C-6D66-49CC-9BC3-29B3BC492AD3}"/>
                  </a:ext>
                </a:extLst>
              </p:cNvPr>
              <p:cNvSpPr txBox="1"/>
              <p:nvPr/>
            </p:nvSpPr>
            <p:spPr>
              <a:xfrm>
                <a:off x="8752254" y="4049965"/>
                <a:ext cx="2720508" cy="52411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den>
                            </m:f>
                          </m:fName>
                          <m:e>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e>
                    </m:func>
                  </m:oMath>
                </a14:m>
                <a:r>
                  <a:rPr lang="en-US" dirty="0">
                    <a:solidFill>
                      <a:schemeClr val="bg1"/>
                    </a:solidFill>
                  </a:rPr>
                  <a:t> </a:t>
                </a:r>
              </a:p>
            </p:txBody>
          </p:sp>
        </mc:Choice>
        <mc:Fallback>
          <p:sp>
            <p:nvSpPr>
              <p:cNvPr id="55" name="TextBox 54">
                <a:extLst>
                  <a:ext uri="{FF2B5EF4-FFF2-40B4-BE49-F238E27FC236}">
                    <a16:creationId xmlns:a16="http://schemas.microsoft.com/office/drawing/2014/main" id="{692CB17C-6D66-49CC-9BC3-29B3BC492AD3}"/>
                  </a:ext>
                </a:extLst>
              </p:cNvPr>
              <p:cNvSpPr txBox="1">
                <a:spLocks noRot="1" noChangeAspect="1" noMove="1" noResize="1" noEditPoints="1" noAdjustHandles="1" noChangeArrowheads="1" noChangeShapeType="1" noTextEdit="1"/>
              </p:cNvSpPr>
              <p:nvPr/>
            </p:nvSpPr>
            <p:spPr>
              <a:xfrm>
                <a:off x="8752254" y="4049965"/>
                <a:ext cx="2720508" cy="524118"/>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B2E802F4-8458-43D1-8589-D28A0827853F}"/>
                  </a:ext>
                </a:extLst>
              </p:cNvPr>
              <p:cNvSpPr txBox="1"/>
              <p:nvPr/>
            </p:nvSpPr>
            <p:spPr>
              <a:xfrm>
                <a:off x="8004322" y="5421565"/>
                <a:ext cx="2720508" cy="535211"/>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a:solidFill>
                                  <a:schemeClr val="bg1"/>
                                </a:solidFill>
                                <a:latin typeface="Cambria Math" panose="02040503050406030204" pitchFamily="18" charset="0"/>
                              </a:rPr>
                              <m:t>ⅆ</m:t>
                            </m:r>
                            <m:r>
                              <a:rPr lang="en-US" i="1" smtClean="0">
                                <a:solidFill>
                                  <a:schemeClr val="bg1"/>
                                </a:solidFill>
                                <a:latin typeface="Cambria Math" panose="02040503050406030204" pitchFamily="18" charset="0"/>
                              </a:rPr>
                              <m:t>3</m:t>
                            </m:r>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den>
                            </m:f>
                          </m:fName>
                          <m:e>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e>
                    </m:func>
                  </m:oMath>
                </a14:m>
                <a:r>
                  <a:rPr lang="en-US" dirty="0">
                    <a:solidFill>
                      <a:schemeClr val="bg1"/>
                    </a:solidFill>
                  </a:rPr>
                  <a:t> </a:t>
                </a:r>
              </a:p>
            </p:txBody>
          </p:sp>
        </mc:Choice>
        <mc:Fallback>
          <p:sp>
            <p:nvSpPr>
              <p:cNvPr id="57" name="TextBox 56">
                <a:extLst>
                  <a:ext uri="{FF2B5EF4-FFF2-40B4-BE49-F238E27FC236}">
                    <a16:creationId xmlns:a16="http://schemas.microsoft.com/office/drawing/2014/main" id="{B2E802F4-8458-43D1-8589-D28A0827853F}"/>
                  </a:ext>
                </a:extLst>
              </p:cNvPr>
              <p:cNvSpPr txBox="1">
                <a:spLocks noRot="1" noChangeAspect="1" noMove="1" noResize="1" noEditPoints="1" noAdjustHandles="1" noChangeArrowheads="1" noChangeShapeType="1" noTextEdit="1"/>
              </p:cNvSpPr>
              <p:nvPr/>
            </p:nvSpPr>
            <p:spPr>
              <a:xfrm>
                <a:off x="8004322" y="5421565"/>
                <a:ext cx="2720508" cy="535211"/>
              </a:xfrm>
              <a:prstGeom prst="rect">
                <a:avLst/>
              </a:prstGeom>
              <a:blipFill>
                <a:blip r:embed="rId18"/>
                <a:stretch>
                  <a:fillRect/>
                </a:stretch>
              </a:blipFill>
              <a:ln>
                <a:no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FB25AE30-7EEE-4394-BF02-90961B40041E}"/>
              </a:ext>
            </a:extLst>
          </p:cNvPr>
          <p:cNvSpPr txBox="1"/>
          <p:nvPr/>
        </p:nvSpPr>
        <p:spPr>
          <a:xfrm>
            <a:off x="5751192" y="1350851"/>
            <a:ext cx="4019550" cy="523220"/>
          </a:xfrm>
          <a:prstGeom prst="rect">
            <a:avLst/>
          </a:prstGeom>
          <a:noFill/>
        </p:spPr>
        <p:txBody>
          <a:bodyPr wrap="square" rtlCol="0">
            <a:spAutoFit/>
          </a:bodyPr>
          <a:lstStyle/>
          <a:p>
            <a:pPr algn="ctr"/>
            <a:r>
              <a:rPr lang="en-US" sz="2800" b="1" dirty="0">
                <a:solidFill>
                  <a:srgbClr val="002060"/>
                </a:solidFill>
              </a:rPr>
              <a:t>Forward Mode</a:t>
            </a:r>
          </a:p>
        </p:txBody>
      </p:sp>
    </p:spTree>
    <p:extLst>
      <p:ext uri="{BB962C8B-B14F-4D97-AF65-F5344CB8AC3E}">
        <p14:creationId xmlns:p14="http://schemas.microsoft.com/office/powerpoint/2010/main" val="348191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5" grpId="0" animBg="1"/>
      <p:bldP spid="57" grpId="0" animBg="1"/>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4A18-6629-B048-B4F3-CF59362574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620FA109-6788-4827-9EF6-93EF68D28DCC}"/>
                  </a:ext>
                </a:extLst>
              </p:cNvPr>
              <p:cNvSpPr txBox="1"/>
              <p:nvPr/>
            </p:nvSpPr>
            <p:spPr>
              <a:xfrm>
                <a:off x="1023979" y="1995820"/>
                <a:ext cx="3573780" cy="1200329"/>
              </a:xfrm>
              <a:prstGeom prst="rect">
                <a:avLst/>
              </a:prstGeom>
              <a:noFill/>
            </p:spPr>
            <p:txBody>
              <a:bodyPr wrap="square" rtlCol="0">
                <a:spAutoFit/>
              </a:bodyPr>
              <a:lstStyle/>
              <a:p>
                <a:r>
                  <a:rPr lang="en-US" sz="2400" b="1" i="1" dirty="0">
                    <a:latin typeface="Cambria Math" panose="02040503050406030204" pitchFamily="18" charset="0"/>
                  </a:rPr>
                  <a:t>Example:</a:t>
                </a:r>
              </a:p>
              <a:p>
                <a:endParaRPr lang="en-US" sz="2400" b="1"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𝒇</m:t>
                      </m:r>
                      <m:r>
                        <a:rPr lang="en-US" sz="2400" b="1" i="1" smtClean="0">
                          <a:latin typeface="Cambria Math" panose="02040503050406030204" pitchFamily="18" charset="0"/>
                        </a:rPr>
                        <m:t>=</m:t>
                      </m:r>
                      <m:func>
                        <m:funcPr>
                          <m:ctrlPr>
                            <a:rPr lang="en-US" sz="2400" b="1" i="1" smtClean="0">
                              <a:latin typeface="Cambria Math" panose="02040503050406030204" pitchFamily="18" charset="0"/>
                            </a:rPr>
                          </m:ctrlPr>
                        </m:funcPr>
                        <m:fName>
                          <m:r>
                            <a:rPr lang="en-US" sz="2400" b="1" i="0" smtClean="0">
                              <a:latin typeface="Cambria Math" panose="02040503050406030204" pitchFamily="18" charset="0"/>
                            </a:rPr>
                            <m:t>𝐜𝐨𝐬</m:t>
                          </m:r>
                        </m:fName>
                        <m:e>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e>
                          </m:d>
                        </m:e>
                      </m:func>
                      <m:r>
                        <a:rPr lang="en-US" sz="2400" b="1" i="1" smtClean="0">
                          <a:latin typeface="Cambria Math" panose="02040503050406030204" pitchFamily="18" charset="0"/>
                        </a:rPr>
                        <m:t>+</m:t>
                      </m:r>
                      <m:r>
                        <a:rPr lang="en-US" sz="2400" b="1" i="1" smtClean="0">
                          <a:latin typeface="Cambria Math" panose="02040503050406030204" pitchFamily="18" charset="0"/>
                        </a:rPr>
                        <m:t>𝒙𝒚</m:t>
                      </m:r>
                    </m:oMath>
                  </m:oMathPara>
                </a14:m>
                <a:endParaRPr lang="en-US" sz="2400" b="1" dirty="0"/>
              </a:p>
            </p:txBody>
          </p:sp>
        </mc:Choice>
        <mc:Fallback>
          <p:sp>
            <p:nvSpPr>
              <p:cNvPr id="38" name="TextBox 37">
                <a:extLst>
                  <a:ext uri="{FF2B5EF4-FFF2-40B4-BE49-F238E27FC236}">
                    <a16:creationId xmlns:a16="http://schemas.microsoft.com/office/drawing/2014/main" id="{620FA109-6788-4827-9EF6-93EF68D28DCC}"/>
                  </a:ext>
                </a:extLst>
              </p:cNvPr>
              <p:cNvSpPr txBox="1">
                <a:spLocks noRot="1" noChangeAspect="1" noMove="1" noResize="1" noEditPoints="1" noAdjustHandles="1" noChangeArrowheads="1" noChangeShapeType="1" noTextEdit="1"/>
              </p:cNvSpPr>
              <p:nvPr/>
            </p:nvSpPr>
            <p:spPr>
              <a:xfrm>
                <a:off x="1023979" y="1995820"/>
                <a:ext cx="3573780" cy="1200329"/>
              </a:xfrm>
              <a:prstGeom prst="rect">
                <a:avLst/>
              </a:prstGeom>
              <a:blipFill>
                <a:blip r:embed="rId3"/>
                <a:stretch>
                  <a:fillRect l="-2730" t="-4061" b="-6599"/>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4EFBF02B-5F9C-497F-A1C1-A76E347D9132}"/>
              </a:ext>
            </a:extLst>
          </p:cNvPr>
          <p:cNvGrpSpPr/>
          <p:nvPr/>
        </p:nvGrpSpPr>
        <p:grpSpPr>
          <a:xfrm>
            <a:off x="5751192" y="2014194"/>
            <a:ext cx="4019550" cy="4088137"/>
            <a:chOff x="5751192" y="2014194"/>
            <a:chExt cx="4019550" cy="4088137"/>
          </a:xfrm>
        </p:grpSpPr>
        <p:sp>
          <p:nvSpPr>
            <p:cNvPr id="49" name="Rectangle: Rounded Corners 48">
              <a:extLst>
                <a:ext uri="{FF2B5EF4-FFF2-40B4-BE49-F238E27FC236}">
                  <a16:creationId xmlns:a16="http://schemas.microsoft.com/office/drawing/2014/main" id="{C6C877A6-F0ED-4A47-B13D-6E7D79AF8A6C}"/>
                </a:ext>
              </a:extLst>
            </p:cNvPr>
            <p:cNvSpPr/>
            <p:nvPr/>
          </p:nvSpPr>
          <p:spPr>
            <a:xfrm>
              <a:off x="5751192" y="2014194"/>
              <a:ext cx="4019550" cy="4088137"/>
            </a:xfrm>
            <a:prstGeom prst="roundRect">
              <a:avLst>
                <a:gd name="adj" fmla="val 62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D47D11F-CABC-4011-8A2A-193AD3D3484D}"/>
                </a:ext>
              </a:extLst>
            </p:cNvPr>
            <p:cNvGrpSpPr/>
            <p:nvPr/>
          </p:nvGrpSpPr>
          <p:grpSpPr>
            <a:xfrm>
              <a:off x="6075351" y="2297035"/>
              <a:ext cx="3257557" cy="3487923"/>
              <a:chOff x="3943819" y="2194165"/>
              <a:chExt cx="3257557" cy="3487923"/>
            </a:xfrm>
          </p:grpSpPr>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51C4D35E-E2E8-4F8C-A731-6494FE07A647}"/>
                      </a:ext>
                    </a:extLst>
                  </p:cNvPr>
                  <p:cNvSpPr/>
                  <p:nvPr/>
                </p:nvSpPr>
                <p:spPr>
                  <a:xfrm>
                    <a:off x="4869496" y="2739281"/>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dirty="0"/>
                  </a:p>
                </p:txBody>
              </p:sp>
            </mc:Choice>
            <mc:Fallback>
              <p:sp>
                <p:nvSpPr>
                  <p:cNvPr id="8" name="Oval 7">
                    <a:extLst>
                      <a:ext uri="{FF2B5EF4-FFF2-40B4-BE49-F238E27FC236}">
                        <a16:creationId xmlns:a16="http://schemas.microsoft.com/office/drawing/2014/main" id="{51C4D35E-E2E8-4F8C-A731-6494FE07A647}"/>
                      </a:ext>
                    </a:extLst>
                  </p:cNvPr>
                  <p:cNvSpPr>
                    <a:spLocks noRot="1" noChangeAspect="1" noMove="1" noResize="1" noEditPoints="1" noAdjustHandles="1" noChangeArrowheads="1" noChangeShapeType="1" noTextEdit="1"/>
                  </p:cNvSpPr>
                  <p:nvPr/>
                </p:nvSpPr>
                <p:spPr>
                  <a:xfrm>
                    <a:off x="4869496" y="2739281"/>
                    <a:ext cx="680086" cy="68008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Oval 22">
                    <a:extLst>
                      <a:ext uri="{FF2B5EF4-FFF2-40B4-BE49-F238E27FC236}">
                        <a16:creationId xmlns:a16="http://schemas.microsoft.com/office/drawing/2014/main" id="{87E1DADD-7AB5-4698-9192-47E5BBA3B658}"/>
                      </a:ext>
                    </a:extLst>
                  </p:cNvPr>
                  <p:cNvSpPr/>
                  <p:nvPr/>
                </p:nvSpPr>
                <p:spPr>
                  <a:xfrm>
                    <a:off x="6521290" y="2711754"/>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p:txBody>
              </p:sp>
            </mc:Choice>
            <mc:Fallback>
              <p:sp>
                <p:nvSpPr>
                  <p:cNvPr id="23" name="Oval 22">
                    <a:extLst>
                      <a:ext uri="{FF2B5EF4-FFF2-40B4-BE49-F238E27FC236}">
                        <a16:creationId xmlns:a16="http://schemas.microsoft.com/office/drawing/2014/main" id="{87E1DADD-7AB5-4698-9192-47E5BBA3B658}"/>
                      </a:ext>
                    </a:extLst>
                  </p:cNvPr>
                  <p:cNvSpPr>
                    <a:spLocks noRot="1" noChangeAspect="1" noMove="1" noResize="1" noEditPoints="1" noAdjustHandles="1" noChangeArrowheads="1" noChangeShapeType="1" noTextEdit="1"/>
                  </p:cNvSpPr>
                  <p:nvPr/>
                </p:nvSpPr>
                <p:spPr>
                  <a:xfrm>
                    <a:off x="6521290" y="2711754"/>
                    <a:ext cx="680086" cy="68008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09D2EB98-6374-4410-9788-124C8A2340DB}"/>
                      </a:ext>
                    </a:extLst>
                  </p:cNvPr>
                  <p:cNvSpPr/>
                  <p:nvPr/>
                </p:nvSpPr>
                <p:spPr>
                  <a:xfrm>
                    <a:off x="5731035" y="3874435"/>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oMath>
                      </m:oMathPara>
                    </a14:m>
                    <a:endParaRPr lang="en-US" sz="2400" dirty="0"/>
                  </a:p>
                </p:txBody>
              </p:sp>
            </mc:Choice>
            <mc:Fallback>
              <p:sp>
                <p:nvSpPr>
                  <p:cNvPr id="24" name="Oval 23">
                    <a:extLst>
                      <a:ext uri="{FF2B5EF4-FFF2-40B4-BE49-F238E27FC236}">
                        <a16:creationId xmlns:a16="http://schemas.microsoft.com/office/drawing/2014/main" id="{09D2EB98-6374-4410-9788-124C8A2340DB}"/>
                      </a:ext>
                    </a:extLst>
                  </p:cNvPr>
                  <p:cNvSpPr>
                    <a:spLocks noRot="1" noChangeAspect="1" noMove="1" noResize="1" noEditPoints="1" noAdjustHandles="1" noChangeArrowheads="1" noChangeShapeType="1" noTextEdit="1"/>
                  </p:cNvSpPr>
                  <p:nvPr/>
                </p:nvSpPr>
                <p:spPr>
                  <a:xfrm>
                    <a:off x="5731035" y="3874435"/>
                    <a:ext cx="680086" cy="68008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Oval 24">
                    <a:extLst>
                      <a:ext uri="{FF2B5EF4-FFF2-40B4-BE49-F238E27FC236}">
                        <a16:creationId xmlns:a16="http://schemas.microsoft.com/office/drawing/2014/main" id="{F51E0A8B-14C9-4A22-8A64-88D98D088E6D}"/>
                      </a:ext>
                    </a:extLst>
                  </p:cNvPr>
                  <p:cNvSpPr/>
                  <p:nvPr/>
                </p:nvSpPr>
                <p:spPr>
                  <a:xfrm>
                    <a:off x="4189410" y="3904310"/>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oMath>
                      </m:oMathPara>
                    </a14:m>
                    <a:endParaRPr lang="en-US" sz="2400" dirty="0"/>
                  </a:p>
                </p:txBody>
              </p:sp>
            </mc:Choice>
            <mc:Fallback>
              <p:sp>
                <p:nvSpPr>
                  <p:cNvPr id="25" name="Oval 24">
                    <a:extLst>
                      <a:ext uri="{FF2B5EF4-FFF2-40B4-BE49-F238E27FC236}">
                        <a16:creationId xmlns:a16="http://schemas.microsoft.com/office/drawing/2014/main" id="{F51E0A8B-14C9-4A22-8A64-88D98D088E6D}"/>
                      </a:ext>
                    </a:extLst>
                  </p:cNvPr>
                  <p:cNvSpPr>
                    <a:spLocks noRot="1" noChangeAspect="1" noMove="1" noResize="1" noEditPoints="1" noAdjustHandles="1" noChangeArrowheads="1" noChangeShapeType="1" noTextEdit="1"/>
                  </p:cNvSpPr>
                  <p:nvPr/>
                </p:nvSpPr>
                <p:spPr>
                  <a:xfrm>
                    <a:off x="4189410" y="3904310"/>
                    <a:ext cx="680086" cy="680085"/>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CC5BDBA7-A647-427D-9FEF-18A6A7C0C544}"/>
                      </a:ext>
                    </a:extLst>
                  </p:cNvPr>
                  <p:cNvSpPr/>
                  <p:nvPr/>
                </p:nvSpPr>
                <p:spPr>
                  <a:xfrm>
                    <a:off x="5050949" y="5002003"/>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oMath>
                      </m:oMathPara>
                    </a14:m>
                    <a:endParaRPr lang="en-US" sz="2400" dirty="0"/>
                  </a:p>
                </p:txBody>
              </p:sp>
            </mc:Choice>
            <mc:Fallback>
              <p:sp>
                <p:nvSpPr>
                  <p:cNvPr id="26" name="Oval 25">
                    <a:extLst>
                      <a:ext uri="{FF2B5EF4-FFF2-40B4-BE49-F238E27FC236}">
                        <a16:creationId xmlns:a16="http://schemas.microsoft.com/office/drawing/2014/main" id="{CC5BDBA7-A647-427D-9FEF-18A6A7C0C544}"/>
                      </a:ext>
                    </a:extLst>
                  </p:cNvPr>
                  <p:cNvSpPr>
                    <a:spLocks noRot="1" noChangeAspect="1" noMove="1" noResize="1" noEditPoints="1" noAdjustHandles="1" noChangeArrowheads="1" noChangeShapeType="1" noTextEdit="1"/>
                  </p:cNvSpPr>
                  <p:nvPr/>
                </p:nvSpPr>
                <p:spPr>
                  <a:xfrm>
                    <a:off x="5050949" y="5002003"/>
                    <a:ext cx="680086" cy="680085"/>
                  </a:xfrm>
                  <a:prstGeom prst="ellipse">
                    <a:avLst/>
                  </a:prstGeom>
                  <a:blipFill>
                    <a:blip r:embed="rId8"/>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05FC735E-98DF-438D-B551-4EA1AA0C1FA6}"/>
                  </a:ext>
                </a:extLst>
              </p:cNvPr>
              <p:cNvCxnSpPr>
                <a:cxnSpLocks/>
              </p:cNvCxnSpPr>
              <p:nvPr/>
            </p:nvCxnSpPr>
            <p:spPr>
              <a:xfrm>
                <a:off x="4655236" y="4682589"/>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F2999C-D363-4072-9CBA-CEB3A969C582}"/>
                  </a:ext>
                </a:extLst>
              </p:cNvPr>
              <p:cNvCxnSpPr>
                <a:cxnSpLocks/>
              </p:cNvCxnSpPr>
              <p:nvPr/>
            </p:nvCxnSpPr>
            <p:spPr>
              <a:xfrm flipH="1">
                <a:off x="5698228" y="4682589"/>
                <a:ext cx="305249"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88D34C-29DE-4A0B-ADCB-DA529E799941}"/>
                  </a:ext>
                </a:extLst>
              </p:cNvPr>
              <p:cNvCxnSpPr>
                <a:cxnSpLocks/>
              </p:cNvCxnSpPr>
              <p:nvPr/>
            </p:nvCxnSpPr>
            <p:spPr>
              <a:xfrm>
                <a:off x="5494117" y="3427558"/>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3265D-D51A-4C32-9793-3D4AAB545C82}"/>
                  </a:ext>
                </a:extLst>
              </p:cNvPr>
              <p:cNvCxnSpPr>
                <a:cxnSpLocks/>
              </p:cNvCxnSpPr>
              <p:nvPr/>
            </p:nvCxnSpPr>
            <p:spPr>
              <a:xfrm flipH="1">
                <a:off x="4459136" y="3432234"/>
                <a:ext cx="483020"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342B99D-DA66-4EF5-933B-26FCEFD55E7D}"/>
                  </a:ext>
                </a:extLst>
              </p:cNvPr>
              <p:cNvCxnSpPr>
                <a:cxnSpLocks/>
              </p:cNvCxnSpPr>
              <p:nvPr/>
            </p:nvCxnSpPr>
            <p:spPr>
              <a:xfrm flipH="1">
                <a:off x="6181247" y="3432234"/>
                <a:ext cx="340043"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CD1E2207-DDD3-4ECB-9F5E-A7C1B21CD409}"/>
                      </a:ext>
                    </a:extLst>
                  </p:cNvPr>
                  <p:cNvSpPr/>
                  <p:nvPr/>
                </p:nvSpPr>
                <p:spPr>
                  <a:xfrm>
                    <a:off x="4986068" y="2194165"/>
                    <a:ext cx="481221"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oMath>
                      </m:oMathPara>
                    </a14:m>
                    <a:endParaRPr lang="en-US" sz="2800" b="1" dirty="0"/>
                  </a:p>
                </p:txBody>
              </p:sp>
            </mc:Choice>
            <mc:Fallback>
              <p:sp>
                <p:nvSpPr>
                  <p:cNvPr id="41" name="Rectangle 40">
                    <a:extLst>
                      <a:ext uri="{FF2B5EF4-FFF2-40B4-BE49-F238E27FC236}">
                        <a16:creationId xmlns:a16="http://schemas.microsoft.com/office/drawing/2014/main" id="{CD1E2207-DDD3-4ECB-9F5E-A7C1B21CD409}"/>
                      </a:ext>
                    </a:extLst>
                  </p:cNvPr>
                  <p:cNvSpPr>
                    <a:spLocks noRot="1" noChangeAspect="1" noMove="1" noResize="1" noEditPoints="1" noAdjustHandles="1" noChangeArrowheads="1" noChangeShapeType="1" noTextEdit="1"/>
                  </p:cNvSpPr>
                  <p:nvPr/>
                </p:nvSpPr>
                <p:spPr>
                  <a:xfrm>
                    <a:off x="4986068" y="2194165"/>
                    <a:ext cx="4812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a:extLst>
                      <a:ext uri="{FF2B5EF4-FFF2-40B4-BE49-F238E27FC236}">
                        <a16:creationId xmlns:a16="http://schemas.microsoft.com/office/drawing/2014/main" id="{FD15E9FC-C3B8-4223-A04A-B4CC5D22C401}"/>
                      </a:ext>
                    </a:extLst>
                  </p:cNvPr>
                  <p:cNvSpPr/>
                  <p:nvPr/>
                </p:nvSpPr>
                <p:spPr>
                  <a:xfrm>
                    <a:off x="6620722" y="2194165"/>
                    <a:ext cx="489236"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oMath>
                      </m:oMathPara>
                    </a14:m>
                    <a:endParaRPr lang="en-US" sz="2800" b="1" dirty="0"/>
                  </a:p>
                </p:txBody>
              </p:sp>
            </mc:Choice>
            <mc:Fallback>
              <p:sp>
                <p:nvSpPr>
                  <p:cNvPr id="42" name="Rectangle 41">
                    <a:extLst>
                      <a:ext uri="{FF2B5EF4-FFF2-40B4-BE49-F238E27FC236}">
                        <a16:creationId xmlns:a16="http://schemas.microsoft.com/office/drawing/2014/main" id="{FD15E9FC-C3B8-4223-A04A-B4CC5D22C401}"/>
                      </a:ext>
                    </a:extLst>
                  </p:cNvPr>
                  <p:cNvSpPr>
                    <a:spLocks noRot="1" noChangeAspect="1" noMove="1" noResize="1" noEditPoints="1" noAdjustHandles="1" noChangeArrowheads="1" noChangeShapeType="1" noTextEdit="1"/>
                  </p:cNvSpPr>
                  <p:nvPr/>
                </p:nvSpPr>
                <p:spPr>
                  <a:xfrm>
                    <a:off x="6620722" y="2194165"/>
                    <a:ext cx="489236"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Rectangle 42">
                    <a:extLst>
                      <a:ext uri="{FF2B5EF4-FFF2-40B4-BE49-F238E27FC236}">
                        <a16:creationId xmlns:a16="http://schemas.microsoft.com/office/drawing/2014/main" id="{5665AB46-1B89-4496-A53C-A3B3CCEB0506}"/>
                      </a:ext>
                    </a:extLst>
                  </p:cNvPr>
                  <p:cNvSpPr/>
                  <p:nvPr/>
                </p:nvSpPr>
                <p:spPr>
                  <a:xfrm>
                    <a:off x="5794825" y="3199137"/>
                    <a:ext cx="530915"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p:sp>
                <p:nvSpPr>
                  <p:cNvPr id="43" name="Rectangle 42">
                    <a:extLst>
                      <a:ext uri="{FF2B5EF4-FFF2-40B4-BE49-F238E27FC236}">
                        <a16:creationId xmlns:a16="http://schemas.microsoft.com/office/drawing/2014/main" id="{5665AB46-1B89-4496-A53C-A3B3CCEB0506}"/>
                      </a:ext>
                    </a:extLst>
                  </p:cNvPr>
                  <p:cNvSpPr>
                    <a:spLocks noRot="1" noChangeAspect="1" noMove="1" noResize="1" noEditPoints="1" noAdjustHandles="1" noChangeArrowheads="1" noChangeShapeType="1" noTextEdit="1"/>
                  </p:cNvSpPr>
                  <p:nvPr/>
                </p:nvSpPr>
                <p:spPr>
                  <a:xfrm>
                    <a:off x="5794825" y="3199137"/>
                    <a:ext cx="530915"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10ABABEA-AB9C-4460-987E-7C0E3E6EE854}"/>
                      </a:ext>
                    </a:extLst>
                  </p:cNvPr>
                  <p:cNvSpPr/>
                  <p:nvPr/>
                </p:nvSpPr>
                <p:spPr>
                  <a:xfrm>
                    <a:off x="3943819" y="3164190"/>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800" b="1"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1" i="1" smtClean="0">
                                  <a:latin typeface="Cambria Math" panose="02040503050406030204" pitchFamily="18" charset="0"/>
                                </a:rPr>
                                <m:t> </m:t>
                              </m:r>
                            </m:e>
                          </m:func>
                        </m:oMath>
                      </m:oMathPara>
                    </a14:m>
                    <a:endParaRPr lang="en-US" sz="2800" b="1" dirty="0"/>
                  </a:p>
                </p:txBody>
              </p:sp>
            </mc:Choice>
            <mc:Fallback>
              <p:sp>
                <p:nvSpPr>
                  <p:cNvPr id="44" name="Rectangle 43">
                    <a:extLst>
                      <a:ext uri="{FF2B5EF4-FFF2-40B4-BE49-F238E27FC236}">
                        <a16:creationId xmlns:a16="http://schemas.microsoft.com/office/drawing/2014/main" id="{10ABABEA-AB9C-4460-987E-7C0E3E6EE854}"/>
                      </a:ext>
                    </a:extLst>
                  </p:cNvPr>
                  <p:cNvSpPr>
                    <a:spLocks noRot="1" noChangeAspect="1" noMove="1" noResize="1" noEditPoints="1" noAdjustHandles="1" noChangeArrowheads="1" noChangeShapeType="1" noTextEdit="1"/>
                  </p:cNvSpPr>
                  <p:nvPr/>
                </p:nvSpPr>
                <p:spPr>
                  <a:xfrm>
                    <a:off x="3943819" y="3164190"/>
                    <a:ext cx="530915" cy="523220"/>
                  </a:xfrm>
                  <a:prstGeom prst="rect">
                    <a:avLst/>
                  </a:prstGeom>
                  <a:blipFill>
                    <a:blip r:embed="rId12"/>
                    <a:stretch>
                      <a:fillRect r="-80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0A1EDD26-A4FB-44D7-A7F8-841B15D5942D}"/>
                      </a:ext>
                    </a:extLst>
                  </p:cNvPr>
                  <p:cNvSpPr/>
                  <p:nvPr/>
                </p:nvSpPr>
                <p:spPr>
                  <a:xfrm>
                    <a:off x="5141938" y="4468615"/>
                    <a:ext cx="530915"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p:sp>
                <p:nvSpPr>
                  <p:cNvPr id="45" name="Rectangle 44">
                    <a:extLst>
                      <a:ext uri="{FF2B5EF4-FFF2-40B4-BE49-F238E27FC236}">
                        <a16:creationId xmlns:a16="http://schemas.microsoft.com/office/drawing/2014/main" id="{0A1EDD26-A4FB-44D7-A7F8-841B15D5942D}"/>
                      </a:ext>
                    </a:extLst>
                  </p:cNvPr>
                  <p:cNvSpPr>
                    <a:spLocks noRot="1" noChangeAspect="1" noMove="1" noResize="1" noEditPoints="1" noAdjustHandles="1" noChangeArrowheads="1" noChangeShapeType="1" noTextEdit="1"/>
                  </p:cNvSpPr>
                  <p:nvPr/>
                </p:nvSpPr>
                <p:spPr>
                  <a:xfrm>
                    <a:off x="5141938" y="4468615"/>
                    <a:ext cx="530915" cy="523220"/>
                  </a:xfrm>
                  <a:prstGeom prst="rect">
                    <a:avLst/>
                  </a:prstGeom>
                  <a:blipFill>
                    <a:blip r:embed="rId13"/>
                    <a:stretch>
                      <a:fillRect/>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85862365-7FCD-4A3E-A3D6-A6B4EA6399D5}"/>
                  </a:ext>
                </a:extLst>
              </p:cNvPr>
              <p:cNvSpPr txBox="1"/>
              <p:nvPr/>
            </p:nvSpPr>
            <p:spPr>
              <a:xfrm>
                <a:off x="9329584" y="2073726"/>
                <a:ext cx="1771822" cy="599267"/>
              </a:xfrm>
              <a:prstGeom prst="rect">
                <a:avLst/>
              </a:prstGeom>
              <a:solidFill>
                <a:schemeClr val="accent6">
                  <a:lumMod val="75000"/>
                </a:schemeClr>
              </a:solidFill>
              <a:ln>
                <a:noFill/>
              </a:ln>
            </p:spPr>
            <p:txBody>
              <a:bodyPr wrap="square" rtlCol="0">
                <a:spAutoFit/>
              </a:bodyPr>
              <a:lstStyle/>
              <a:p>
                <a14:m>
                  <m:oMath xmlns:m="http://schemas.openxmlformats.org/officeDocument/2006/math">
                    <m:f>
                      <m:fPr>
                        <m:ctrlPr>
                          <a:rPr lang="en-US" sz="2100" i="1" smtClean="0">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2</m:t>
                            </m:r>
                          </m:sub>
                        </m:sSub>
                      </m:den>
                    </m:f>
                    <m:r>
                      <a:rPr lang="en-US" sz="2100" i="1">
                        <a:solidFill>
                          <a:schemeClr val="bg1"/>
                        </a:solidFill>
                        <a:latin typeface="Cambria Math" panose="02040503050406030204" pitchFamily="18" charset="0"/>
                      </a:rPr>
                      <m:t>=</m:t>
                    </m:r>
                    <m:func>
                      <m:funcPr>
                        <m:ctrlPr>
                          <a:rPr lang="en-US" sz="2100" i="1">
                            <a:solidFill>
                              <a:schemeClr val="bg1"/>
                            </a:solidFill>
                            <a:latin typeface="Cambria Math" panose="02040503050406030204" pitchFamily="18" charset="0"/>
                          </a:rPr>
                        </m:ctrlPr>
                      </m:funcPr>
                      <m:fName>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den>
                        </m:f>
                      </m:fName>
                      <m:e>
                        <m:r>
                          <a:rPr lang="en-US" sz="2100" i="1">
                            <a:solidFill>
                              <a:schemeClr val="bg1"/>
                            </a:solidFill>
                            <a:latin typeface="Cambria Math" panose="02040503050406030204" pitchFamily="18" charset="0"/>
                            <a:ea typeface="Cambria Math" panose="02040503050406030204" pitchFamily="18" charset="0"/>
                          </a:rPr>
                          <m:t>∙</m:t>
                        </m:r>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2</m:t>
                                </m:r>
                              </m:sub>
                            </m:sSub>
                          </m:den>
                        </m:f>
                      </m:e>
                    </m:func>
                  </m:oMath>
                </a14:m>
                <a:r>
                  <a:rPr lang="en-US" sz="2100" dirty="0">
                    <a:solidFill>
                      <a:schemeClr val="bg1"/>
                    </a:solidFill>
                  </a:rPr>
                  <a:t> </a:t>
                </a:r>
              </a:p>
            </p:txBody>
          </p:sp>
        </mc:Choice>
        <mc:Fallback>
          <p:sp>
            <p:nvSpPr>
              <p:cNvPr id="52" name="TextBox 51">
                <a:extLst>
                  <a:ext uri="{FF2B5EF4-FFF2-40B4-BE49-F238E27FC236}">
                    <a16:creationId xmlns:a16="http://schemas.microsoft.com/office/drawing/2014/main" id="{85862365-7FCD-4A3E-A3D6-A6B4EA6399D5}"/>
                  </a:ext>
                </a:extLst>
              </p:cNvPr>
              <p:cNvSpPr txBox="1">
                <a:spLocks noRot="1" noChangeAspect="1" noMove="1" noResize="1" noEditPoints="1" noAdjustHandles="1" noChangeArrowheads="1" noChangeShapeType="1" noTextEdit="1"/>
              </p:cNvSpPr>
              <p:nvPr/>
            </p:nvSpPr>
            <p:spPr>
              <a:xfrm>
                <a:off x="9329584" y="2073726"/>
                <a:ext cx="1771822" cy="599267"/>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D9CB67D7-D79F-4E40-ABC7-02ED574BAACC}"/>
                  </a:ext>
                </a:extLst>
              </p:cNvPr>
              <p:cNvSpPr txBox="1"/>
              <p:nvPr/>
            </p:nvSpPr>
            <p:spPr>
              <a:xfrm>
                <a:off x="4684041" y="4027427"/>
                <a:ext cx="1452272" cy="52411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sin</m:t>
                        </m:r>
                      </m:fName>
                      <m:e>
                        <m:r>
                          <a:rPr lang="en-US" b="0" i="1" smtClean="0">
                            <a:solidFill>
                              <a:schemeClr val="bg1"/>
                            </a:solidFill>
                            <a:latin typeface="Cambria Math" panose="02040503050406030204" pitchFamily="18" charset="0"/>
                          </a:rPr>
                          <m:t>𝑥</m:t>
                        </m:r>
                      </m:e>
                    </m:func>
                  </m:oMath>
                </a14:m>
                <a:r>
                  <a:rPr lang="en-US" dirty="0">
                    <a:solidFill>
                      <a:schemeClr val="bg1"/>
                    </a:solidFill>
                  </a:rPr>
                  <a:t> </a:t>
                </a:r>
              </a:p>
            </p:txBody>
          </p:sp>
        </mc:Choice>
        <mc:Fallback>
          <p:sp>
            <p:nvSpPr>
              <p:cNvPr id="53" name="TextBox 52">
                <a:extLst>
                  <a:ext uri="{FF2B5EF4-FFF2-40B4-BE49-F238E27FC236}">
                    <a16:creationId xmlns:a16="http://schemas.microsoft.com/office/drawing/2014/main" id="{D9CB67D7-D79F-4E40-ABC7-02ED574BAACC}"/>
                  </a:ext>
                </a:extLst>
              </p:cNvPr>
              <p:cNvSpPr txBox="1">
                <a:spLocks noRot="1" noChangeAspect="1" noMove="1" noResize="1" noEditPoints="1" noAdjustHandles="1" noChangeArrowheads="1" noChangeShapeType="1" noTextEdit="1"/>
              </p:cNvSpPr>
              <p:nvPr/>
            </p:nvSpPr>
            <p:spPr>
              <a:xfrm>
                <a:off x="4684041" y="4027427"/>
                <a:ext cx="1452272" cy="524118"/>
              </a:xfrm>
              <a:prstGeom prst="rect">
                <a:avLst/>
              </a:prstGeom>
              <a:blipFill>
                <a:blip r:embed="rId15"/>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B2E802F4-8458-43D1-8589-D28A0827853F}"/>
                  </a:ext>
                </a:extLst>
              </p:cNvPr>
              <p:cNvSpPr txBox="1"/>
              <p:nvPr/>
            </p:nvSpPr>
            <p:spPr>
              <a:xfrm>
                <a:off x="8004322" y="5421565"/>
                <a:ext cx="1328586" cy="665952"/>
              </a:xfrm>
              <a:prstGeom prst="rect">
                <a:avLst/>
              </a:prstGeom>
              <a:solidFill>
                <a:schemeClr val="accent6">
                  <a:lumMod val="75000"/>
                </a:schemeClr>
              </a:solidFill>
              <a:ln>
                <a:noFill/>
              </a:ln>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𝑑𝑓</m:t>
                          </m:r>
                        </m:num>
                        <m:den>
                          <m:r>
                            <a:rPr lang="en-US" i="1" smtClean="0">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5</m:t>
                              </m:r>
                            </m:sub>
                          </m:sSub>
                        </m:den>
                      </m:f>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p:sp>
            <p:nvSpPr>
              <p:cNvPr id="57" name="TextBox 56">
                <a:extLst>
                  <a:ext uri="{FF2B5EF4-FFF2-40B4-BE49-F238E27FC236}">
                    <a16:creationId xmlns:a16="http://schemas.microsoft.com/office/drawing/2014/main" id="{B2E802F4-8458-43D1-8589-D28A0827853F}"/>
                  </a:ext>
                </a:extLst>
              </p:cNvPr>
              <p:cNvSpPr txBox="1">
                <a:spLocks noRot="1" noChangeAspect="1" noMove="1" noResize="1" noEditPoints="1" noAdjustHandles="1" noChangeArrowheads="1" noChangeShapeType="1" noTextEdit="1"/>
              </p:cNvSpPr>
              <p:nvPr/>
            </p:nvSpPr>
            <p:spPr>
              <a:xfrm>
                <a:off x="8004322" y="5421565"/>
                <a:ext cx="1328586" cy="665952"/>
              </a:xfrm>
              <a:prstGeom prst="rect">
                <a:avLst/>
              </a:prstGeom>
              <a:blipFill>
                <a:blip r:embed="rId16"/>
                <a:stretch>
                  <a:fillRect/>
                </a:stretch>
              </a:blipFill>
              <a:ln>
                <a:no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FB25AE30-7EEE-4394-BF02-90961B40041E}"/>
              </a:ext>
            </a:extLst>
          </p:cNvPr>
          <p:cNvSpPr txBox="1"/>
          <p:nvPr/>
        </p:nvSpPr>
        <p:spPr>
          <a:xfrm>
            <a:off x="5751192" y="1350851"/>
            <a:ext cx="4019550" cy="523220"/>
          </a:xfrm>
          <a:prstGeom prst="rect">
            <a:avLst/>
          </a:prstGeom>
          <a:noFill/>
        </p:spPr>
        <p:txBody>
          <a:bodyPr wrap="square" rtlCol="0">
            <a:spAutoFit/>
          </a:bodyPr>
          <a:lstStyle/>
          <a:p>
            <a:pPr algn="ctr"/>
            <a:r>
              <a:rPr lang="en-US" sz="2800" b="1" dirty="0">
                <a:solidFill>
                  <a:srgbClr val="002060"/>
                </a:solidFill>
              </a:rPr>
              <a:t>Reverse Mode</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576B083-5B1F-4CA6-8BEB-C9917B88655B}"/>
                  </a:ext>
                </a:extLst>
              </p:cNvPr>
              <p:cNvSpPr txBox="1"/>
              <p:nvPr/>
            </p:nvSpPr>
            <p:spPr>
              <a:xfrm>
                <a:off x="8806904" y="4015458"/>
                <a:ext cx="1974813" cy="536557"/>
              </a:xfrm>
              <a:prstGeom prst="rect">
                <a:avLst/>
              </a:prstGeom>
              <a:solidFill>
                <a:schemeClr val="tx2"/>
              </a:solidFill>
              <a:ln>
                <a:noFill/>
              </a:ln>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sz="1400" i="1" smtClean="0">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𝑑</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4</m:t>
                              </m:r>
                            </m:sub>
                          </m:sSub>
                        </m:num>
                        <m:den>
                          <m:r>
                            <a:rPr lang="en-US" sz="1400" i="1">
                              <a:solidFill>
                                <a:schemeClr val="bg1"/>
                              </a:solidFill>
                              <a:latin typeface="Cambria Math" panose="02040503050406030204" pitchFamily="18" charset="0"/>
                            </a:rPr>
                            <m:t>ⅆ</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1</m:t>
                              </m:r>
                            </m:sub>
                          </m:sSub>
                        </m:den>
                      </m:f>
                      <m:r>
                        <a:rPr lang="en-US" sz="1400" b="0" i="1" smtClean="0">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2</m:t>
                          </m:r>
                        </m:sub>
                      </m:sSub>
                      <m:r>
                        <a:rPr lang="en-US" sz="1400" b="0" i="1" smtClean="0">
                          <a:solidFill>
                            <a:schemeClr val="bg1"/>
                          </a:solidFill>
                          <a:latin typeface="Cambria Math" panose="02040503050406030204" pitchFamily="18" charset="0"/>
                        </a:rPr>
                        <m:t>   </m:t>
                      </m:r>
                      <m:f>
                        <m:fPr>
                          <m:ctrlPr>
                            <a:rPr lang="en-US" sz="1400" i="1">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𝑑</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4</m:t>
                              </m:r>
                            </m:sub>
                          </m:sSub>
                        </m:num>
                        <m:den>
                          <m:r>
                            <a:rPr lang="en-US" sz="1400" i="1">
                              <a:solidFill>
                                <a:schemeClr val="bg1"/>
                              </a:solidFill>
                              <a:latin typeface="Cambria Math" panose="02040503050406030204" pitchFamily="18" charset="0"/>
                            </a:rPr>
                            <m:t>ⅆ</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2</m:t>
                              </m:r>
                            </m:sub>
                          </m:sSub>
                        </m:den>
                      </m:f>
                      <m:r>
                        <a:rPr lang="en-US" sz="1400" i="1">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1</m:t>
                          </m:r>
                        </m:sub>
                      </m:sSub>
                    </m:oMath>
                  </m:oMathPara>
                </a14:m>
                <a:endParaRPr lang="en-US" sz="1400" dirty="0">
                  <a:solidFill>
                    <a:schemeClr val="bg1"/>
                  </a:solidFill>
                </a:endParaRPr>
              </a:p>
            </p:txBody>
          </p:sp>
        </mc:Choice>
        <mc:Fallback>
          <p:sp>
            <p:nvSpPr>
              <p:cNvPr id="28" name="TextBox 27">
                <a:extLst>
                  <a:ext uri="{FF2B5EF4-FFF2-40B4-BE49-F238E27FC236}">
                    <a16:creationId xmlns:a16="http://schemas.microsoft.com/office/drawing/2014/main" id="{D576B083-5B1F-4CA6-8BEB-C9917B88655B}"/>
                  </a:ext>
                </a:extLst>
              </p:cNvPr>
              <p:cNvSpPr txBox="1">
                <a:spLocks noRot="1" noChangeAspect="1" noMove="1" noResize="1" noEditPoints="1" noAdjustHandles="1" noChangeArrowheads="1" noChangeShapeType="1" noTextEdit="1"/>
              </p:cNvSpPr>
              <p:nvPr/>
            </p:nvSpPr>
            <p:spPr>
              <a:xfrm>
                <a:off x="8806904" y="4015458"/>
                <a:ext cx="1974813" cy="536557"/>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3F8F2A27-FBC1-4BA0-B6FA-E9951674F63F}"/>
                  </a:ext>
                </a:extLst>
              </p:cNvPr>
              <p:cNvSpPr txBox="1"/>
              <p:nvPr/>
            </p:nvSpPr>
            <p:spPr>
              <a:xfrm>
                <a:off x="4163217" y="3980427"/>
                <a:ext cx="2077920" cy="673839"/>
              </a:xfrm>
              <a:prstGeom prst="rect">
                <a:avLst/>
              </a:prstGeom>
              <a:solidFill>
                <a:schemeClr val="accent6">
                  <a:lumMod val="75000"/>
                </a:schemeClr>
              </a:solidFill>
              <a:ln>
                <a:noFill/>
              </a:ln>
            </p:spPr>
            <p:txBody>
              <a:bodyPr wrap="square" rtlCol="0">
                <a:spAutoFit/>
              </a:bodyPr>
              <a:lstStyle/>
              <a:p>
                <a14:m>
                  <m:oMath xmlns:m="http://schemas.openxmlformats.org/officeDocument/2006/math">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𝑑</m:t>
                        </m:r>
                        <m:r>
                          <a:rPr lang="en-US" sz="2400" i="1" smtClean="0">
                            <a:solidFill>
                              <a:schemeClr val="bg1"/>
                            </a:solidFill>
                            <a:latin typeface="Cambria Math" panose="02040503050406030204" pitchFamily="18" charset="0"/>
                          </a:rPr>
                          <m:t>𝑓</m:t>
                        </m:r>
                      </m:num>
                      <m:den>
                        <m:r>
                          <a:rPr lang="en-US" sz="2400" i="1" smtClean="0">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3</m:t>
                            </m:r>
                          </m:sub>
                        </m:sSub>
                      </m:den>
                    </m:f>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𝑑𝑓</m:t>
                            </m:r>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5</m:t>
                                </m:r>
                              </m:sub>
                            </m:sSub>
                          </m:den>
                        </m:f>
                      </m:fName>
                      <m:e>
                        <m:r>
                          <a:rPr lang="en-US" sz="2400" b="0" i="1" smtClean="0">
                            <a:solidFill>
                              <a:schemeClr val="bg1"/>
                            </a:solidFill>
                            <a:latin typeface="Cambria Math" panose="02040503050406030204" pitchFamily="18" charset="0"/>
                            <a:ea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5</m:t>
                                </m:r>
                              </m:sub>
                            </m:sSub>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3</m:t>
                                </m:r>
                              </m:sub>
                            </m:sSub>
                          </m:den>
                        </m:f>
                      </m:e>
                    </m:func>
                  </m:oMath>
                </a14:m>
                <a:r>
                  <a:rPr lang="en-US" sz="2400" dirty="0">
                    <a:solidFill>
                      <a:schemeClr val="bg1"/>
                    </a:solidFill>
                  </a:rPr>
                  <a:t> </a:t>
                </a:r>
              </a:p>
            </p:txBody>
          </p:sp>
        </mc:Choice>
        <mc:Fallback>
          <p:sp>
            <p:nvSpPr>
              <p:cNvPr id="31" name="TextBox 30">
                <a:extLst>
                  <a:ext uri="{FF2B5EF4-FFF2-40B4-BE49-F238E27FC236}">
                    <a16:creationId xmlns:a16="http://schemas.microsoft.com/office/drawing/2014/main" id="{3F8F2A27-FBC1-4BA0-B6FA-E9951674F63F}"/>
                  </a:ext>
                </a:extLst>
              </p:cNvPr>
              <p:cNvSpPr txBox="1">
                <a:spLocks noRot="1" noChangeAspect="1" noMove="1" noResize="1" noEditPoints="1" noAdjustHandles="1" noChangeArrowheads="1" noChangeShapeType="1" noTextEdit="1"/>
              </p:cNvSpPr>
              <p:nvPr/>
            </p:nvSpPr>
            <p:spPr>
              <a:xfrm>
                <a:off x="4163217" y="3980427"/>
                <a:ext cx="2077920" cy="673839"/>
              </a:xfrm>
              <a:prstGeom prst="rect">
                <a:avLst/>
              </a:prstGeom>
              <a:blipFill>
                <a:blip r:embed="rId18"/>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DE53A66C-9AE1-453B-9932-B85C3B39538E}"/>
                  </a:ext>
                </a:extLst>
              </p:cNvPr>
              <p:cNvSpPr txBox="1"/>
              <p:nvPr/>
            </p:nvSpPr>
            <p:spPr>
              <a:xfrm>
                <a:off x="8754635" y="3978288"/>
                <a:ext cx="2153015" cy="673839"/>
              </a:xfrm>
              <a:prstGeom prst="rect">
                <a:avLst/>
              </a:prstGeom>
              <a:solidFill>
                <a:schemeClr val="accent6">
                  <a:lumMod val="75000"/>
                </a:schemeClr>
              </a:solidFill>
              <a:ln>
                <a:noFill/>
              </a:ln>
            </p:spPr>
            <p:txBody>
              <a:bodyPr wrap="square" rtlCol="0">
                <a:spAutoFit/>
              </a:bodyPr>
              <a:lstStyle/>
              <a:p>
                <a:pPr algn="ctr"/>
                <a14:m>
                  <m:oMath xmlns:m="http://schemas.openxmlformats.org/officeDocument/2006/math">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𝑑</m:t>
                        </m:r>
                        <m:r>
                          <a:rPr lang="en-US" sz="2400" i="1" smtClean="0">
                            <a:solidFill>
                              <a:schemeClr val="bg1"/>
                            </a:solidFill>
                            <a:latin typeface="Cambria Math" panose="02040503050406030204" pitchFamily="18" charset="0"/>
                          </a:rPr>
                          <m:t>𝑓</m:t>
                        </m:r>
                      </m:num>
                      <m:den>
                        <m:r>
                          <a:rPr lang="en-US" sz="2400" i="1" smtClean="0">
                            <a:solidFill>
                              <a:schemeClr val="bg1"/>
                            </a:solidFill>
                            <a:latin typeface="Cambria Math" panose="02040503050406030204" pitchFamily="18" charset="0"/>
                          </a:rPr>
                          <m:t>ⅆ</m:t>
                        </m:r>
                        <m:sSub>
                          <m:sSubPr>
                            <m:ctrlPr>
                              <a:rPr lang="en-US"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4</m:t>
                            </m:r>
                          </m:sub>
                        </m:sSub>
                      </m:den>
                    </m:f>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𝑑𝑓</m:t>
                            </m:r>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5</m:t>
                                </m:r>
                              </m:sub>
                            </m:sSub>
                          </m:den>
                        </m:f>
                      </m:fName>
                      <m:e>
                        <m:r>
                          <a:rPr lang="en-US" sz="2400" b="0" i="1" smtClean="0">
                            <a:solidFill>
                              <a:schemeClr val="bg1"/>
                            </a:solidFill>
                            <a:latin typeface="Cambria Math" panose="02040503050406030204" pitchFamily="18" charset="0"/>
                            <a:ea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5</m:t>
                                </m:r>
                              </m:sub>
                            </m:sSub>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4</m:t>
                                </m:r>
                              </m:sub>
                            </m:sSub>
                          </m:den>
                        </m:f>
                      </m:e>
                    </m:func>
                  </m:oMath>
                </a14:m>
                <a:r>
                  <a:rPr lang="en-US" sz="2400" dirty="0">
                    <a:solidFill>
                      <a:schemeClr val="bg1"/>
                    </a:solidFill>
                  </a:rPr>
                  <a:t> </a:t>
                </a:r>
              </a:p>
            </p:txBody>
          </p:sp>
        </mc:Choice>
        <mc:Fallback>
          <p:sp>
            <p:nvSpPr>
              <p:cNvPr id="39" name="TextBox 38">
                <a:extLst>
                  <a:ext uri="{FF2B5EF4-FFF2-40B4-BE49-F238E27FC236}">
                    <a16:creationId xmlns:a16="http://schemas.microsoft.com/office/drawing/2014/main" id="{DE53A66C-9AE1-453B-9932-B85C3B39538E}"/>
                  </a:ext>
                </a:extLst>
              </p:cNvPr>
              <p:cNvSpPr txBox="1">
                <a:spLocks noRot="1" noChangeAspect="1" noMove="1" noResize="1" noEditPoints="1" noAdjustHandles="1" noChangeArrowheads="1" noChangeShapeType="1" noTextEdit="1"/>
              </p:cNvSpPr>
              <p:nvPr/>
            </p:nvSpPr>
            <p:spPr>
              <a:xfrm>
                <a:off x="8754635" y="3978288"/>
                <a:ext cx="2153015" cy="673839"/>
              </a:xfrm>
              <a:prstGeom prst="rect">
                <a:avLst/>
              </a:prstGeom>
              <a:blipFill>
                <a:blip r:embed="rId19"/>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2015D49A-338E-4286-8A0E-79658D89A29C}"/>
                  </a:ext>
                </a:extLst>
              </p:cNvPr>
              <p:cNvSpPr txBox="1"/>
              <p:nvPr/>
            </p:nvSpPr>
            <p:spPr>
              <a:xfrm>
                <a:off x="4084555" y="2073726"/>
                <a:ext cx="2941627" cy="600805"/>
              </a:xfrm>
              <a:prstGeom prst="rect">
                <a:avLst/>
              </a:prstGeom>
              <a:solidFill>
                <a:schemeClr val="accent6">
                  <a:lumMod val="75000"/>
                </a:schemeClr>
              </a:solidFill>
              <a:ln>
                <a:noFill/>
              </a:ln>
            </p:spPr>
            <p:txBody>
              <a:bodyPr wrap="square" rtlCol="0">
                <a:spAutoFit/>
              </a:bodyPr>
              <a:lstStyle/>
              <a:p>
                <a14:m>
                  <m:oMath xmlns:m="http://schemas.openxmlformats.org/officeDocument/2006/math">
                    <m:f>
                      <m:fPr>
                        <m:ctrlPr>
                          <a:rPr lang="en-US" sz="2100" i="1" smtClean="0">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r>
                          <a:rPr lang="en-US" sz="2100" b="0" i="1" smtClean="0">
                            <a:solidFill>
                              <a:schemeClr val="bg1"/>
                            </a:solidFill>
                            <a:latin typeface="Cambria Math" panose="02040503050406030204" pitchFamily="18" charset="0"/>
                          </a:rPr>
                          <m:t>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1</m:t>
                            </m:r>
                          </m:sub>
                        </m:sSub>
                      </m:den>
                    </m:f>
                    <m:r>
                      <a:rPr lang="en-US" sz="2100" i="1">
                        <a:solidFill>
                          <a:schemeClr val="bg1"/>
                        </a:solidFill>
                        <a:latin typeface="Cambria Math" panose="02040503050406030204" pitchFamily="18" charset="0"/>
                      </a:rPr>
                      <m:t>=</m:t>
                    </m:r>
                    <m:func>
                      <m:funcPr>
                        <m:ctrlPr>
                          <a:rPr lang="en-US" sz="2100" i="1">
                            <a:solidFill>
                              <a:schemeClr val="bg1"/>
                            </a:solidFill>
                            <a:latin typeface="Cambria Math" panose="02040503050406030204" pitchFamily="18" charset="0"/>
                          </a:rPr>
                        </m:ctrlPr>
                      </m:funcPr>
                      <m:fName>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r>
                              <a:rPr lang="en-US" sz="2100" b="0" i="1" smtClean="0">
                                <a:solidFill>
                                  <a:schemeClr val="bg1"/>
                                </a:solidFill>
                                <a:latin typeface="Cambria Math" panose="02040503050406030204" pitchFamily="18" charset="0"/>
                              </a:rPr>
                              <m:t>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3</m:t>
                                </m:r>
                              </m:sub>
                            </m:sSub>
                          </m:den>
                        </m:f>
                      </m:fName>
                      <m:e>
                        <m:r>
                          <a:rPr lang="en-US" sz="2100" i="1">
                            <a:solidFill>
                              <a:schemeClr val="bg1"/>
                            </a:solidFill>
                            <a:latin typeface="Cambria Math" panose="02040503050406030204" pitchFamily="18" charset="0"/>
                            <a:ea typeface="Cambria Math" panose="02040503050406030204" pitchFamily="18" charset="0"/>
                          </a:rPr>
                          <m:t>∙</m:t>
                        </m:r>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3</m:t>
                                </m:r>
                              </m:sub>
                            </m:sSub>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1</m:t>
                                </m:r>
                              </m:sub>
                            </m:sSub>
                          </m:den>
                        </m:f>
                        <m:r>
                          <a:rPr lang="en-US" sz="2100" i="1">
                            <a:solidFill>
                              <a:schemeClr val="bg1"/>
                            </a:solidFill>
                            <a:latin typeface="Cambria Math" panose="02040503050406030204" pitchFamily="18" charset="0"/>
                          </a:rPr>
                          <m:t>+</m:t>
                        </m:r>
                        <m:func>
                          <m:funcPr>
                            <m:ctrlPr>
                              <a:rPr lang="en-US" sz="2100" i="1">
                                <a:solidFill>
                                  <a:schemeClr val="bg1"/>
                                </a:solidFill>
                                <a:latin typeface="Cambria Math" panose="02040503050406030204" pitchFamily="18" charset="0"/>
                              </a:rPr>
                            </m:ctrlPr>
                          </m:funcPr>
                          <m:fName>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r>
                                  <a:rPr lang="en-US" sz="2100" b="0" i="1" smtClean="0">
                                    <a:solidFill>
                                      <a:schemeClr val="bg1"/>
                                    </a:solidFill>
                                    <a:latin typeface="Cambria Math" panose="02040503050406030204" pitchFamily="18" charset="0"/>
                                  </a:rPr>
                                  <m:t>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den>
                            </m:f>
                          </m:fName>
                          <m:e>
                            <m:r>
                              <a:rPr lang="en-US" sz="2100" i="1">
                                <a:solidFill>
                                  <a:schemeClr val="bg1"/>
                                </a:solidFill>
                                <a:latin typeface="Cambria Math" panose="02040503050406030204" pitchFamily="18" charset="0"/>
                                <a:ea typeface="Cambria Math" panose="02040503050406030204" pitchFamily="18" charset="0"/>
                              </a:rPr>
                              <m:t>∙</m:t>
                            </m:r>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1</m:t>
                                    </m:r>
                                  </m:sub>
                                </m:sSub>
                              </m:den>
                            </m:f>
                          </m:e>
                        </m:func>
                      </m:e>
                    </m:func>
                  </m:oMath>
                </a14:m>
                <a:r>
                  <a:rPr lang="en-US" sz="2100" dirty="0">
                    <a:solidFill>
                      <a:schemeClr val="bg1"/>
                    </a:solidFill>
                  </a:rPr>
                  <a:t> </a:t>
                </a:r>
              </a:p>
            </p:txBody>
          </p:sp>
        </mc:Choice>
        <mc:Fallback>
          <p:sp>
            <p:nvSpPr>
              <p:cNvPr id="40" name="TextBox 39">
                <a:extLst>
                  <a:ext uri="{FF2B5EF4-FFF2-40B4-BE49-F238E27FC236}">
                    <a16:creationId xmlns:a16="http://schemas.microsoft.com/office/drawing/2014/main" id="{2015D49A-338E-4286-8A0E-79658D89A29C}"/>
                  </a:ext>
                </a:extLst>
              </p:cNvPr>
              <p:cNvSpPr txBox="1">
                <a:spLocks noRot="1" noChangeAspect="1" noMove="1" noResize="1" noEditPoints="1" noAdjustHandles="1" noChangeArrowheads="1" noChangeShapeType="1" noTextEdit="1"/>
              </p:cNvSpPr>
              <p:nvPr/>
            </p:nvSpPr>
            <p:spPr>
              <a:xfrm>
                <a:off x="4084555" y="2073726"/>
                <a:ext cx="2941627" cy="600805"/>
              </a:xfrm>
              <a:prstGeom prst="rect">
                <a:avLst/>
              </a:prstGeom>
              <a:blipFill>
                <a:blip r:embed="rId20"/>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4619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7" grpId="0" animBg="1"/>
      <p:bldP spid="28" grpId="0" animBg="1"/>
      <p:bldP spid="31"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6197-F86A-B741-BB47-D4B0F9CB59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Organization</a:t>
            </a:r>
          </a:p>
        </p:txBody>
      </p:sp>
      <p:pic>
        <p:nvPicPr>
          <p:cNvPr id="4" name="Picture 3">
            <a:extLst>
              <a:ext uri="{FF2B5EF4-FFF2-40B4-BE49-F238E27FC236}">
                <a16:creationId xmlns:a16="http://schemas.microsoft.com/office/drawing/2014/main" id="{700ECFDD-902A-454E-840B-B876AA12D4A1}"/>
              </a:ext>
            </a:extLst>
          </p:cNvPr>
          <p:cNvPicPr>
            <a:picLocks noChangeAspect="1"/>
          </p:cNvPicPr>
          <p:nvPr/>
        </p:nvPicPr>
        <p:blipFill>
          <a:blip r:embed="rId3"/>
          <a:stretch>
            <a:fillRect/>
          </a:stretch>
        </p:blipFill>
        <p:spPr>
          <a:xfrm>
            <a:off x="1052637" y="2429627"/>
            <a:ext cx="4902393" cy="2348589"/>
          </a:xfrm>
          <a:prstGeom prst="rect">
            <a:avLst/>
          </a:prstGeom>
        </p:spPr>
      </p:pic>
      <p:sp>
        <p:nvSpPr>
          <p:cNvPr id="6" name="TextBox 5">
            <a:extLst>
              <a:ext uri="{FF2B5EF4-FFF2-40B4-BE49-F238E27FC236}">
                <a16:creationId xmlns:a16="http://schemas.microsoft.com/office/drawing/2014/main" id="{BB0979FB-7879-494F-8895-470FB970FD04}"/>
              </a:ext>
            </a:extLst>
          </p:cNvPr>
          <p:cNvSpPr txBox="1"/>
          <p:nvPr/>
        </p:nvSpPr>
        <p:spPr>
          <a:xfrm>
            <a:off x="6236972" y="2536448"/>
            <a:ext cx="5353048" cy="1785104"/>
          </a:xfrm>
          <a:prstGeom prst="rect">
            <a:avLst/>
          </a:prstGeom>
          <a:noFill/>
        </p:spPr>
        <p:txBody>
          <a:bodyPr wrap="square" rtlCol="0">
            <a:spAutoFit/>
          </a:bodyPr>
          <a:lstStyle/>
          <a:p>
            <a:pPr indent="-285750">
              <a:spcBef>
                <a:spcPts val="1800"/>
              </a:spcBef>
              <a:buFont typeface="Arial" panose="020B0604020202020204" pitchFamily="34" charset="0"/>
              <a:buChar char="•"/>
            </a:pPr>
            <a:r>
              <a:rPr lang="en-US" altLang="zh-CN" sz="2000" dirty="0">
                <a:solidFill>
                  <a:schemeClr val="bg2">
                    <a:lumMod val="25000"/>
                  </a:schemeClr>
                </a:solidFill>
                <a:latin typeface="Times New Roman" panose="02020603050405020304" pitchFamily="18" charset="0"/>
                <a:cs typeface="Times New Roman" panose="02020603050405020304" pitchFamily="18" charset="0"/>
              </a:rPr>
              <a:t>Single AutoDiff.py module </a:t>
            </a:r>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pPr indent="-285750">
              <a:spcBef>
                <a:spcPts val="1800"/>
              </a:spcBef>
              <a:buFont typeface="Arial" panose="020B0604020202020204" pitchFamily="34" charset="0"/>
              <a:buChar char="•"/>
            </a:pPr>
            <a:r>
              <a:rPr lang="en-US" sz="2000" dirty="0">
                <a:solidFill>
                  <a:schemeClr val="bg2">
                    <a:lumMod val="25000"/>
                  </a:schemeClr>
                </a:solidFill>
                <a:latin typeface="Times New Roman" panose="02020603050405020304" pitchFamily="18" charset="0"/>
                <a:cs typeface="Times New Roman" panose="02020603050405020304" pitchFamily="18" charset="0"/>
              </a:rPr>
              <a:t>Two classes: </a:t>
            </a:r>
            <a:r>
              <a:rPr lang="en-US" sz="2000" dirty="0" err="1">
                <a:solidFill>
                  <a:schemeClr val="bg2">
                    <a:lumMod val="25000"/>
                  </a:schemeClr>
                </a:solidFill>
                <a:latin typeface="Times New Roman" panose="02020603050405020304" pitchFamily="18" charset="0"/>
                <a:cs typeface="Times New Roman" panose="02020603050405020304" pitchFamily="18" charset="0"/>
              </a:rPr>
              <a:t>Ad_Var</a:t>
            </a:r>
            <a:r>
              <a:rPr lang="en-US" sz="2000" dirty="0">
                <a:solidFill>
                  <a:schemeClr val="bg2">
                    <a:lumMod val="25000"/>
                  </a:schemeClr>
                </a:solidFill>
                <a:latin typeface="Times New Roman" panose="02020603050405020304" pitchFamily="18" charset="0"/>
                <a:cs typeface="Times New Roman" panose="02020603050405020304" pitchFamily="18" charset="0"/>
              </a:rPr>
              <a:t> and </a:t>
            </a:r>
            <a:r>
              <a:rPr lang="en-US" sz="2000" dirty="0" err="1">
                <a:solidFill>
                  <a:schemeClr val="bg2">
                    <a:lumMod val="25000"/>
                  </a:schemeClr>
                </a:solidFill>
                <a:latin typeface="Times New Roman" panose="02020603050405020304" pitchFamily="18" charset="0"/>
                <a:cs typeface="Times New Roman" panose="02020603050405020304" pitchFamily="18" charset="0"/>
              </a:rPr>
              <a:t>rAd_Var</a:t>
            </a:r>
            <a:endParaRPr lang="en-US" sz="2000" dirty="0">
              <a:solidFill>
                <a:schemeClr val="bg2">
                  <a:lumMod val="25000"/>
                </a:schemeClr>
              </a:solidFill>
              <a:latin typeface="Times New Roman" panose="02020603050405020304" pitchFamily="18" charset="0"/>
              <a:cs typeface="Times New Roman" panose="02020603050405020304" pitchFamily="18" charset="0"/>
            </a:endParaRPr>
          </a:p>
          <a:p>
            <a:pPr indent="-285750">
              <a:spcBef>
                <a:spcPts val="1800"/>
              </a:spcBef>
              <a:buFont typeface="Arial" panose="020B0604020202020204" pitchFamily="34" charset="0"/>
              <a:buChar char="•"/>
            </a:pPr>
            <a:r>
              <a:rPr lang="en-US" altLang="zh-CN" sz="2000" dirty="0">
                <a:solidFill>
                  <a:schemeClr val="bg2">
                    <a:lumMod val="25000"/>
                  </a:schemeClr>
                </a:solidFill>
                <a:latin typeface="Times New Roman" panose="02020603050405020304" pitchFamily="18" charset="0"/>
                <a:cs typeface="Times New Roman" panose="02020603050405020304" pitchFamily="18" charset="0"/>
              </a:rPr>
              <a:t>Difference in implementation; limited reusability of code</a:t>
            </a:r>
          </a:p>
        </p:txBody>
      </p:sp>
    </p:spTree>
    <p:extLst>
      <p:ext uri="{BB962C8B-B14F-4D97-AF65-F5344CB8AC3E}">
        <p14:creationId xmlns:p14="http://schemas.microsoft.com/office/powerpoint/2010/main" val="1862046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768</Words>
  <Application>Microsoft Office PowerPoint</Application>
  <PresentationFormat>Widescreen</PresentationFormat>
  <Paragraphs>78</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Avenir Next LT Pro</vt:lpstr>
      <vt:lpstr>Avenir Next LT Pro Light</vt:lpstr>
      <vt:lpstr>Calibri</vt:lpstr>
      <vt:lpstr>Cambria Math</vt:lpstr>
      <vt:lpstr>Garamond</vt:lpstr>
      <vt:lpstr>Times New Roman</vt:lpstr>
      <vt:lpstr>SavonVTI</vt:lpstr>
      <vt:lpstr>ADKit</vt:lpstr>
      <vt:lpstr>Why Automatic Differentiation?</vt:lpstr>
      <vt:lpstr>Background</vt:lpstr>
      <vt:lpstr>Background</vt:lpstr>
      <vt:lpstr>Software Organization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Differentiation</dc:title>
  <dc:creator>Wang, Yiwen</dc:creator>
  <cp:lastModifiedBy>Royce Yap</cp:lastModifiedBy>
  <cp:revision>24</cp:revision>
  <dcterms:created xsi:type="dcterms:W3CDTF">2019-12-06T02:11:30Z</dcterms:created>
  <dcterms:modified xsi:type="dcterms:W3CDTF">2019-12-09T02:55:20Z</dcterms:modified>
</cp:coreProperties>
</file>