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7"/>
  </p:notesMasterIdLst>
  <p:sldIdLst>
    <p:sldId id="256" r:id="rId2"/>
    <p:sldId id="259" r:id="rId3"/>
    <p:sldId id="258" r:id="rId4"/>
    <p:sldId id="264"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2D0"/>
    <a:srgbClr val="374272"/>
    <a:srgbClr val="854767"/>
    <a:srgbClr val="7A5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093" autoAdjust="0"/>
  </p:normalViewPr>
  <p:slideViewPr>
    <p:cSldViewPr snapToGrid="0" snapToObjects="1">
      <p:cViewPr varScale="1">
        <p:scale>
          <a:sx n="67" d="100"/>
          <a:sy n="67" d="100"/>
        </p:scale>
        <p:origin x="710" y="67"/>
      </p:cViewPr>
      <p:guideLst/>
    </p:cSldViewPr>
  </p:slideViewPr>
  <p:notesTextViewPr>
    <p:cViewPr>
      <p:scale>
        <a:sx n="1" d="1"/>
        <a:sy n="1" d="1"/>
      </p:scale>
      <p:origin x="0" y="-18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79FC4-85DB-4049-865F-898A09339C93}"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72D9-2D88-4A06-8773-5CF4C100B646}" type="slidenum">
              <a:rPr lang="en-US" smtClean="0"/>
              <a:t>‹#›</a:t>
            </a:fld>
            <a:endParaRPr lang="en-US"/>
          </a:p>
        </p:txBody>
      </p:sp>
    </p:spTree>
    <p:extLst>
      <p:ext uri="{BB962C8B-B14F-4D97-AF65-F5344CB8AC3E}">
        <p14:creationId xmlns:p14="http://schemas.microsoft.com/office/powerpoint/2010/main" val="413891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Derivatives – we see them all around us, from fluid dynamics to machine learning.  Imagine what you would do without them. Today, our group, self-titled as the Differentiators, bring to you </a:t>
            </a:r>
            <a:r>
              <a:rPr lang="en-US" dirty="0" err="1"/>
              <a:t>ADKit</a:t>
            </a:r>
            <a:r>
              <a:rPr lang="en-US" dirty="0"/>
              <a:t>, a Python package created to calculate derivatives of vector functions through the use of Automatic Differentiation.</a:t>
            </a:r>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1</a:t>
            </a:fld>
            <a:endParaRPr lang="en-US"/>
          </a:p>
        </p:txBody>
      </p:sp>
    </p:spTree>
    <p:extLst>
      <p:ext uri="{BB962C8B-B14F-4D97-AF65-F5344CB8AC3E}">
        <p14:creationId xmlns:p14="http://schemas.microsoft.com/office/powerpoint/2010/main" val="48661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Automatic Differentiation? To calculate derivatives, there are in general three ways: Automatic Differentiation, Numeric Differentiation and Symbolic Differentiation. </a:t>
            </a:r>
          </a:p>
          <a:p>
            <a:endParaRPr lang="en-US" dirty="0"/>
          </a:p>
          <a:p>
            <a:r>
              <a:rPr lang="en-US" dirty="0"/>
              <a:t>We think that Automatic Differentiation (AD) is the best because AD calculate the partial derivatives of any function at any point efficiently and accurately. It has the advantages of the other two methods without their disadvantages. - unlike numeric differentiation, AD does not have the problem of floating point precision errors. Compared to symbolic differentiation, AD is not as memory intense, and can be much faster in terms of the calculation.</a:t>
            </a:r>
          </a:p>
          <a:p>
            <a:endParaRPr lang="en-US" dirty="0"/>
          </a:p>
          <a:p>
            <a:r>
              <a:rPr lang="en-US" dirty="0"/>
              <a:t>Automatic Differentiation has two modes, the forward mode and the reverse mode.</a:t>
            </a:r>
          </a:p>
        </p:txBody>
      </p:sp>
      <p:sp>
        <p:nvSpPr>
          <p:cNvPr id="4" name="Slide Number Placeholder 3"/>
          <p:cNvSpPr>
            <a:spLocks noGrp="1"/>
          </p:cNvSpPr>
          <p:nvPr>
            <p:ph type="sldNum" sz="quarter" idx="5"/>
          </p:nvPr>
        </p:nvSpPr>
        <p:spPr/>
        <p:txBody>
          <a:bodyPr/>
          <a:lstStyle/>
          <a:p>
            <a:fld id="{9E2572D9-2D88-4A06-8773-5CF4C100B646}" type="slidenum">
              <a:rPr lang="en-US" smtClean="0"/>
              <a:t>2</a:t>
            </a:fld>
            <a:endParaRPr lang="en-US"/>
          </a:p>
        </p:txBody>
      </p:sp>
    </p:spTree>
    <p:extLst>
      <p:ext uri="{BB962C8B-B14F-4D97-AF65-F5344CB8AC3E}">
        <p14:creationId xmlns:p14="http://schemas.microsoft.com/office/powerpoint/2010/main" val="374956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Automatic Differentiation is the principle that functions implemented as computer code can be broken down into elementary functions, ranging from elementary arithmetic operations (e.g. addition, multiplication etc.) and other functions (e.g. sin etc.). Hence, any differentiable function can be interpreted as a composition of different functions.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 example, f = cos(x) + </a:t>
            </a:r>
            <a:r>
              <a:rPr lang="en-US" dirty="0" err="1"/>
              <a:t>xy</a:t>
            </a:r>
            <a:r>
              <a:rPr lang="en-US" dirty="0"/>
              <a:t>. in forward mode, the chain rule can be applied successively to each elementary operation to obtain the derivative of the function with respect to the input variables, and both the variable's value and derivative are calculated along the way, leading to a complete derivative trace.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3</a:t>
            </a:fld>
            <a:endParaRPr lang="en-US"/>
          </a:p>
        </p:txBody>
      </p:sp>
    </p:spTree>
    <p:extLst>
      <p:ext uri="{BB962C8B-B14F-4D97-AF65-F5344CB8AC3E}">
        <p14:creationId xmlns:p14="http://schemas.microsoft.com/office/powerpoint/2010/main" val="376588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this differ in the reverse mode? In reverse mode, there is a forward pass, where the intermediate variables are computed and their values and partial derivatives with respect to the previous layer stored in the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have the reverse pass, where we propagate back the derivatives with the help of the chain rule.  We start with the gradient of the function with respect to x5, which ends up being 1. As we go through the reverse pass and apply the chain rule, we finally end up with the partial derivatives of the input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efficiency, the forward mode is more efficient when the number of functions to evaluate is much greater than the number of inputs, whereas the reverse mode, which computes the Jacobian-transpose-vector-product is more efficient when the number of inputs is much greater than the number of functions.</a:t>
            </a:r>
          </a:p>
        </p:txBody>
      </p:sp>
      <p:sp>
        <p:nvSpPr>
          <p:cNvPr id="4" name="Slide Number Placeholder 3"/>
          <p:cNvSpPr>
            <a:spLocks noGrp="1"/>
          </p:cNvSpPr>
          <p:nvPr>
            <p:ph type="sldNum" sz="quarter" idx="5"/>
          </p:nvPr>
        </p:nvSpPr>
        <p:spPr/>
        <p:txBody>
          <a:bodyPr/>
          <a:lstStyle/>
          <a:p>
            <a:fld id="{9E2572D9-2D88-4A06-8773-5CF4C100B646}" type="slidenum">
              <a:rPr lang="en-US" smtClean="0"/>
              <a:t>4</a:t>
            </a:fld>
            <a:endParaRPr lang="en-US"/>
          </a:p>
        </p:txBody>
      </p:sp>
    </p:spTree>
    <p:extLst>
      <p:ext uri="{BB962C8B-B14F-4D97-AF65-F5344CB8AC3E}">
        <p14:creationId xmlns:p14="http://schemas.microsoft.com/office/powerpoint/2010/main" val="251247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module is a single AutoDiff.py file. Contained within it are two classes - </a:t>
            </a:r>
            <a:r>
              <a:rPr lang="en-US" dirty="0" err="1"/>
              <a:t>Ad_Var</a:t>
            </a:r>
            <a:r>
              <a:rPr lang="en-US" dirty="0"/>
              <a:t> for the forward mode and </a:t>
            </a:r>
            <a:r>
              <a:rPr lang="en-US" dirty="0" err="1"/>
              <a:t>rAd_Var</a:t>
            </a:r>
            <a:r>
              <a:rPr lang="en-US" dirty="0"/>
              <a:t> for the reverse mode.</a:t>
            </a:r>
          </a:p>
          <a:p>
            <a:endParaRPr lang="en-US" dirty="0"/>
          </a:p>
          <a:p>
            <a:r>
              <a:rPr lang="en-US" dirty="0"/>
              <a:t>This allows the user of this package the flexibility to choose between the two modes of automatic differentiation, depending on the vector functions and variables that they plan to differentiate</a:t>
            </a:r>
          </a:p>
          <a:p>
            <a:endParaRPr lang="en-US" dirty="0"/>
          </a:p>
          <a:p>
            <a:r>
              <a:rPr lang="en-US" dirty="0"/>
              <a:t>The choice of keeping them as two separate classes is based on the fact that there is limited </a:t>
            </a:r>
            <a:r>
              <a:rPr lang="en-US" dirty="0" err="1"/>
              <a:t>resuability</a:t>
            </a:r>
            <a:r>
              <a:rPr lang="en-US" dirty="0"/>
              <a:t> of code between both implementations - the forward mode determines the derivatives of the variables using the chain rule whereas reverse mode traverses the computational graph in the forward pass and stores both parent-child relationships and the partial derivatives without doing the chain rule.ls</a:t>
            </a:r>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5</a:t>
            </a:fld>
            <a:endParaRPr lang="en-US"/>
          </a:p>
        </p:txBody>
      </p:sp>
    </p:spTree>
    <p:extLst>
      <p:ext uri="{BB962C8B-B14F-4D97-AF65-F5344CB8AC3E}">
        <p14:creationId xmlns:p14="http://schemas.microsoft.com/office/powerpoint/2010/main" val="29102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3699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6541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51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669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8638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333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30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835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363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322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793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12/8/2019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664151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3"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0.png"/><Relationship Id="rId10" Type="http://schemas.openxmlformats.org/officeDocument/2006/relationships/image" Target="../media/image10.png"/><Relationship Id="rId19"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a:extLst>
              <a:ext uri="{FF2B5EF4-FFF2-40B4-BE49-F238E27FC236}">
                <a16:creationId xmlns:a16="http://schemas.microsoft.com/office/drawing/2014/main" id="{F0E2D285-208D-4BEF-8DDC-6554EC15110B}"/>
              </a:ext>
            </a:extLst>
          </p:cNvPr>
          <p:cNvPicPr>
            <a:picLocks noChangeAspect="1"/>
          </p:cNvPicPr>
          <p:nvPr/>
        </p:nvPicPr>
        <p:blipFill rotWithShape="1">
          <a:blip r:embed="rId3">
            <a:alphaModFix amt="45000"/>
          </a:blip>
          <a:srcRect t="13375" b="2356"/>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189E322-954B-B747-B806-0F5F5C0E0721}"/>
              </a:ext>
            </a:extLst>
          </p:cNvPr>
          <p:cNvSpPr>
            <a:spLocks noGrp="1"/>
          </p:cNvSpPr>
          <p:nvPr>
            <p:ph type="ctrTitle"/>
          </p:nvPr>
        </p:nvSpPr>
        <p:spPr>
          <a:xfrm>
            <a:off x="1769532" y="2091263"/>
            <a:ext cx="8652938" cy="2461504"/>
          </a:xfrm>
        </p:spPr>
        <p:txBody>
          <a:bodyPr>
            <a:normAutofit/>
          </a:bodyPr>
          <a:lstStyle/>
          <a:p>
            <a:r>
              <a:rPr lang="en-US" altLang="zh-CN" dirty="0" err="1"/>
              <a:t>ADKit</a:t>
            </a:r>
            <a:endParaRPr lang="en-US" dirty="0"/>
          </a:p>
        </p:txBody>
      </p:sp>
      <p:sp>
        <p:nvSpPr>
          <p:cNvPr id="3" name="Subtitle 2">
            <a:extLst>
              <a:ext uri="{FF2B5EF4-FFF2-40B4-BE49-F238E27FC236}">
                <a16:creationId xmlns:a16="http://schemas.microsoft.com/office/drawing/2014/main" id="{FE1BF586-1CB8-A147-9589-ECE626B2D772}"/>
              </a:ext>
            </a:extLst>
          </p:cNvPr>
          <p:cNvSpPr>
            <a:spLocks noGrp="1"/>
          </p:cNvSpPr>
          <p:nvPr>
            <p:ph type="subTitle" idx="1"/>
          </p:nvPr>
        </p:nvSpPr>
        <p:spPr>
          <a:xfrm>
            <a:off x="1769532" y="4623127"/>
            <a:ext cx="8655200" cy="457201"/>
          </a:xfrm>
        </p:spPr>
        <p:txBody>
          <a:bodyPr>
            <a:normAutofit fontScale="92500"/>
          </a:bodyPr>
          <a:lstStyle/>
          <a:p>
            <a:pPr>
              <a:spcAft>
                <a:spcPts val="600"/>
              </a:spcAft>
            </a:pPr>
            <a:r>
              <a:rPr lang="en-US" altLang="zh-CN" dirty="0">
                <a:solidFill>
                  <a:schemeClr val="tx1"/>
                </a:solidFill>
                <a:latin typeface="Times New Roman" panose="02020603050405020304" pitchFamily="18" charset="0"/>
                <a:cs typeface="Times New Roman" panose="02020603050405020304" pitchFamily="18" charset="0"/>
              </a:rPr>
              <a:t>By</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Differentiators: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Dimitris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Vamvourellis,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Michael</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Scott,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Royce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Yap,</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Yiwen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Wang</a:t>
            </a:r>
            <a:r>
              <a:rPr lang="zh-CN" alt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0534577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Automatic Differentiation?</a:t>
            </a:r>
          </a:p>
        </p:txBody>
      </p:sp>
      <p:sp>
        <p:nvSpPr>
          <p:cNvPr id="3" name="Content Placeholder 2">
            <a:extLst>
              <a:ext uri="{FF2B5EF4-FFF2-40B4-BE49-F238E27FC236}">
                <a16:creationId xmlns:a16="http://schemas.microsoft.com/office/drawing/2014/main" id="{AECA17F7-CB4B-EF41-8AAB-2639A8217CA9}"/>
              </a:ext>
            </a:extLst>
          </p:cNvPr>
          <p:cNvSpPr>
            <a:spLocks noGrp="1"/>
          </p:cNvSpPr>
          <p:nvPr>
            <p:ph idx="1"/>
          </p:nvPr>
        </p:nvSpPr>
        <p:spPr>
          <a:xfrm>
            <a:off x="1066800" y="2233826"/>
            <a:ext cx="10058400" cy="3849624"/>
          </a:xfrm>
        </p:spPr>
        <p:txBody>
          <a:bodyPr>
            <a:normAutofit/>
          </a:bodyPr>
          <a:lstStyle/>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Heavily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used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in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solving</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optimization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problems; able to c</a:t>
            </a:r>
            <a:r>
              <a:rPr lang="en-US" sz="2600" dirty="0">
                <a:solidFill>
                  <a:schemeClr val="bg2">
                    <a:lumMod val="25000"/>
                  </a:schemeClr>
                </a:solidFill>
                <a:latin typeface="Times New Roman" panose="02020603050405020304" pitchFamily="18" charset="0"/>
                <a:cs typeface="Times New Roman" panose="02020603050405020304" pitchFamily="18" charset="0"/>
              </a:rPr>
              <a:t>alculate the partial derivatives of any function at any point</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More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accurate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numeric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Faster</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and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occupies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less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memory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symbolic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p>
          <a:p>
            <a:pPr>
              <a:spcBef>
                <a:spcPts val="1800"/>
              </a:spcBef>
              <a:buFont typeface="Arial" panose="020B0604020202020204" pitchFamily="34" charset="0"/>
              <a:buChar char="•"/>
            </a:pPr>
            <a:r>
              <a:rPr lang="en-US" sz="2600" dirty="0">
                <a:solidFill>
                  <a:schemeClr val="bg2">
                    <a:lumMod val="25000"/>
                  </a:schemeClr>
                </a:solidFill>
                <a:latin typeface="Times New Roman" panose="02020603050405020304" pitchFamily="18" charset="0"/>
                <a:cs typeface="Times New Roman" panose="02020603050405020304" pitchFamily="18" charset="0"/>
              </a:rPr>
              <a:t>Two modes in Automatic Differentiation - forward and reverse</a:t>
            </a:r>
            <a:endParaRPr lang="en-US" altLang="zh-CN" sz="26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54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710A74B-8BBD-473A-A612-189B0C1D79C7}"/>
                  </a:ext>
                </a:extLst>
              </p:cNvPr>
              <p:cNvSpPr txBox="1"/>
              <p:nvPr/>
            </p:nvSpPr>
            <p:spPr>
              <a:xfrm>
                <a:off x="5598931" y="2129232"/>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num>
                      <m:den>
                        <m:r>
                          <a:rPr lang="en-US" i="1" smtClean="0">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=1</m:t>
                    </m:r>
                  </m:oMath>
                </a14:m>
                <a:r>
                  <a:rPr lang="en-US" dirty="0">
                    <a:solidFill>
                      <a:schemeClr val="bg1"/>
                    </a:solidFill>
                  </a:rPr>
                  <a:t> </a:t>
                </a:r>
              </a:p>
            </p:txBody>
          </p:sp>
        </mc:Choice>
        <mc:Fallback>
          <p:sp>
            <p:nvSpPr>
              <p:cNvPr id="51" name="TextBox 50">
                <a:extLst>
                  <a:ext uri="{FF2B5EF4-FFF2-40B4-BE49-F238E27FC236}">
                    <a16:creationId xmlns:a16="http://schemas.microsoft.com/office/drawing/2014/main" id="{E710A74B-8BBD-473A-A612-189B0C1D79C7}"/>
                  </a:ext>
                </a:extLst>
              </p:cNvPr>
              <p:cNvSpPr txBox="1">
                <a:spLocks noRot="1" noChangeAspect="1" noMove="1" noResize="1" noEditPoints="1" noAdjustHandles="1" noChangeArrowheads="1" noChangeShapeType="1" noTextEdit="1"/>
              </p:cNvSpPr>
              <p:nvPr/>
            </p:nvSpPr>
            <p:spPr>
              <a:xfrm>
                <a:off x="5598931" y="2129232"/>
                <a:ext cx="998888" cy="491288"/>
              </a:xfrm>
              <a:prstGeom prst="rect">
                <a:avLst/>
              </a:prstGeom>
              <a:blipFill>
                <a:blip r:embed="rId14"/>
                <a:stretch>
                  <a:fillRect b="-246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=0</m:t>
                    </m:r>
                  </m:oMath>
                </a14:m>
                <a:r>
                  <a:rPr lang="en-US" dirty="0">
                    <a:solidFill>
                      <a:schemeClr val="bg1"/>
                    </a:solidFill>
                  </a:rPr>
                  <a:t> </a:t>
                </a:r>
              </a:p>
            </p:txBody>
          </p:sp>
        </mc:Choice>
        <mc:Fallback>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998888" cy="491288"/>
              </a:xfrm>
              <a:prstGeom prst="rect">
                <a:avLst/>
              </a:prstGeom>
              <a:blipFill>
                <a:blip r:embed="rId15"/>
                <a:stretch>
                  <a:fillRect b="-246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9CB67D7-D79F-4E40-ABC7-02ED574BAACC}"/>
                  </a:ext>
                </a:extLst>
              </p:cNvPr>
              <p:cNvSpPr txBox="1"/>
              <p:nvPr/>
            </p:nvSpPr>
            <p:spPr>
              <a:xfrm>
                <a:off x="4640580" y="4079616"/>
                <a:ext cx="1504597"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oMath>
                </a14:m>
                <a:r>
                  <a:rPr lang="en-US" dirty="0">
                    <a:solidFill>
                      <a:schemeClr val="bg1"/>
                    </a:solidFill>
                  </a:rPr>
                  <a:t> </a:t>
                </a:r>
              </a:p>
            </p:txBody>
          </p:sp>
        </mc:Choice>
        <mc:Fallback>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40580" y="4079616"/>
                <a:ext cx="1504597" cy="535211"/>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92CB17C-6D66-49CC-9BC3-29B3BC492AD3}"/>
                  </a:ext>
                </a:extLst>
              </p:cNvPr>
              <p:cNvSpPr txBox="1"/>
              <p:nvPr/>
            </p:nvSpPr>
            <p:spPr>
              <a:xfrm>
                <a:off x="8752254" y="4049965"/>
                <a:ext cx="2720508"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p:sp>
            <p:nvSpPr>
              <p:cNvPr id="55" name="TextBox 54">
                <a:extLst>
                  <a:ext uri="{FF2B5EF4-FFF2-40B4-BE49-F238E27FC236}">
                    <a16:creationId xmlns:a16="http://schemas.microsoft.com/office/drawing/2014/main" id="{692CB17C-6D66-49CC-9BC3-29B3BC492AD3}"/>
                  </a:ext>
                </a:extLst>
              </p:cNvPr>
              <p:cNvSpPr txBox="1">
                <a:spLocks noRot="1" noChangeAspect="1" noMove="1" noResize="1" noEditPoints="1" noAdjustHandles="1" noChangeArrowheads="1" noChangeShapeType="1" noTextEdit="1"/>
              </p:cNvSpPr>
              <p:nvPr/>
            </p:nvSpPr>
            <p:spPr>
              <a:xfrm>
                <a:off x="8752254" y="4049965"/>
                <a:ext cx="2720508" cy="5241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2720508"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3</m:t>
                            </m:r>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2720508" cy="535211"/>
              </a:xfrm>
              <a:prstGeom prst="rect">
                <a:avLst/>
              </a:prstGeom>
              <a:blipFill>
                <a:blip r:embed="rId18"/>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Forward Mode</a:t>
            </a:r>
          </a:p>
        </p:txBody>
      </p:sp>
    </p:spTree>
    <p:extLst>
      <p:ext uri="{BB962C8B-B14F-4D97-AF65-F5344CB8AC3E}">
        <p14:creationId xmlns:p14="http://schemas.microsoft.com/office/powerpoint/2010/main" val="348191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5" grpId="0" animBg="1"/>
      <p:bldP spid="57" grpId="0" animBg="1"/>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1771822" cy="599267"/>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e>
                    </m:func>
                  </m:oMath>
                </a14:m>
                <a:r>
                  <a:rPr lang="en-US" sz="2100" dirty="0">
                    <a:solidFill>
                      <a:schemeClr val="bg1"/>
                    </a:solidFill>
                  </a:rPr>
                  <a:t> </a:t>
                </a:r>
              </a:p>
            </p:txBody>
          </p:sp>
        </mc:Choice>
        <mc:Fallback>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1771822" cy="599267"/>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9CB67D7-D79F-4E40-ABC7-02ED574BAACC}"/>
                  </a:ext>
                </a:extLst>
              </p:cNvPr>
              <p:cNvSpPr txBox="1"/>
              <p:nvPr/>
            </p:nvSpPr>
            <p:spPr>
              <a:xfrm>
                <a:off x="4684041" y="4027427"/>
                <a:ext cx="1452272"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sin</m:t>
                        </m:r>
                      </m:fName>
                      <m:e>
                        <m:r>
                          <a:rPr lang="en-US" b="0" i="1" smtClean="0">
                            <a:solidFill>
                              <a:schemeClr val="bg1"/>
                            </a:solidFill>
                            <a:latin typeface="Cambria Math" panose="02040503050406030204" pitchFamily="18" charset="0"/>
                          </a:rPr>
                          <m:t>𝑥</m:t>
                        </m:r>
                      </m:e>
                    </m:func>
                  </m:oMath>
                </a14:m>
                <a:r>
                  <a:rPr lang="en-US" dirty="0">
                    <a:solidFill>
                      <a:schemeClr val="bg1"/>
                    </a:solidFill>
                  </a:rPr>
                  <a:t> </a:t>
                </a:r>
              </a:p>
            </p:txBody>
          </p:sp>
        </mc:Choice>
        <mc:Fallback>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84041" y="4027427"/>
                <a:ext cx="1452272" cy="524118"/>
              </a:xfrm>
              <a:prstGeom prst="rect">
                <a:avLst/>
              </a:prstGeom>
              <a:blipFill>
                <a:blip r:embed="rId1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1328586" cy="665952"/>
              </a:xfrm>
              <a:prstGeom prst="rect">
                <a:avLst/>
              </a:prstGeom>
              <a:solidFill>
                <a:schemeClr val="accent6">
                  <a:lumMod val="75000"/>
                </a:schemeClr>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𝑑𝑓</m:t>
                          </m:r>
                        </m:num>
                        <m:den>
                          <m:r>
                            <a:rPr lang="en-US" i="1" smtClean="0">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5</m:t>
                              </m:r>
                            </m:sub>
                          </m:sSub>
                        </m:den>
                      </m:f>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1328586" cy="665952"/>
              </a:xfrm>
              <a:prstGeom prst="rect">
                <a:avLst/>
              </a:prstGeom>
              <a:blipFill>
                <a:blip r:embed="rId16"/>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Reverse Mode</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576B083-5B1F-4CA6-8BEB-C9917B88655B}"/>
                  </a:ext>
                </a:extLst>
              </p:cNvPr>
              <p:cNvSpPr txBox="1"/>
              <p:nvPr/>
            </p:nvSpPr>
            <p:spPr>
              <a:xfrm>
                <a:off x="8806904" y="4015458"/>
                <a:ext cx="1974813" cy="536557"/>
              </a:xfrm>
              <a:prstGeom prst="rect">
                <a:avLst/>
              </a:prstGeom>
              <a:solidFill>
                <a:schemeClr val="tx2"/>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1</m:t>
                              </m:r>
                            </m:sub>
                          </m:sSub>
                        </m:den>
                      </m:f>
                      <m:r>
                        <a:rPr lang="en-US" sz="1400" b="0" i="1" smtClean="0">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r>
                        <a:rPr lang="en-US" sz="1400" b="0" i="1" smtClean="0">
                          <a:solidFill>
                            <a:schemeClr val="bg1"/>
                          </a:solidFill>
                          <a:latin typeface="Cambria Math" panose="02040503050406030204" pitchFamily="18" charset="0"/>
                        </a:rPr>
                        <m:t>   </m:t>
                      </m:r>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den>
                      </m:f>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p:sp>
            <p:nvSpPr>
              <p:cNvPr id="28" name="TextBox 27">
                <a:extLst>
                  <a:ext uri="{FF2B5EF4-FFF2-40B4-BE49-F238E27FC236}">
                    <a16:creationId xmlns:a16="http://schemas.microsoft.com/office/drawing/2014/main" id="{D576B083-5B1F-4CA6-8BEB-C9917B88655B}"/>
                  </a:ext>
                </a:extLst>
              </p:cNvPr>
              <p:cNvSpPr txBox="1">
                <a:spLocks noRot="1" noChangeAspect="1" noMove="1" noResize="1" noEditPoints="1" noAdjustHandles="1" noChangeArrowheads="1" noChangeShapeType="1" noTextEdit="1"/>
              </p:cNvSpPr>
              <p:nvPr/>
            </p:nvSpPr>
            <p:spPr>
              <a:xfrm>
                <a:off x="8806904" y="4015458"/>
                <a:ext cx="1974813" cy="536557"/>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F8F2A27-FBC1-4BA0-B6FA-E9951674F63F}"/>
                  </a:ext>
                </a:extLst>
              </p:cNvPr>
              <p:cNvSpPr txBox="1"/>
              <p:nvPr/>
            </p:nvSpPr>
            <p:spPr>
              <a:xfrm>
                <a:off x="4163217" y="3980427"/>
                <a:ext cx="2077920" cy="673839"/>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e>
                    </m:func>
                  </m:oMath>
                </a14:m>
                <a:r>
                  <a:rPr lang="en-US" sz="2400" dirty="0">
                    <a:solidFill>
                      <a:schemeClr val="bg1"/>
                    </a:solidFill>
                  </a:rPr>
                  <a:t> </a:t>
                </a:r>
              </a:p>
            </p:txBody>
          </p:sp>
        </mc:Choice>
        <mc:Fallback>
          <p:sp>
            <p:nvSpPr>
              <p:cNvPr id="31" name="TextBox 30">
                <a:extLst>
                  <a:ext uri="{FF2B5EF4-FFF2-40B4-BE49-F238E27FC236}">
                    <a16:creationId xmlns:a16="http://schemas.microsoft.com/office/drawing/2014/main" id="{3F8F2A27-FBC1-4BA0-B6FA-E9951674F63F}"/>
                  </a:ext>
                </a:extLst>
              </p:cNvPr>
              <p:cNvSpPr txBox="1">
                <a:spLocks noRot="1" noChangeAspect="1" noMove="1" noResize="1" noEditPoints="1" noAdjustHandles="1" noChangeArrowheads="1" noChangeShapeType="1" noTextEdit="1"/>
              </p:cNvSpPr>
              <p:nvPr/>
            </p:nvSpPr>
            <p:spPr>
              <a:xfrm>
                <a:off x="4163217" y="3980427"/>
                <a:ext cx="2077920" cy="673839"/>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E53A66C-9AE1-453B-9932-B85C3B39538E}"/>
                  </a:ext>
                </a:extLst>
              </p:cNvPr>
              <p:cNvSpPr txBox="1"/>
              <p:nvPr/>
            </p:nvSpPr>
            <p:spPr>
              <a:xfrm>
                <a:off x="8754635" y="3978288"/>
                <a:ext cx="2153015" cy="673839"/>
              </a:xfrm>
              <a:prstGeom prst="rect">
                <a:avLst/>
              </a:prstGeom>
              <a:solidFill>
                <a:schemeClr val="accent6">
                  <a:lumMod val="75000"/>
                </a:schemeClr>
              </a:solidFill>
              <a:ln>
                <a:noFill/>
              </a:ln>
            </p:spPr>
            <p:txBody>
              <a:bodyPr wrap="square" rtlCol="0">
                <a:spAutoFit/>
              </a:bodyPr>
              <a:lstStyle/>
              <a:p>
                <a:pPr algn="ctr"/>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e>
                    </m:func>
                  </m:oMath>
                </a14:m>
                <a:r>
                  <a:rPr lang="en-US" sz="2400" dirty="0">
                    <a:solidFill>
                      <a:schemeClr val="bg1"/>
                    </a:solidFill>
                  </a:rPr>
                  <a:t> </a:t>
                </a:r>
              </a:p>
            </p:txBody>
          </p:sp>
        </mc:Choice>
        <mc:Fallback>
          <p:sp>
            <p:nvSpPr>
              <p:cNvPr id="39" name="TextBox 38">
                <a:extLst>
                  <a:ext uri="{FF2B5EF4-FFF2-40B4-BE49-F238E27FC236}">
                    <a16:creationId xmlns:a16="http://schemas.microsoft.com/office/drawing/2014/main" id="{DE53A66C-9AE1-453B-9932-B85C3B39538E}"/>
                  </a:ext>
                </a:extLst>
              </p:cNvPr>
              <p:cNvSpPr txBox="1">
                <a:spLocks noRot="1" noChangeAspect="1" noMove="1" noResize="1" noEditPoints="1" noAdjustHandles="1" noChangeArrowheads="1" noChangeShapeType="1" noTextEdit="1"/>
              </p:cNvSpPr>
              <p:nvPr/>
            </p:nvSpPr>
            <p:spPr>
              <a:xfrm>
                <a:off x="8754635" y="3978288"/>
                <a:ext cx="2153015" cy="673839"/>
              </a:xfrm>
              <a:prstGeom prst="rect">
                <a:avLst/>
              </a:prstGeom>
              <a:blipFill>
                <a:blip r:embed="rId19"/>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015D49A-338E-4286-8A0E-79658D89A29C}"/>
                  </a:ext>
                </a:extLst>
              </p:cNvPr>
              <p:cNvSpPr txBox="1"/>
              <p:nvPr/>
            </p:nvSpPr>
            <p:spPr>
              <a:xfrm>
                <a:off x="4084555" y="2073726"/>
                <a:ext cx="2941627" cy="600805"/>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e>
                        </m:func>
                      </m:e>
                    </m:func>
                  </m:oMath>
                </a14:m>
                <a:r>
                  <a:rPr lang="en-US" sz="2100" dirty="0">
                    <a:solidFill>
                      <a:schemeClr val="bg1"/>
                    </a:solidFill>
                  </a:rPr>
                  <a:t> </a:t>
                </a:r>
              </a:p>
            </p:txBody>
          </p:sp>
        </mc:Choice>
        <mc:Fallback>
          <p:sp>
            <p:nvSpPr>
              <p:cNvPr id="40" name="TextBox 39">
                <a:extLst>
                  <a:ext uri="{FF2B5EF4-FFF2-40B4-BE49-F238E27FC236}">
                    <a16:creationId xmlns:a16="http://schemas.microsoft.com/office/drawing/2014/main" id="{2015D49A-338E-4286-8A0E-79658D89A29C}"/>
                  </a:ext>
                </a:extLst>
              </p:cNvPr>
              <p:cNvSpPr txBox="1">
                <a:spLocks noRot="1" noChangeAspect="1" noMove="1" noResize="1" noEditPoints="1" noAdjustHandles="1" noChangeArrowheads="1" noChangeShapeType="1" noTextEdit="1"/>
              </p:cNvSpPr>
              <p:nvPr/>
            </p:nvSpPr>
            <p:spPr>
              <a:xfrm>
                <a:off x="4084555" y="2073726"/>
                <a:ext cx="2941627" cy="600805"/>
              </a:xfrm>
              <a:prstGeom prst="rect">
                <a:avLst/>
              </a:prstGeom>
              <a:blipFill>
                <a:blip r:embed="rId20"/>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461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7" grpId="0" animBg="1"/>
      <p:bldP spid="28" grpId="0" animBg="1"/>
      <p:bldP spid="31"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Organization</a:t>
            </a:r>
          </a:p>
        </p:txBody>
      </p:sp>
      <p:pic>
        <p:nvPicPr>
          <p:cNvPr id="4" name="Picture 3">
            <a:extLst>
              <a:ext uri="{FF2B5EF4-FFF2-40B4-BE49-F238E27FC236}">
                <a16:creationId xmlns:a16="http://schemas.microsoft.com/office/drawing/2014/main" id="{700ECFDD-902A-454E-840B-B876AA12D4A1}"/>
              </a:ext>
            </a:extLst>
          </p:cNvPr>
          <p:cNvPicPr>
            <a:picLocks noChangeAspect="1"/>
          </p:cNvPicPr>
          <p:nvPr/>
        </p:nvPicPr>
        <p:blipFill>
          <a:blip r:embed="rId3"/>
          <a:stretch>
            <a:fillRect/>
          </a:stretch>
        </p:blipFill>
        <p:spPr>
          <a:xfrm>
            <a:off x="1052637" y="2429627"/>
            <a:ext cx="4902393" cy="2348589"/>
          </a:xfrm>
          <a:prstGeom prst="rect">
            <a:avLst/>
          </a:prstGeom>
        </p:spPr>
      </p:pic>
      <p:sp>
        <p:nvSpPr>
          <p:cNvPr id="6" name="TextBox 5">
            <a:extLst>
              <a:ext uri="{FF2B5EF4-FFF2-40B4-BE49-F238E27FC236}">
                <a16:creationId xmlns:a16="http://schemas.microsoft.com/office/drawing/2014/main" id="{BB0979FB-7879-494F-8895-470FB970FD04}"/>
              </a:ext>
            </a:extLst>
          </p:cNvPr>
          <p:cNvSpPr txBox="1"/>
          <p:nvPr/>
        </p:nvSpPr>
        <p:spPr>
          <a:xfrm>
            <a:off x="6332220" y="2103510"/>
            <a:ext cx="5257800" cy="3000821"/>
          </a:xfrm>
          <a:prstGeom prst="rect">
            <a:avLst/>
          </a:prstGeom>
          <a:noFill/>
        </p:spPr>
        <p:txBody>
          <a:bodyPr wrap="square" rtlCol="0">
            <a:spAutoFit/>
          </a:bodyPr>
          <a:lstStyle/>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Single AutoDiff.py module </a:t>
            </a:r>
            <a:endParaRPr lang="en-US" sz="24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sz="2400" dirty="0">
                <a:solidFill>
                  <a:schemeClr val="bg2">
                    <a:lumMod val="25000"/>
                  </a:schemeClr>
                </a:solidFill>
                <a:latin typeface="Times New Roman" panose="02020603050405020304" pitchFamily="18" charset="0"/>
                <a:cs typeface="Times New Roman" panose="02020603050405020304" pitchFamily="18" charset="0"/>
              </a:rPr>
              <a:t>Two classes: </a:t>
            </a:r>
            <a:r>
              <a:rPr lang="en-US" sz="2400" dirty="0" err="1">
                <a:solidFill>
                  <a:schemeClr val="bg2">
                    <a:lumMod val="25000"/>
                  </a:schemeClr>
                </a:solidFill>
                <a:latin typeface="Times New Roman" panose="02020603050405020304" pitchFamily="18" charset="0"/>
                <a:cs typeface="Times New Roman" panose="02020603050405020304" pitchFamily="18" charset="0"/>
              </a:rPr>
              <a:t>Ad_Var</a:t>
            </a:r>
            <a:r>
              <a:rPr lang="en-US" sz="2400" dirty="0">
                <a:solidFill>
                  <a:schemeClr val="bg2">
                    <a:lumMod val="25000"/>
                  </a:schemeClr>
                </a:solidFill>
                <a:latin typeface="Times New Roman" panose="02020603050405020304" pitchFamily="18" charset="0"/>
                <a:cs typeface="Times New Roman" panose="02020603050405020304" pitchFamily="18" charset="0"/>
              </a:rPr>
              <a:t> and </a:t>
            </a:r>
            <a:r>
              <a:rPr lang="en-US" sz="2400" dirty="0" err="1">
                <a:solidFill>
                  <a:schemeClr val="bg2">
                    <a:lumMod val="25000"/>
                  </a:schemeClr>
                </a:solidFill>
                <a:latin typeface="Times New Roman" panose="02020603050405020304" pitchFamily="18" charset="0"/>
                <a:cs typeface="Times New Roman" panose="02020603050405020304" pitchFamily="18" charset="0"/>
              </a:rPr>
              <a:t>rAd_Var</a:t>
            </a:r>
            <a:endParaRPr lang="en-US" sz="24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Flexibility to choose between forward and reverse mode</a:t>
            </a:r>
          </a:p>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Difference in implementation = limited reusability of code between classes</a:t>
            </a:r>
          </a:p>
        </p:txBody>
      </p:sp>
    </p:spTree>
    <p:extLst>
      <p:ext uri="{BB962C8B-B14F-4D97-AF65-F5344CB8AC3E}">
        <p14:creationId xmlns:p14="http://schemas.microsoft.com/office/powerpoint/2010/main" val="186204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779</Words>
  <Application>Microsoft Office PowerPoint</Application>
  <PresentationFormat>Widescreen</PresentationFormat>
  <Paragraphs>79</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Next LT Pro</vt:lpstr>
      <vt:lpstr>Avenir Next LT Pro Light</vt:lpstr>
      <vt:lpstr>Calibri</vt:lpstr>
      <vt:lpstr>Cambria Math</vt:lpstr>
      <vt:lpstr>Garamond</vt:lpstr>
      <vt:lpstr>Times New Roman</vt:lpstr>
      <vt:lpstr>SavonVTI</vt:lpstr>
      <vt:lpstr>ADKit</vt:lpstr>
      <vt:lpstr>Why Automatic Differentiation?</vt:lpstr>
      <vt:lpstr>Background</vt:lpstr>
      <vt:lpstr>Background</vt:lpstr>
      <vt:lpstr>Software Organization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Differentiation</dc:title>
  <dc:creator>Wang, Yiwen</dc:creator>
  <cp:lastModifiedBy>Royce Yap</cp:lastModifiedBy>
  <cp:revision>27</cp:revision>
  <dcterms:created xsi:type="dcterms:W3CDTF">2019-12-06T02:11:30Z</dcterms:created>
  <dcterms:modified xsi:type="dcterms:W3CDTF">2019-12-09T02:57:26Z</dcterms:modified>
</cp:coreProperties>
</file>