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4" r:id="rId5"/>
    <p:sldId id="276" r:id="rId6"/>
    <p:sldId id="275" r:id="rId7"/>
    <p:sldId id="280" r:id="rId8"/>
    <p:sldId id="259" r:id="rId9"/>
    <p:sldId id="261" r:id="rId10"/>
    <p:sldId id="262" r:id="rId11"/>
    <p:sldId id="265" r:id="rId12"/>
    <p:sldId id="263" r:id="rId13"/>
    <p:sldId id="266" r:id="rId14"/>
    <p:sldId id="264" r:id="rId15"/>
    <p:sldId id="267" r:id="rId16"/>
    <p:sldId id="260" r:id="rId17"/>
    <p:sldId id="268" r:id="rId18"/>
    <p:sldId id="269" r:id="rId19"/>
    <p:sldId id="270" r:id="rId20"/>
    <p:sldId id="271" r:id="rId21"/>
    <p:sldId id="281" r:id="rId22"/>
    <p:sldId id="272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0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2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2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5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F925-04F8-4955-B2ED-FE5BD7BCEF02}" type="datetimeFigureOut">
              <a:rPr lang="zh-CN" altLang="en-US" smtClean="0"/>
              <a:t>2020-05-28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673E-54BD-4D96-846E-2BA0DE761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租赁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准则对比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承租人角度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334" y="1301234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1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）识别租赁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462914" y="982276"/>
            <a:ext cx="5929828" cy="10772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企业应当评估合同是否为租赁</a:t>
            </a:r>
            <a:endParaRPr lang="en-US" altLang="zh-CN" sz="3200" b="0" i="0" dirty="0" smtClean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或者包含租赁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3334" y="2726239"/>
            <a:ext cx="100623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  如果合同中一方</a:t>
            </a:r>
            <a:r>
              <a:rPr lang="zh-CN" altLang="en-US" sz="3200" b="1" i="0" u="sng" dirty="0" smtClean="0">
                <a:solidFill>
                  <a:srgbClr val="000000"/>
                </a:solidFill>
                <a:effectLst/>
                <a:latin typeface="仿宋_GB2312"/>
              </a:rPr>
              <a:t>让渡了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在一定期间内控制一项或多项已识别</a:t>
            </a:r>
            <a:r>
              <a:rPr lang="zh-CN" altLang="en-US" sz="3200" b="1" i="0" u="sng" dirty="0" smtClean="0">
                <a:solidFill>
                  <a:srgbClr val="000000"/>
                </a:solidFill>
                <a:effectLst/>
                <a:latin typeface="仿宋_GB2312"/>
              </a:rPr>
              <a:t>资产使用的权利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以换取对价，则该合同为租赁或者包含租赁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9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334" y="1301234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1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）识别租赁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462914" y="982276"/>
            <a:ext cx="5929828" cy="10772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企业应当评估合同是否为租赁</a:t>
            </a:r>
            <a:endParaRPr lang="en-US" altLang="zh-CN" sz="3200" b="0" i="0" dirty="0" smtClean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或者包含租赁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8622" y="2562345"/>
            <a:ext cx="9094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是否有权获得在使用期间内因使用</a:t>
            </a:r>
            <a:r>
              <a:rPr lang="zh-CN" altLang="en-US" sz="3200" b="0" i="0" u="sng" dirty="0" smtClean="0">
                <a:solidFill>
                  <a:srgbClr val="000000"/>
                </a:solidFill>
                <a:effectLst/>
                <a:latin typeface="仿宋_GB2312"/>
              </a:rPr>
              <a:t>已识别资产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所产生的</a:t>
            </a:r>
            <a:r>
              <a:rPr lang="zh-CN" altLang="en-US" sz="3200" b="0" i="0" u="sng" dirty="0" smtClean="0">
                <a:solidFill>
                  <a:srgbClr val="000000"/>
                </a:solidFill>
                <a:effectLst/>
                <a:latin typeface="仿宋_GB2312"/>
              </a:rPr>
              <a:t>几乎全部经济利益</a:t>
            </a:r>
            <a:endParaRPr lang="en-US" altLang="zh-CN" sz="3200" b="0" i="0" u="sng" dirty="0" smtClean="0">
              <a:solidFill>
                <a:srgbClr val="000000"/>
              </a:solidFill>
              <a:effectLst/>
              <a:latin typeface="仿宋_GB23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并有权在该使用期间</a:t>
            </a:r>
            <a:r>
              <a:rPr lang="zh-CN" altLang="en-US" sz="3200" u="sng" dirty="0"/>
              <a:t>主导</a:t>
            </a:r>
            <a:r>
              <a:rPr lang="zh-CN" altLang="en-US" sz="3200" dirty="0"/>
              <a:t>已识别</a:t>
            </a:r>
            <a:r>
              <a:rPr lang="zh-CN" altLang="en-US" sz="3200" u="sng" dirty="0"/>
              <a:t>资产的使用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5299364" y="4509653"/>
            <a:ext cx="2932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“已识别资产”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“经济利益”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“主导使用”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6960" y="486594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租赁的三要素</a:t>
            </a:r>
            <a:endParaRPr lang="zh-CN" altLang="en-US" sz="3200" dirty="0"/>
          </a:p>
        </p:txBody>
      </p:sp>
      <p:sp>
        <p:nvSpPr>
          <p:cNvPr id="9" name="左大括号 8"/>
          <p:cNvSpPr/>
          <p:nvPr/>
        </p:nvSpPr>
        <p:spPr>
          <a:xfrm>
            <a:off x="4641637" y="4509653"/>
            <a:ext cx="384464" cy="1297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570" y="1197325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2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）确认和初始计量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15569" y="2191436"/>
            <a:ext cx="10562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仿宋_GB2312"/>
              </a:rPr>
              <a:t>  1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、</a:t>
            </a:r>
            <a:r>
              <a:rPr lang="zh-CN" altLang="en-US" sz="3200" b="0" i="0" u="sng" dirty="0" smtClean="0">
                <a:solidFill>
                  <a:srgbClr val="7030A0"/>
                </a:solidFill>
                <a:effectLst/>
                <a:latin typeface="仿宋_GB2312"/>
              </a:rPr>
              <a:t>使用权资产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，是指承租人可在租赁期内使用租赁资产的权利。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932237" y="3805443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使用权资产应当按照成本进行初始计量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07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570" y="1197325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2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）确认和初始计量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32442" y="2255162"/>
            <a:ext cx="10562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仿宋_GB2312"/>
              </a:rPr>
              <a:t>  2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、</a:t>
            </a:r>
            <a:r>
              <a:rPr lang="zh-CN" altLang="en-US" sz="3200" u="sng" dirty="0">
                <a:solidFill>
                  <a:srgbClr val="7030A0"/>
                </a:solidFill>
                <a:latin typeface="仿宋_GB2312"/>
              </a:rPr>
              <a:t>租赁负债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，是</a:t>
            </a:r>
            <a:r>
              <a:rPr lang="zh-CN" altLang="en-US" sz="3200" dirty="0" smtClean="0"/>
              <a:t>承租人在租入资产确认使用权资产的同时确认租赁负债。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03947" y="3711924"/>
            <a:ext cx="104054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    租赁</a:t>
            </a:r>
            <a:r>
              <a:rPr lang="zh-CN" altLang="en-US" sz="3200" dirty="0"/>
              <a:t>负债应当按照租赁期开始日尚未支付的租赁付款</a:t>
            </a:r>
            <a:r>
              <a:rPr lang="zh-CN" altLang="en-US" sz="3200" dirty="0" smtClean="0"/>
              <a:t>额</a:t>
            </a:r>
            <a:endParaRPr lang="en-US" altLang="zh-CN" sz="3200" dirty="0" smtClean="0"/>
          </a:p>
          <a:p>
            <a:r>
              <a:rPr lang="zh-CN" altLang="en-US" sz="3200" dirty="0" smtClean="0"/>
              <a:t>的</a:t>
            </a:r>
            <a:r>
              <a:rPr lang="zh-CN" altLang="en-US" sz="3200" dirty="0"/>
              <a:t>现值进行初始计量。</a:t>
            </a:r>
          </a:p>
        </p:txBody>
      </p:sp>
    </p:spTree>
    <p:extLst>
      <p:ext uri="{BB962C8B-B14F-4D97-AF65-F5344CB8AC3E}">
        <p14:creationId xmlns:p14="http://schemas.microsoft.com/office/powerpoint/2010/main" val="33140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6" y="405245"/>
            <a:ext cx="10699083" cy="55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5570" y="1197325"/>
            <a:ext cx="4099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2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）确认和初始计量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152768" y="4261733"/>
            <a:ext cx="4635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en-US" altLang="zh-CN" sz="3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  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28659" y="2181897"/>
            <a:ext cx="11399778" cy="3685701"/>
            <a:chOff x="628659" y="2181897"/>
            <a:chExt cx="11399778" cy="3685701"/>
          </a:xfrm>
        </p:grpSpPr>
        <p:sp>
          <p:nvSpPr>
            <p:cNvPr id="7" name="矩形 6"/>
            <p:cNvSpPr/>
            <p:nvPr/>
          </p:nvSpPr>
          <p:spPr>
            <a:xfrm>
              <a:off x="628659" y="3441762"/>
              <a:ext cx="22365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i="0" dirty="0" smtClean="0">
                  <a:solidFill>
                    <a:srgbClr val="000000"/>
                  </a:solidFill>
                  <a:effectLst/>
                  <a:latin typeface="仿宋_GB2312"/>
                </a:rPr>
                <a:t>使用权资产</a:t>
              </a:r>
              <a:endParaRPr lang="zh-CN" altLang="en-US" sz="3200" dirty="0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3066018" y="2389909"/>
              <a:ext cx="300588" cy="2966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48606" y="218189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租赁负债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48606" y="3002932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预付租赁付款额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748606" y="3686829"/>
              <a:ext cx="37657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已享受的租赁激励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647345" y="4435265"/>
              <a:ext cx="30380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初始直接费用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748606" y="5282823"/>
              <a:ext cx="82798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预计将发生的拆卸及移除、复原或恢复成本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5391" y="1351442"/>
            <a:ext cx="6213763" cy="1569660"/>
            <a:chOff x="5715000" y="1247183"/>
            <a:chExt cx="4831854" cy="1569660"/>
          </a:xfrm>
        </p:grpSpPr>
        <p:sp>
          <p:nvSpPr>
            <p:cNvPr id="14" name="矩形 13"/>
            <p:cNvSpPr/>
            <p:nvPr/>
          </p:nvSpPr>
          <p:spPr>
            <a:xfrm>
              <a:off x="6248481" y="1247183"/>
              <a:ext cx="429837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7030A0"/>
                  </a:solidFill>
                </a:rPr>
                <a:t>租赁期开始日尚未支付的租赁付款额的现值进行初始计量。</a:t>
              </a:r>
              <a:endParaRPr lang="zh-CN" altLang="en-US" sz="3200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5715000" y="1845470"/>
              <a:ext cx="633845" cy="410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3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8681" y="1446707"/>
            <a:ext cx="1052724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租赁期限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endParaRPr lang="en-US" altLang="zh-CN" sz="3200" b="0" i="0" dirty="0" smtClean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租赁期开始日，承租人支付第一年的租赁付款额</a:t>
            </a:r>
            <a:r>
              <a:rPr lang="en-US" altLang="zh-CN" sz="3200" b="0" i="0" u="sng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5 000</a:t>
            </a:r>
            <a:r>
              <a:rPr lang="zh-CN" altLang="en-US" sz="3200" b="0" i="0" u="sng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en-US" altLang="zh-CN" sz="3200" b="0" i="0" u="sng" dirty="0" smtClean="0"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店主向房地产中介支付佣金</a:t>
            </a:r>
            <a:r>
              <a:rPr lang="en-US" altLang="zh-CN" sz="3200" u="sng" dirty="0"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出租人同意为承租人报销</a:t>
            </a:r>
            <a:r>
              <a:rPr lang="en-US" altLang="zh-CN" sz="3200" u="sng" dirty="0">
                <a:latin typeface="楷体" panose="02010609060101010101" pitchFamily="49" charset="-122"/>
                <a:ea typeface="楷体" panose="02010609060101010101" pitchFamily="49" charset="-122"/>
              </a:rPr>
              <a:t>400</a:t>
            </a:r>
            <a:r>
              <a:rPr lang="zh-CN" altLang="en-US" sz="3200" u="sng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的佣金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出租人提供</a:t>
            </a:r>
            <a:r>
              <a:rPr lang="en-US" altLang="zh-CN" sz="3200" u="sng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3200" u="sng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的装修费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64583" y="2555887"/>
            <a:ext cx="3119835" cy="523220"/>
            <a:chOff x="7367155" y="2462369"/>
            <a:chExt cx="3119835" cy="523220"/>
          </a:xfrm>
        </p:grpSpPr>
        <p:sp>
          <p:nvSpPr>
            <p:cNvPr id="4" name="矩形 3"/>
            <p:cNvSpPr/>
            <p:nvPr/>
          </p:nvSpPr>
          <p:spPr>
            <a:xfrm>
              <a:off x="8147888" y="246236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0" i="0" dirty="0" smtClean="0">
                  <a:solidFill>
                    <a:srgbClr val="C00000"/>
                  </a:solidFill>
                  <a:effectLst/>
                  <a:latin typeface="仿宋_GB2312"/>
                </a:rPr>
                <a:t>初始直接费用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7367155" y="2723979"/>
              <a:ext cx="6338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8896348" y="815469"/>
            <a:ext cx="2698175" cy="1001162"/>
            <a:chOff x="8896348" y="815469"/>
            <a:chExt cx="2698175" cy="1001162"/>
          </a:xfrm>
        </p:grpSpPr>
        <p:sp>
          <p:nvSpPr>
            <p:cNvPr id="8" name="矩形 7"/>
            <p:cNvSpPr/>
            <p:nvPr/>
          </p:nvSpPr>
          <p:spPr>
            <a:xfrm>
              <a:off x="8896348" y="815469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仿宋_GB2312"/>
                </a:rPr>
                <a:t>预付租赁付款额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0245436" y="1446707"/>
              <a:ext cx="0" cy="3699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702136" y="3501736"/>
            <a:ext cx="2698175" cy="855020"/>
            <a:chOff x="6702136" y="3501736"/>
            <a:chExt cx="2698175" cy="8550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6702136" y="3501736"/>
              <a:ext cx="405246" cy="3117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702136" y="3833536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仿宋_GB2312"/>
                </a:rPr>
                <a:t>享受的租赁激励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0249" y="3927764"/>
            <a:ext cx="7398179" cy="1706641"/>
            <a:chOff x="800249" y="3927764"/>
            <a:chExt cx="7398179" cy="1706641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844636" y="3927764"/>
              <a:ext cx="0" cy="11118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00249" y="5111185"/>
              <a:ext cx="7398179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0" dirty="0" smtClean="0">
                  <a:solidFill>
                    <a:srgbClr val="7030A0"/>
                  </a:solidFill>
                  <a:effectLst/>
                  <a:latin typeface="仿宋_GB2312"/>
                </a:rPr>
                <a:t>使用权资产的成本不包括承租人发生的装修费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0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6" y="997529"/>
            <a:ext cx="11340727" cy="33978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8440" y="303707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i="0" dirty="0" smtClean="0">
                <a:solidFill>
                  <a:srgbClr val="000000"/>
                </a:solidFill>
                <a:effectLst/>
                <a:latin typeface="+mn-ea"/>
              </a:rPr>
              <a:t>租赁负债的初始计量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70564" y="2836718"/>
            <a:ext cx="7284026" cy="1413164"/>
            <a:chOff x="3470564" y="2836718"/>
            <a:chExt cx="7284026" cy="1413164"/>
          </a:xfrm>
        </p:grpSpPr>
        <p:sp>
          <p:nvSpPr>
            <p:cNvPr id="4" name="矩形 3"/>
            <p:cNvSpPr/>
            <p:nvPr/>
          </p:nvSpPr>
          <p:spPr>
            <a:xfrm>
              <a:off x="4873336" y="2836718"/>
              <a:ext cx="5881254" cy="696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4488873" y="3532909"/>
              <a:ext cx="488372" cy="3325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3470564" y="3865418"/>
              <a:ext cx="1018309" cy="3844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49399" y="5048932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租赁负债：</a:t>
            </a:r>
            <a:r>
              <a:rPr lang="en-US" altLang="zh-CN" sz="3600" dirty="0" smtClean="0"/>
              <a:t>17 730</a:t>
            </a:r>
            <a:r>
              <a:rPr lang="zh-CN" altLang="en-US" sz="3600" dirty="0" smtClean="0"/>
              <a:t>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46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0059" y="872642"/>
            <a:ext cx="11399778" cy="3685701"/>
            <a:chOff x="628659" y="2181897"/>
            <a:chExt cx="11399778" cy="3685701"/>
          </a:xfrm>
        </p:grpSpPr>
        <p:sp>
          <p:nvSpPr>
            <p:cNvPr id="3" name="矩形 2"/>
            <p:cNvSpPr/>
            <p:nvPr/>
          </p:nvSpPr>
          <p:spPr>
            <a:xfrm>
              <a:off x="628659" y="3441762"/>
              <a:ext cx="22365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0" i="0" dirty="0" smtClean="0">
                  <a:solidFill>
                    <a:srgbClr val="000000"/>
                  </a:solidFill>
                  <a:effectLst/>
                  <a:latin typeface="仿宋_GB2312"/>
                </a:rPr>
                <a:t>使用权资产</a:t>
              </a:r>
              <a:endParaRPr lang="zh-CN" altLang="en-US" sz="3200" dirty="0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3066018" y="2389909"/>
              <a:ext cx="300588" cy="2966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8606" y="218189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租赁负债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06" y="3002932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预付租赁付款额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748606" y="3686829"/>
              <a:ext cx="37657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已享受的租赁激励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647345" y="4435265"/>
              <a:ext cx="30380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 </a:t>
              </a:r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初始直接费用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748606" y="5282823"/>
              <a:ext cx="82798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 </a:t>
              </a:r>
              <a:r>
                <a:rPr lang="zh-CN" altLang="en-US" sz="32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预计将发生的拆卸及移除、复原或恢复成本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354291" y="87264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17 730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58486" y="1693676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5 000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59851" y="236812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400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54629" y="304257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500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603309" y="39735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4283" y="4904566"/>
            <a:ext cx="96289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+mn-ea"/>
              </a:rPr>
              <a:t>使用权资产 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+mn-ea"/>
              </a:rPr>
              <a:t>= 17 730 + 5 000 – 400 + 500 + 0 </a:t>
            </a:r>
          </a:p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+mn-ea"/>
              </a:rPr>
              <a:t>           = 22 830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+mn-ea"/>
              </a:rPr>
              <a:t>元</a:t>
            </a:r>
            <a:endParaRPr lang="zh-CN" altLang="en-US" sz="32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932" y="28965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使用权资产初始计量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9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369" y="1207716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3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）后续计量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0" y="1876661"/>
            <a:ext cx="10724717" cy="3605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6024" y="5655024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租赁负债按照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5%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计算利息费用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8565" y="1329346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租赁负债的后续计量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180118" y="2135025"/>
            <a:ext cx="2466800" cy="1397884"/>
            <a:chOff x="7180118" y="2135025"/>
            <a:chExt cx="2466800" cy="1397884"/>
          </a:xfrm>
        </p:grpSpPr>
        <p:sp>
          <p:nvSpPr>
            <p:cNvPr id="7" name="圆角矩形 6"/>
            <p:cNvSpPr/>
            <p:nvPr/>
          </p:nvSpPr>
          <p:spPr>
            <a:xfrm>
              <a:off x="7180118" y="3138055"/>
              <a:ext cx="810491" cy="3948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7990609" y="2670464"/>
              <a:ext cx="280555" cy="467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68491" y="2135025"/>
              <a:ext cx="1978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17 730×5%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47188" y="3159085"/>
            <a:ext cx="3865387" cy="875339"/>
            <a:chOff x="4125222" y="2657570"/>
            <a:chExt cx="3865387" cy="875339"/>
          </a:xfrm>
        </p:grpSpPr>
        <p:sp>
          <p:nvSpPr>
            <p:cNvPr id="13" name="圆角矩形 12"/>
            <p:cNvSpPr/>
            <p:nvPr/>
          </p:nvSpPr>
          <p:spPr>
            <a:xfrm>
              <a:off x="7180118" y="3138055"/>
              <a:ext cx="810491" cy="3948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6513916" y="3065319"/>
              <a:ext cx="497253" cy="2701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25222" y="2657570"/>
              <a:ext cx="26292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18 616-5 000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×5%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897058" y="2636668"/>
            <a:ext cx="2601384" cy="1419461"/>
            <a:chOff x="7180118" y="2113448"/>
            <a:chExt cx="2601384" cy="1419461"/>
          </a:xfrm>
        </p:grpSpPr>
        <p:sp>
          <p:nvSpPr>
            <p:cNvPr id="19" name="圆角矩形 18"/>
            <p:cNvSpPr/>
            <p:nvPr/>
          </p:nvSpPr>
          <p:spPr>
            <a:xfrm>
              <a:off x="7180118" y="3138055"/>
              <a:ext cx="810491" cy="3948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8132430" y="2922349"/>
              <a:ext cx="280555" cy="467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8541344" y="2113448"/>
              <a:ext cx="12401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18 616</a:t>
              </a: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-5 000 </a:t>
              </a: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+ 681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7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805" y="705010"/>
            <a:ext cx="111387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   2018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月，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财政部修订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企业会计准则第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21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号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—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租赁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》     </a:t>
            </a:r>
            <a:r>
              <a:rPr lang="zh-CN" altLang="en-US" sz="28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zh-CN" altLang="en-US" sz="28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财会</a:t>
            </a:r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〔2018〕35</a:t>
            </a:r>
            <a:r>
              <a:rPr lang="zh-CN" altLang="en-US" sz="2800" b="0" i="0" dirty="0" smtClean="0">
                <a:solidFill>
                  <a:srgbClr val="00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号）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961" y="2676512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-apple-system-font"/>
              </a:rPr>
              <a:t>2019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年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-apple-system-font"/>
              </a:rPr>
              <a:t>1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月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-apple-system-font"/>
              </a:rPr>
              <a:t>1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日起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46962" y="2184069"/>
            <a:ext cx="65635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  </a:t>
            </a:r>
            <a:r>
              <a:rPr lang="zh-CN" altLang="en-US" sz="3200" b="0" i="0" u="sng" dirty="0" smtClean="0">
                <a:solidFill>
                  <a:srgbClr val="FF0000"/>
                </a:solidFill>
                <a:effectLst/>
                <a:latin typeface="仿宋_GB2312"/>
              </a:rPr>
              <a:t>境内外同时上市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的企业以及</a:t>
            </a:r>
            <a:r>
              <a:rPr lang="zh-CN" altLang="en-US" sz="3200" b="0" i="0" u="sng" dirty="0" smtClean="0">
                <a:solidFill>
                  <a:srgbClr val="FF0000"/>
                </a:solidFill>
                <a:effectLst/>
                <a:latin typeface="仿宋_GB2312"/>
              </a:rPr>
              <a:t>在境外上市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仿宋_GB2312"/>
              </a:rPr>
              <a:t>并采用国际财务报告准则或企业会计准则编制财务报表的企业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41961" y="4397725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2021</a:t>
            </a:r>
            <a:r>
              <a:rPr lang="zh-CN" altLang="en-US" sz="3200" dirty="0">
                <a:solidFill>
                  <a:srgbClr val="000000"/>
                </a:solidFill>
                <a:latin typeface="-apple-system-font"/>
              </a:rPr>
              <a:t>年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-apple-system-font"/>
              </a:rPr>
              <a:t>月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-apple-system-font"/>
              </a:rPr>
              <a:t>日起</a:t>
            </a:r>
          </a:p>
        </p:txBody>
      </p:sp>
      <p:sp>
        <p:nvSpPr>
          <p:cNvPr id="6" name="矩形 5"/>
          <p:cNvSpPr/>
          <p:nvPr/>
        </p:nvSpPr>
        <p:spPr>
          <a:xfrm>
            <a:off x="5477741" y="4397725"/>
            <a:ext cx="5519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其他执行企业会计准则的企业</a:t>
            </a:r>
          </a:p>
        </p:txBody>
      </p:sp>
    </p:spTree>
    <p:extLst>
      <p:ext uri="{BB962C8B-B14F-4D97-AF65-F5344CB8AC3E}">
        <p14:creationId xmlns:p14="http://schemas.microsoft.com/office/powerpoint/2010/main" val="35006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369" y="1207716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（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-apple-system-font"/>
              </a:rPr>
              <a:t>3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仿宋_GB2312"/>
              </a:rPr>
              <a:t>）后续计量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6746" y="4987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核算步骤：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6" y="1916669"/>
            <a:ext cx="10468156" cy="351531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517572" y="4935682"/>
            <a:ext cx="3480440" cy="1230782"/>
            <a:chOff x="5517572" y="4935682"/>
            <a:chExt cx="3480440" cy="1230782"/>
          </a:xfrm>
        </p:grpSpPr>
        <p:sp>
          <p:nvSpPr>
            <p:cNvPr id="5" name="文本框 4"/>
            <p:cNvSpPr txBox="1"/>
            <p:nvPr/>
          </p:nvSpPr>
          <p:spPr>
            <a:xfrm>
              <a:off x="5517572" y="5581689"/>
              <a:ext cx="34804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22 830÷5=4 566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元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452755" y="4935682"/>
              <a:ext cx="893618" cy="3844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6" idx="2"/>
            </p:cNvCxnSpPr>
            <p:nvPr/>
          </p:nvCxnSpPr>
          <p:spPr>
            <a:xfrm>
              <a:off x="6899564" y="5320146"/>
              <a:ext cx="0" cy="353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4877392" y="1162031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使用权资产的后续计量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38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73668" y="118456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   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6" y="2369126"/>
            <a:ext cx="6801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新旧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租赁准则</a:t>
            </a:r>
            <a:r>
              <a:rPr lang="en-US" altLang="zh-CN" sz="3200" dirty="0" smtClean="0"/>
              <a:t>》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案例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新准则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新</a:t>
            </a:r>
            <a:r>
              <a:rPr lang="zh-CN" altLang="en-US" sz="3200" dirty="0" smtClean="0"/>
              <a:t>租赁准则对财报和对企业的影响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企业如何应变</a:t>
            </a:r>
            <a:endParaRPr lang="zh-CN" altLang="en-US" sz="3200" dirty="0"/>
          </a:p>
        </p:txBody>
      </p:sp>
      <p:sp>
        <p:nvSpPr>
          <p:cNvPr id="5" name="七角星 4"/>
          <p:cNvSpPr/>
          <p:nvPr/>
        </p:nvSpPr>
        <p:spPr>
          <a:xfrm>
            <a:off x="2587335" y="3400177"/>
            <a:ext cx="446810" cy="42602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163" y="397226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新旧准则下，该项租赁对利润表的影响如何？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0" y="1373203"/>
            <a:ext cx="11158228" cy="450744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801355" y="2698173"/>
            <a:ext cx="2257349" cy="3596558"/>
            <a:chOff x="3801355" y="2698173"/>
            <a:chExt cx="2257349" cy="3596558"/>
          </a:xfrm>
        </p:grpSpPr>
        <p:sp>
          <p:nvSpPr>
            <p:cNvPr id="2" name="圆角矩形 1"/>
            <p:cNvSpPr/>
            <p:nvPr/>
          </p:nvSpPr>
          <p:spPr>
            <a:xfrm>
              <a:off x="4468091" y="2698173"/>
              <a:ext cx="872836" cy="288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01355" y="5771511"/>
              <a:ext cx="2257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合计：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25 100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2698173"/>
            <a:ext cx="3257342" cy="3911073"/>
            <a:chOff x="0" y="2698173"/>
            <a:chExt cx="3257342" cy="3911073"/>
          </a:xfrm>
        </p:grpSpPr>
        <p:sp>
          <p:nvSpPr>
            <p:cNvPr id="6" name="圆角矩形 5"/>
            <p:cNvSpPr/>
            <p:nvPr/>
          </p:nvSpPr>
          <p:spPr>
            <a:xfrm>
              <a:off x="1357745" y="2698173"/>
              <a:ext cx="872836" cy="288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17" y="5675271"/>
              <a:ext cx="31518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0000"/>
                  </a:solidFill>
                </a:defRPr>
              </a:lvl1pPr>
            </a:lstStyle>
            <a:p>
              <a:r>
                <a:rPr lang="zh-CN" altLang="en-US" dirty="0"/>
                <a:t>利息合计：</a:t>
              </a:r>
              <a:r>
                <a:rPr lang="en-US" altLang="zh-CN" dirty="0"/>
                <a:t>2 270</a:t>
              </a:r>
              <a:r>
                <a:rPr lang="zh-CN" altLang="en-US" dirty="0"/>
                <a:t>元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0" y="6086026"/>
              <a:ext cx="2975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00FF"/>
                  </a:solidFill>
                </a:rPr>
                <a:t>租赁负债：</a:t>
              </a:r>
              <a:r>
                <a:rPr lang="en-US" altLang="zh-CN" sz="2800" dirty="0" smtClean="0">
                  <a:solidFill>
                    <a:srgbClr val="0000FF"/>
                  </a:solidFill>
                </a:rPr>
                <a:t>17 730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0498" y="2786599"/>
            <a:ext cx="2257349" cy="3464209"/>
            <a:chOff x="9570498" y="2786599"/>
            <a:chExt cx="2257349" cy="3464209"/>
          </a:xfrm>
        </p:grpSpPr>
        <p:sp>
          <p:nvSpPr>
            <p:cNvPr id="11" name="圆角矩形 10"/>
            <p:cNvSpPr/>
            <p:nvPr/>
          </p:nvSpPr>
          <p:spPr>
            <a:xfrm>
              <a:off x="10262755" y="2786599"/>
              <a:ext cx="872836" cy="288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570498" y="5727588"/>
              <a:ext cx="2257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合计：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25 100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4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8718" y="63621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新准则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下，该项租赁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对报表影响？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1764" y="2879724"/>
            <a:ext cx="387798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资产增加、负债增加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09959" y="2879724"/>
            <a:ext cx="305724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利息费用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（递减）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折旧费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（平均）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196292" y="2443305"/>
            <a:ext cx="384464" cy="43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7684" y="192152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资产负债率升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540827" y="3564082"/>
            <a:ext cx="0" cy="39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88524" y="39569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应付利息增加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40827" y="4480162"/>
            <a:ext cx="0" cy="39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96292" y="497260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利息保障倍数下降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974273" y="3464499"/>
            <a:ext cx="467591" cy="29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9393" y="389947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资产周转率下降</a:t>
            </a:r>
          </a:p>
        </p:txBody>
      </p:sp>
      <p:cxnSp>
        <p:nvCxnSpPr>
          <p:cNvPr id="17" name="直接箭头连接符 16"/>
          <p:cNvCxnSpPr>
            <a:stCxn id="4" idx="2"/>
          </p:cNvCxnSpPr>
          <p:nvPr/>
        </p:nvCxnSpPr>
        <p:spPr>
          <a:xfrm>
            <a:off x="9038583" y="3956942"/>
            <a:ext cx="11899" cy="36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63659" y="448016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初期利润低于后期利润</a:t>
            </a:r>
          </a:p>
        </p:txBody>
      </p:sp>
    </p:spTree>
    <p:extLst>
      <p:ext uri="{BB962C8B-B14F-4D97-AF65-F5344CB8AC3E}">
        <p14:creationId xmlns:p14="http://schemas.microsoft.com/office/powerpoint/2010/main" val="825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10" grpId="0"/>
      <p:bldP spid="12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0509" y="989508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新准则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下，该项租赁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对企业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 …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6799" y="4054824"/>
            <a:ext cx="8270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4B4B4B"/>
                </a:solidFill>
                <a:latin typeface="-apple-system-font"/>
              </a:rPr>
              <a:t>“表外融资、优化报表</a:t>
            </a:r>
            <a:r>
              <a:rPr lang="zh-CN" altLang="en-US" sz="3200" dirty="0" smtClean="0">
                <a:solidFill>
                  <a:srgbClr val="4B4B4B"/>
                </a:solidFill>
                <a:latin typeface="-apple-system-font"/>
              </a:rPr>
              <a:t>”原优势，荡然无存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10286" y="2482181"/>
            <a:ext cx="111427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4B4B4B"/>
                </a:solidFill>
                <a:latin typeface="-apple-system-font"/>
              </a:rPr>
              <a:t>无论是融资租赁还是经营租赁，承租人租入基本等同于</a:t>
            </a:r>
            <a:r>
              <a:rPr lang="zh-CN" altLang="en-US" sz="3200" dirty="0" smtClean="0">
                <a:solidFill>
                  <a:srgbClr val="4B4B4B"/>
                </a:solidFill>
                <a:latin typeface="-apple-system-font"/>
              </a:rPr>
              <a:t>借款</a:t>
            </a:r>
            <a:endParaRPr lang="en-US" altLang="zh-CN" sz="3200" dirty="0" smtClean="0">
              <a:solidFill>
                <a:srgbClr val="4B4B4B"/>
              </a:solidFill>
              <a:latin typeface="-apple-system-font"/>
            </a:endParaRPr>
          </a:p>
          <a:p>
            <a:r>
              <a:rPr lang="en-US" altLang="zh-CN" sz="3200" dirty="0">
                <a:solidFill>
                  <a:srgbClr val="4B4B4B"/>
                </a:solidFill>
                <a:latin typeface="-apple-system-font"/>
              </a:rPr>
              <a:t> </a:t>
            </a:r>
            <a:r>
              <a:rPr lang="zh-CN" altLang="en-US" sz="3200" dirty="0" smtClean="0">
                <a:solidFill>
                  <a:srgbClr val="4B4B4B"/>
                </a:solidFill>
                <a:latin typeface="-apple-system-font"/>
              </a:rPr>
              <a:t>买入</a:t>
            </a:r>
            <a:r>
              <a:rPr lang="zh-CN" altLang="en-US" sz="3200" dirty="0">
                <a:solidFill>
                  <a:srgbClr val="4B4B4B"/>
                </a:solidFill>
                <a:latin typeface="-apple-system-font"/>
              </a:rPr>
              <a:t>固定资产</a:t>
            </a:r>
          </a:p>
        </p:txBody>
      </p:sp>
      <p:sp>
        <p:nvSpPr>
          <p:cNvPr id="13" name="矩形 12"/>
          <p:cNvSpPr/>
          <p:nvPr/>
        </p:nvSpPr>
        <p:spPr>
          <a:xfrm>
            <a:off x="2276622" y="5228997"/>
            <a:ext cx="675056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-apple-system-font"/>
              </a:rPr>
              <a:t>经营租赁的会计处理不再具有吸引力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73668" y="118456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   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6" y="2369126"/>
            <a:ext cx="6801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新旧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租赁准则</a:t>
            </a:r>
            <a:r>
              <a:rPr lang="en-US" altLang="zh-CN" sz="3200" dirty="0" smtClean="0"/>
              <a:t>》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案例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新准则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新</a:t>
            </a:r>
            <a:r>
              <a:rPr lang="zh-CN" altLang="en-US" sz="3200" dirty="0" smtClean="0"/>
              <a:t>租赁准则对财报和对企业的影响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企业如何应变</a:t>
            </a:r>
            <a:endParaRPr lang="zh-CN" altLang="en-US" sz="3200" dirty="0"/>
          </a:p>
        </p:txBody>
      </p:sp>
      <p:sp>
        <p:nvSpPr>
          <p:cNvPr id="5" name="七角星 4"/>
          <p:cNvSpPr/>
          <p:nvPr/>
        </p:nvSpPr>
        <p:spPr>
          <a:xfrm>
            <a:off x="2505956" y="3909331"/>
            <a:ext cx="446810" cy="42602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6970" y="793686"/>
            <a:ext cx="63401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如果业务认定为一项服务而非租赁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0881" y="192882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-apple-system-font"/>
              </a:rPr>
              <a:t>不受租赁新准则约束</a:t>
            </a:r>
            <a:endParaRPr lang="zh-CN" altLang="en-US" sz="3200" dirty="0"/>
          </a:p>
        </p:txBody>
      </p:sp>
      <p:sp>
        <p:nvSpPr>
          <p:cNvPr id="4" name="下箭头 3"/>
          <p:cNvSpPr/>
          <p:nvPr/>
        </p:nvSpPr>
        <p:spPr>
          <a:xfrm>
            <a:off x="4218709" y="1508169"/>
            <a:ext cx="131619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471397" y="2545716"/>
            <a:ext cx="128154" cy="290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19604" y="2991870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无需确认资产、负债、利息费用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754172" y="4253330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与旧</a:t>
            </a:r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准则</a:t>
            </a:r>
            <a:r>
              <a:rPr lang="zh-CN" altLang="en-US" sz="3200" dirty="0" smtClean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下承租人的经营租赁异曲同工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869873" y="3602655"/>
            <a:ext cx="135082" cy="270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512627" y="1620177"/>
            <a:ext cx="136697" cy="2253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35474" y="538836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这些业务有吗？</a:t>
            </a:r>
            <a:endParaRPr lang="zh-CN" altLang="en-US" sz="36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6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029" y="577442"/>
            <a:ext cx="10341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企业会计准则第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收入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（财会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〔2017〕22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号）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48690" y="1490498"/>
            <a:ext cx="10532425" cy="1888304"/>
            <a:chOff x="1648690" y="1490498"/>
            <a:chExt cx="10532425" cy="1888304"/>
          </a:xfrm>
        </p:grpSpPr>
        <p:sp>
          <p:nvSpPr>
            <p:cNvPr id="3" name="矩形 2"/>
            <p:cNvSpPr/>
            <p:nvPr/>
          </p:nvSpPr>
          <p:spPr>
            <a:xfrm>
              <a:off x="3293724" y="1490498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0000FF"/>
                  </a:solidFill>
                  <a:latin typeface="-apple-system-font"/>
                </a:rPr>
                <a:t>服务购买方在表外核算</a:t>
              </a:r>
              <a:endParaRPr lang="zh-CN" alt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8690" y="2301584"/>
              <a:ext cx="1053242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4B4B4B"/>
                  </a:solidFill>
                  <a:latin typeface="-apple-system-font"/>
                </a:rPr>
                <a:t>“</a:t>
              </a:r>
              <a:r>
                <a:rPr lang="zh-CN" altLang="en-US" sz="3200" dirty="0">
                  <a:solidFill>
                    <a:srgbClr val="4B4B4B"/>
                  </a:solidFill>
                  <a:latin typeface="-apple-system-font"/>
                </a:rPr>
                <a:t>企业应当在下列支出发生时，将其计入当期损益</a:t>
              </a:r>
              <a:r>
                <a:rPr lang="zh-CN" altLang="en-US" sz="3200" dirty="0" smtClean="0">
                  <a:solidFill>
                    <a:srgbClr val="4B4B4B"/>
                  </a:solidFill>
                  <a:latin typeface="-apple-system-font"/>
                </a:rPr>
                <a:t>：</a:t>
              </a:r>
              <a:endParaRPr lang="en-US" altLang="zh-CN" sz="3200" dirty="0" smtClean="0">
                <a:solidFill>
                  <a:srgbClr val="4B4B4B"/>
                </a:solidFill>
                <a:latin typeface="-apple-system-font"/>
              </a:endParaRPr>
            </a:p>
            <a:p>
              <a:r>
                <a:rPr lang="zh-CN" altLang="en-US" sz="3200" dirty="0" smtClean="0">
                  <a:solidFill>
                    <a:srgbClr val="4B4B4B"/>
                  </a:solidFill>
                  <a:latin typeface="-apple-system-font"/>
                </a:rPr>
                <a:t>（</a:t>
              </a:r>
              <a:r>
                <a:rPr lang="zh-CN" altLang="en-US" sz="3200" dirty="0">
                  <a:solidFill>
                    <a:srgbClr val="4B4B4B"/>
                  </a:solidFill>
                  <a:latin typeface="-apple-system-font"/>
                </a:rPr>
                <a:t>一）管理费用</a:t>
              </a:r>
              <a:r>
                <a:rPr lang="en-US" altLang="zh-CN" sz="3200" dirty="0">
                  <a:solidFill>
                    <a:srgbClr val="4B4B4B"/>
                  </a:solidFill>
                  <a:latin typeface="-apple-system-font"/>
                </a:rPr>
                <a:t>……”</a:t>
              </a:r>
              <a:r>
                <a:rPr lang="zh-CN" altLang="en-US" sz="3200" dirty="0" smtClean="0">
                  <a:solidFill>
                    <a:srgbClr val="4B4B4B"/>
                  </a:solidFill>
                  <a:latin typeface="-apple-system-font"/>
                </a:rPr>
                <a:t>。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85001" y="5478026"/>
            <a:ext cx="2236510" cy="781665"/>
            <a:chOff x="7785001" y="5478026"/>
            <a:chExt cx="2236510" cy="781665"/>
          </a:xfrm>
        </p:grpSpPr>
        <p:sp>
          <p:nvSpPr>
            <p:cNvPr id="17" name="文本框 16"/>
            <p:cNvSpPr txBox="1"/>
            <p:nvPr/>
          </p:nvSpPr>
          <p:spPr>
            <a:xfrm>
              <a:off x="7785001" y="5576472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</a:rPr>
                <a:t>资产负债表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0" name="乘号 19"/>
            <p:cNvSpPr/>
            <p:nvPr/>
          </p:nvSpPr>
          <p:spPr>
            <a:xfrm>
              <a:off x="7971669" y="5478026"/>
              <a:ext cx="1863173" cy="781665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6908" y="3858877"/>
            <a:ext cx="8301984" cy="1112248"/>
            <a:chOff x="1178386" y="3983609"/>
            <a:chExt cx="8301984" cy="1112248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6229431" y="4561316"/>
              <a:ext cx="1695369" cy="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369229" y="398360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购买方</a:t>
              </a:r>
              <a:endPara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369229" y="451108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latin typeface="华文行楷" panose="02010800040101010101" pitchFamily="2" charset="-122"/>
                  <a:ea typeface="华文行楷" panose="02010800040101010101" pitchFamily="2" charset="-122"/>
                </a:rPr>
                <a:t>承租方</a:t>
              </a:r>
              <a:endPara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64598" y="4238310"/>
              <a:ext cx="1415772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利润表</a:t>
              </a:r>
              <a:endParaRPr lang="zh-CN" altLang="en-US" sz="3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82552" y="4212432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会计上的服务</a:t>
              </a:r>
              <a:endParaRPr lang="zh-CN" altLang="en-US" sz="3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78386" y="413754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租赁业务</a:t>
              </a:r>
              <a:endParaRPr lang="zh-CN" altLang="en-US" sz="3200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170610" y="4369299"/>
              <a:ext cx="272143" cy="1741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7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092" y="392277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租赁和服务的边界体现在哪些方面？</a:t>
            </a:r>
          </a:p>
        </p:txBody>
      </p:sp>
      <p:sp>
        <p:nvSpPr>
          <p:cNvPr id="3" name="矩形 2"/>
          <p:cNvSpPr/>
          <p:nvPr/>
        </p:nvSpPr>
        <p:spPr>
          <a:xfrm>
            <a:off x="521178" y="1266150"/>
            <a:ext cx="11311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以租赁的形式购买飞机，承租飞机后自行运营，租期末飞机归承租人所有；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092" y="2392980"/>
            <a:ext cx="11311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租入飞机，租期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年，飞机折旧年限一般为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年，租期末退还租赁公司；</a:t>
            </a:r>
          </a:p>
        </p:txBody>
      </p:sp>
      <p:sp>
        <p:nvSpPr>
          <p:cNvPr id="5" name="矩形 4"/>
          <p:cNvSpPr/>
          <p:nvPr/>
        </p:nvSpPr>
        <p:spPr>
          <a:xfrm>
            <a:off x="434092" y="3585124"/>
            <a:ext cx="11563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建筑公司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租入高空作业车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台，租期两年，租期末退还租赁公司，租赁期间内租赁公司有权替换高空作业车，保证车辆台数与规格符合要求即可，且租赁公司替换作业车成本较低；</a:t>
            </a:r>
          </a:p>
        </p:txBody>
      </p:sp>
      <p:sp>
        <p:nvSpPr>
          <p:cNvPr id="6" name="矩形 5"/>
          <p:cNvSpPr/>
          <p:nvPr/>
        </p:nvSpPr>
        <p:spPr>
          <a:xfrm>
            <a:off x="379663" y="5189786"/>
            <a:ext cx="11366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为世界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强公司，与车辆租赁公司签订租车协议，租期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年，租用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台大巴车，车辆固定，路线固定，每日早晚各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班，用于接送员工，车辆租赁公司提供司机。</a:t>
            </a:r>
          </a:p>
        </p:txBody>
      </p:sp>
    </p:spTree>
    <p:extLst>
      <p:ext uri="{BB962C8B-B14F-4D97-AF65-F5344CB8AC3E}">
        <p14:creationId xmlns:p14="http://schemas.microsoft.com/office/powerpoint/2010/main" val="40823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206" y="784163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租赁和服务的边界体现在哪些方面？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1673" y="31885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租赁识别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26971" y="2352959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“已识别资产”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396343" y="2677730"/>
            <a:ext cx="130628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8746" y="4336193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“经济利益”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8746" y="348092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“主导使用”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9" name="线形标注 1(带强调线) 8"/>
          <p:cNvSpPr/>
          <p:nvPr/>
        </p:nvSpPr>
        <p:spPr>
          <a:xfrm>
            <a:off x="7424143" y="1647090"/>
            <a:ext cx="4463057" cy="1151900"/>
          </a:xfrm>
          <a:prstGeom prst="accentCallout1">
            <a:avLst>
              <a:gd name="adj1" fmla="val 18750"/>
              <a:gd name="adj2" fmla="val -8333"/>
              <a:gd name="adj3" fmla="val 62116"/>
              <a:gd name="adj4" fmla="val -176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是否资产供应方在整个期间内拥有实质性替换权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线形标注 1(带强调线) 9"/>
          <p:cNvSpPr/>
          <p:nvPr/>
        </p:nvSpPr>
        <p:spPr>
          <a:xfrm>
            <a:off x="7554771" y="3300798"/>
            <a:ext cx="4027629" cy="764900"/>
          </a:xfrm>
          <a:prstGeom prst="accentCallout1">
            <a:avLst>
              <a:gd name="adj1" fmla="val 18750"/>
              <a:gd name="adj2" fmla="val -8333"/>
              <a:gd name="adj3" fmla="val 49133"/>
              <a:gd name="adj4" fmla="val -18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是否客户有权决定使用目的和使用方式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线形标注 1(带强调线) 10"/>
          <p:cNvSpPr/>
          <p:nvPr/>
        </p:nvSpPr>
        <p:spPr>
          <a:xfrm>
            <a:off x="7554770" y="4491471"/>
            <a:ext cx="4027629" cy="755443"/>
          </a:xfrm>
          <a:prstGeom prst="accentCallout1">
            <a:avLst>
              <a:gd name="adj1" fmla="val 18750"/>
              <a:gd name="adj2" fmla="val -8333"/>
              <a:gd name="adj3" fmla="val 49133"/>
              <a:gd name="adj4" fmla="val -18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主导使用的经济利益是否归客户所有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0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73668" y="118456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   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6" y="2369126"/>
            <a:ext cx="6801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新旧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租赁准则</a:t>
            </a:r>
            <a:r>
              <a:rPr lang="en-US" altLang="zh-CN" sz="3200" dirty="0" smtClean="0"/>
              <a:t>》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案例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新准则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新</a:t>
            </a:r>
            <a:r>
              <a:rPr lang="zh-CN" altLang="en-US" sz="3200" dirty="0" smtClean="0"/>
              <a:t>租赁准则对财报和对企业的影响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企业如何应变</a:t>
            </a:r>
            <a:endParaRPr lang="zh-CN" altLang="en-US" sz="3200" dirty="0"/>
          </a:p>
        </p:txBody>
      </p:sp>
      <p:sp>
        <p:nvSpPr>
          <p:cNvPr id="5" name="七角星 4"/>
          <p:cNvSpPr/>
          <p:nvPr/>
        </p:nvSpPr>
        <p:spPr>
          <a:xfrm>
            <a:off x="2337954" y="2473037"/>
            <a:ext cx="446810" cy="42602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092" y="392277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租赁和服务的边界体现在哪些方面？</a:t>
            </a:r>
          </a:p>
        </p:txBody>
      </p:sp>
      <p:sp>
        <p:nvSpPr>
          <p:cNvPr id="3" name="矩形 2"/>
          <p:cNvSpPr/>
          <p:nvPr/>
        </p:nvSpPr>
        <p:spPr>
          <a:xfrm>
            <a:off x="434092" y="1851281"/>
            <a:ext cx="11311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以租赁的形式购买飞机，承租飞机后自行运营，租期末飞机归承租人所有；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091" y="4138010"/>
            <a:ext cx="11311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租入飞机，租期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年，飞机折旧年限一般为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年，租期末退还租赁公司；</a:t>
            </a:r>
          </a:p>
        </p:txBody>
      </p:sp>
      <p:sp>
        <p:nvSpPr>
          <p:cNvPr id="7" name="矩形 6"/>
          <p:cNvSpPr/>
          <p:nvPr/>
        </p:nvSpPr>
        <p:spPr>
          <a:xfrm>
            <a:off x="1164771" y="3135593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“已识别资产”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9373" y="3240867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“经济利益”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2072" y="3240867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“主导使用”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055429" y="1082326"/>
            <a:ext cx="2013857" cy="768955"/>
          </a:xfrm>
          <a:prstGeom prst="wedgeRoundRectCallout">
            <a:avLst>
              <a:gd name="adj1" fmla="val -65277"/>
              <a:gd name="adj2" fmla="val 426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融资租赁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826828" y="5183701"/>
            <a:ext cx="2013857" cy="768955"/>
          </a:xfrm>
          <a:prstGeom prst="wedgeRoundRectCallout">
            <a:avLst>
              <a:gd name="adj1" fmla="val -68520"/>
              <a:gd name="adj2" fmla="val -4367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经营租赁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092" y="392277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租赁和服务的边界体现在哪些方面？</a:t>
            </a:r>
          </a:p>
        </p:txBody>
      </p:sp>
      <p:sp>
        <p:nvSpPr>
          <p:cNvPr id="5" name="矩形 4"/>
          <p:cNvSpPr/>
          <p:nvPr/>
        </p:nvSpPr>
        <p:spPr>
          <a:xfrm>
            <a:off x="182384" y="1658353"/>
            <a:ext cx="11563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建筑公司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租入高空作业车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台，租期两年，租期末退还租赁公司，租赁期间内租赁公司有权替换高空作业车，保证车辆台数与规格符合要求即可，且租赁公司替换作业车成本较低；</a:t>
            </a:r>
          </a:p>
        </p:txBody>
      </p:sp>
      <p:sp>
        <p:nvSpPr>
          <p:cNvPr id="7" name="矩形 6"/>
          <p:cNvSpPr/>
          <p:nvPr/>
        </p:nvSpPr>
        <p:spPr>
          <a:xfrm>
            <a:off x="876517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“已识别资产”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9101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“经济利益”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51800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“主导使用”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3198" y="4811876"/>
            <a:ext cx="7981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租赁公司拥有对高空作业车的实质性替换权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1981200" y="3228013"/>
            <a:ext cx="653143" cy="931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840629" y="933719"/>
            <a:ext cx="3807084" cy="768955"/>
          </a:xfrm>
          <a:prstGeom prst="wedgeRoundRectCallout">
            <a:avLst>
              <a:gd name="adj1" fmla="val -65277"/>
              <a:gd name="adj2" fmla="val 426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非租赁，购买服务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092" y="392277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租赁和服务的边界体现在哪些方面？</a:t>
            </a:r>
          </a:p>
        </p:txBody>
      </p:sp>
      <p:sp>
        <p:nvSpPr>
          <p:cNvPr id="6" name="矩形 5"/>
          <p:cNvSpPr/>
          <p:nvPr/>
        </p:nvSpPr>
        <p:spPr>
          <a:xfrm>
            <a:off x="248366" y="1510416"/>
            <a:ext cx="11366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3200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altLang="zh-CN" sz="3200" u="sng" dirty="0" smtClean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u="sng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公司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为世界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强公司，与车辆租赁公司签订租车协议，租期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年，租用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台大巴车，车辆固定，路线固定，每日早晚各</a:t>
            </a:r>
            <a:r>
              <a:rPr lang="en-US" altLang="zh-CN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4B4B4B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班，用于接送员工，车辆租赁公司提供司机。</a:t>
            </a:r>
          </a:p>
        </p:txBody>
      </p:sp>
      <p:sp>
        <p:nvSpPr>
          <p:cNvPr id="7" name="矩形 6"/>
          <p:cNvSpPr/>
          <p:nvPr/>
        </p:nvSpPr>
        <p:spPr>
          <a:xfrm>
            <a:off x="904756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“已识别资产”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9101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“经济利益”</a:t>
            </a:r>
            <a:endParaRPr lang="en-US" altLang="zh-CN" sz="3200" b="1" i="0" dirty="0" smtClean="0">
              <a:solidFill>
                <a:srgbClr val="0000FF"/>
              </a:solidFill>
              <a:effectLst/>
              <a:latin typeface="仿宋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51800" y="3401232"/>
            <a:ext cx="2932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0" dirty="0" smtClean="0">
                <a:solidFill>
                  <a:srgbClr val="0000FF"/>
                </a:solidFill>
                <a:effectLst/>
                <a:latin typeface="仿宋_GB2312"/>
              </a:rPr>
              <a:t>“主导使用”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884" y="43071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车辆</a:t>
            </a:r>
            <a:r>
              <a:rPr lang="zh-CN" altLang="en-US" sz="3200" dirty="0" smtClean="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固定</a:t>
            </a:r>
            <a:endParaRPr lang="zh-CN" altLang="en-US" sz="3200" dirty="0">
              <a:solidFill>
                <a:srgbClr val="4B4B4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6816" y="322813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√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8885" y="5060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路线固定</a:t>
            </a:r>
            <a:endParaRPr lang="zh-CN" altLang="en-US" sz="3200" dirty="0">
              <a:solidFill>
                <a:srgbClr val="4B4B4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29000" y="5353079"/>
            <a:ext cx="408614" cy="1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54255" y="5074269"/>
            <a:ext cx="4552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公司无法主导使用目的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75657" y="581422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租赁公司提供司机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724400" y="6118745"/>
            <a:ext cx="408614" cy="1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9655" y="5839935"/>
            <a:ext cx="4552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4B4B4B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dirty="0"/>
              <a:t>D</a:t>
            </a:r>
            <a:r>
              <a:rPr lang="zh-CN" altLang="en-US" dirty="0"/>
              <a:t>公司无法主导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21" name="乘号 20"/>
          <p:cNvSpPr/>
          <p:nvPr/>
        </p:nvSpPr>
        <p:spPr>
          <a:xfrm>
            <a:off x="5168368" y="3166572"/>
            <a:ext cx="772885" cy="10540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7895057" y="778349"/>
            <a:ext cx="3807084" cy="768955"/>
          </a:xfrm>
          <a:prstGeom prst="wedgeRoundRectCallout">
            <a:avLst>
              <a:gd name="adj1" fmla="val -65277"/>
              <a:gd name="adj2" fmla="val 426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非租赁，购买服务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7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7" grpId="0"/>
      <p:bldP spid="18" grpId="0"/>
      <p:bldP spid="20" grpId="0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4630" y="707571"/>
            <a:ext cx="110799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总结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9399" y="1872342"/>
            <a:ext cx="6665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新准则使承租人表外核算优势丧失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62626" y="2713947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不分租赁类型，一律确认资产、负债、利息费用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9399" y="3493997"/>
            <a:ext cx="502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承租人明确租赁识别标准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62626" y="42067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已识别资产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44415" y="42904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经济利益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2574" y="42740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主导使用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3193" y="3032661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431" y="1154766"/>
            <a:ext cx="941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2006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年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月发布的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《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企业会计准则第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21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号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——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租赁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6749" y="2030299"/>
            <a:ext cx="921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+mn-ea"/>
              </a:rPr>
              <a:t>根据与资产所有权有关的全部</a:t>
            </a:r>
            <a:r>
              <a:rPr lang="zh-CN" altLang="en-US" sz="3200" u="sng" dirty="0">
                <a:solidFill>
                  <a:srgbClr val="000000"/>
                </a:solidFill>
                <a:latin typeface="+mn-ea"/>
              </a:rPr>
              <a:t>风险和报酬是否转移</a:t>
            </a:r>
            <a:endParaRPr lang="zh-CN" altLang="en-US" sz="3200" u="sng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4808" y="417201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  <a:latin typeface="仿宋_GB2312"/>
              </a:rPr>
              <a:t>租赁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330262" y="35872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  <a:latin typeface="仿宋_GB2312"/>
              </a:rPr>
              <a:t>经营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租赁</a:t>
            </a:r>
            <a:endParaRPr lang="zh-CN" altLang="en-US" sz="3200" dirty="0"/>
          </a:p>
        </p:txBody>
      </p:sp>
      <p:sp>
        <p:nvSpPr>
          <p:cNvPr id="6" name="左大括号 5"/>
          <p:cNvSpPr/>
          <p:nvPr/>
        </p:nvSpPr>
        <p:spPr>
          <a:xfrm>
            <a:off x="2601050" y="3587236"/>
            <a:ext cx="488373" cy="17640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30261" y="476654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融资租赁</a:t>
            </a:r>
          </a:p>
        </p:txBody>
      </p:sp>
      <p:sp>
        <p:nvSpPr>
          <p:cNvPr id="8" name="矩形 7"/>
          <p:cNvSpPr/>
          <p:nvPr/>
        </p:nvSpPr>
        <p:spPr>
          <a:xfrm>
            <a:off x="5653138" y="3196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承租人在资产负债表中不确认其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取得</a:t>
            </a:r>
            <a:endParaRPr lang="en-US" altLang="zh-CN" sz="2400" dirty="0" smtClean="0">
              <a:solidFill>
                <a:srgbClr val="7030A0"/>
              </a:solidFill>
              <a:latin typeface="仿宋_GB2312"/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资产使用权和租金支付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义务</a:t>
            </a:r>
            <a:endParaRPr lang="en-US" altLang="zh-CN" sz="2400" dirty="0" smtClean="0">
              <a:solidFill>
                <a:srgbClr val="7030A0"/>
              </a:solidFill>
              <a:latin typeface="仿宋_GB231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利润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表会出现租金费用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3138" y="47511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承租人在资产负债表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中确认</a:t>
            </a: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其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取得融资租赁资产并计提折旧和融资租赁支付义务</a:t>
            </a:r>
            <a:endParaRPr lang="en-US" altLang="zh-CN" sz="2400" dirty="0" smtClean="0">
              <a:solidFill>
                <a:srgbClr val="7030A0"/>
              </a:solidFill>
              <a:latin typeface="仿宋_GB23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7030A0"/>
                </a:solidFill>
                <a:latin typeface="仿宋_GB2312"/>
              </a:rPr>
              <a:t>利润</a:t>
            </a:r>
            <a:r>
              <a:rPr lang="zh-CN" altLang="en-US" sz="2400" dirty="0" smtClean="0">
                <a:solidFill>
                  <a:srgbClr val="7030A0"/>
                </a:solidFill>
                <a:latin typeface="仿宋_GB2312"/>
              </a:rPr>
              <a:t>表分期确认费用</a:t>
            </a:r>
            <a:endParaRPr lang="en-US" altLang="zh-CN" sz="2400" dirty="0" smtClean="0">
              <a:solidFill>
                <a:srgbClr val="7030A0"/>
              </a:solidFill>
              <a:latin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400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19764"/>
              </p:ext>
            </p:extLst>
          </p:nvPr>
        </p:nvGraphicFramePr>
        <p:xfrm>
          <a:off x="155863" y="238989"/>
          <a:ext cx="11700164" cy="460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110"/>
                <a:gridCol w="955964"/>
                <a:gridCol w="3293918"/>
                <a:gridCol w="1943100"/>
                <a:gridCol w="3013364"/>
                <a:gridCol w="1932708"/>
              </a:tblGrid>
              <a:tr h="479953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effectLst/>
                        </a:rPr>
                        <a:t>　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2006</a:t>
                      </a:r>
                      <a:r>
                        <a:rPr lang="zh-CN" altLang="en-US" sz="3200" u="none" strike="noStrike">
                          <a:effectLst/>
                        </a:rPr>
                        <a:t>年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3200" u="none" strike="noStrike">
                          <a:effectLst/>
                        </a:rPr>
                        <a:t>2018</a:t>
                      </a:r>
                      <a:r>
                        <a:rPr lang="zh-CN" altLang="en-US" sz="3200" u="none" strike="noStrike">
                          <a:effectLst/>
                        </a:rPr>
                        <a:t>年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904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资产负债表</a:t>
                      </a:r>
                      <a:endParaRPr lang="zh-CN" altLang="en-US" sz="3200" b="0" i="0" u="none" strike="noStrike" dirty="0">
                        <a:solidFill>
                          <a:srgbClr val="7030A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利润表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资产负债表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利润表</a:t>
                      </a:r>
                    </a:p>
                  </a:txBody>
                  <a:tcPr marL="9525" marR="9525" marT="9525" marB="0" anchor="ctr"/>
                </a:tc>
              </a:tr>
              <a:tr h="139233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承</a:t>
                      </a:r>
                      <a:endParaRPr lang="en-US" altLang="zh-CN" sz="3200" u="none" strike="noStrike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 fontAlgn="ctr"/>
                      <a:r>
                        <a:rPr lang="zh-CN" altLang="en-US" sz="3200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租</a:t>
                      </a:r>
                      <a:endParaRPr lang="en-US" altLang="zh-CN" sz="3200" u="none" strike="noStrike" dirty="0" smtClean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l" fontAlgn="ctr"/>
                      <a:r>
                        <a:rPr lang="zh-CN" altLang="en-US" sz="3200" u="none" strike="noStrike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人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融资</a:t>
                      </a:r>
                      <a:endParaRPr lang="en-US" altLang="zh-CN" sz="3200" u="none" strike="noStrike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3200" u="none" strike="noStrike" dirty="0" smtClean="0">
                          <a:effectLst/>
                          <a:latin typeface="+mn-ea"/>
                          <a:ea typeface="+mn-ea"/>
                        </a:rPr>
                        <a:t>租赁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确认融资租赁资产、计提折旧、租赁支付义务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分期确认费用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确认使用权资产、租赁负债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确认折旧和利息费用</a:t>
                      </a:r>
                    </a:p>
                  </a:txBody>
                  <a:tcPr marL="9525" marR="9525" marT="9525" marB="0" anchor="ctr"/>
                </a:tc>
              </a:tr>
              <a:tr h="1948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经营</a:t>
                      </a:r>
                      <a:endParaRPr lang="en-US" altLang="zh-CN" sz="3200" u="none" strike="noStrike" dirty="0" smtClean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zh-CN" altLang="en-US" sz="3200" u="none" strike="noStrike" dirty="0" smtClean="0">
                          <a:effectLst/>
                        </a:rPr>
                        <a:t>租赁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不确认权利和义务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体现</a:t>
                      </a:r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租金费用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确认使用权资产、租赁负债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确认折旧和利息费用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5018" y="5237018"/>
            <a:ext cx="10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主要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变动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9746" y="4990797"/>
            <a:ext cx="9090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针对承租人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不再区分经营租赁和融资租赁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选择简化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处理的短期租赁和低价值资产租赁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212" y="802470"/>
            <a:ext cx="9417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2006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年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月发布的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《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企业会计准则第</a:t>
            </a:r>
            <a:r>
              <a:rPr lang="en-US" altLang="zh-CN" sz="3200" dirty="0">
                <a:solidFill>
                  <a:srgbClr val="000000"/>
                </a:solidFill>
                <a:latin typeface="-apple-system-font"/>
              </a:rPr>
              <a:t>21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号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——</a:t>
            </a: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租赁</a:t>
            </a:r>
            <a:r>
              <a:rPr lang="en-US" altLang="zh-CN" sz="3200" dirty="0">
                <a:solidFill>
                  <a:srgbClr val="000000"/>
                </a:solidFill>
                <a:latin typeface="仿宋_GB2312"/>
              </a:rPr>
              <a:t>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6749" y="2030299"/>
            <a:ext cx="921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+mn-ea"/>
              </a:rPr>
              <a:t>根据与资产所有权有关的全部</a:t>
            </a:r>
            <a:r>
              <a:rPr lang="zh-CN" altLang="en-US" sz="3200" u="sng" dirty="0">
                <a:solidFill>
                  <a:srgbClr val="000000"/>
                </a:solidFill>
                <a:latin typeface="+mn-ea"/>
              </a:rPr>
              <a:t>风险和报酬是否转移</a:t>
            </a:r>
            <a:endParaRPr lang="zh-CN" altLang="en-US" sz="3200" u="sng" dirty="0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46749" y="3187915"/>
            <a:ext cx="1570443" cy="6754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7030A0"/>
                </a:solidFill>
              </a:rPr>
              <a:t>问题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8391" y="2987011"/>
            <a:ext cx="8153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财务报表无法全面反映因租赁交易取得的权利和承担的义务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964872" y="4436166"/>
            <a:ext cx="7955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0000"/>
                </a:solidFill>
                <a:latin typeface="仿宋_GB2312"/>
              </a:rPr>
              <a:t>经济实质相同的交易会计处理迥异，降低了财务报表的可比性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785755" y="57006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仿宋_GB2312"/>
              </a:rPr>
              <a:t>实务</a:t>
            </a:r>
            <a:r>
              <a:rPr lang="zh-CN" altLang="en-US" sz="2400" dirty="0">
                <a:solidFill>
                  <a:srgbClr val="0000FF"/>
                </a:solidFill>
                <a:latin typeface="仿宋_GB2312"/>
              </a:rPr>
              <a:t>中构建交易以符合特定租赁的定义创造了动力和机会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73668" y="118456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   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6" y="2369126"/>
            <a:ext cx="6801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新旧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租赁准则</a:t>
            </a:r>
            <a:r>
              <a:rPr lang="en-US" altLang="zh-CN" sz="3200" dirty="0" smtClean="0"/>
              <a:t>》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案例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新准则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新</a:t>
            </a:r>
            <a:r>
              <a:rPr lang="zh-CN" altLang="en-US" sz="3200" dirty="0" smtClean="0"/>
              <a:t>租赁准则对财报和对企业的影响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企业如何应变</a:t>
            </a:r>
            <a:endParaRPr lang="zh-CN" altLang="en-US" sz="3200" dirty="0"/>
          </a:p>
        </p:txBody>
      </p:sp>
      <p:sp>
        <p:nvSpPr>
          <p:cNvPr id="5" name="七角星 4"/>
          <p:cNvSpPr/>
          <p:nvPr/>
        </p:nvSpPr>
        <p:spPr>
          <a:xfrm>
            <a:off x="2608117" y="2974150"/>
            <a:ext cx="446810" cy="42602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8" y="1457372"/>
            <a:ext cx="10675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某网店主要经销当地农产品特产，包括柿饼、核桃、琼锅糖、大枣等。其中主打产品为“富平柿饼”，富平从汉初就开始栽植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尖柿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，距今有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2000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多年的历史，被称为“中国柿乡”。</a:t>
            </a:r>
            <a:r>
              <a:rPr lang="zh-CN" altLang="en-US" sz="3200" b="1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富平柿饼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是以富平尖柿为原料，经过削皮、脱涩、自然凉晒、软化、成型、出霜等十多道工序精细制作，具有个大，霜厚，底亮，质润，味甜五大特色，明万历年间即为贡品。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680" y="3013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案例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076351" y="384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7030A0"/>
                </a:solidFill>
                <a:effectLst/>
                <a:latin typeface="仿宋_GB2312"/>
              </a:rPr>
              <a:t>该网店如何对该租赁进行会计处理？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4680" y="3013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案例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05705" y="1307513"/>
            <a:ext cx="111399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该网店店主为满足监管要求、扩大销售，在富平县城租赁了一间店面。租期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年，每年租金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5,000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元于每年年初支付。为租赁该门面，网店店主向房地产中介支付佣金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元。作为对签署此项租赁的承租人的激励，出租人同意为承租人报销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400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元的佣金，并提供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3200" b="0" i="0" dirty="0" smtClean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元的装修费。该项租赁不涉及续租选择权。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9614" y="4437629"/>
            <a:ext cx="1071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租赁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内含利率无法直接确定，承租人的增量借款利率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为每年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5%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，该利率反映的是网店店主以类似抵押条件借入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期限为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年、与使用权资产等值的人民币借款而必须支付的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固定利率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3076351" y="384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i="0" dirty="0" smtClean="0">
                <a:solidFill>
                  <a:srgbClr val="7030A0"/>
                </a:solidFill>
                <a:effectLst/>
                <a:latin typeface="仿宋_GB2312"/>
              </a:rPr>
              <a:t>该网店如何对该租赁进行会计处理？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1768</Words>
  <Application>Microsoft Office PowerPoint</Application>
  <PresentationFormat>宽屏</PresentationFormat>
  <Paragraphs>232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-apple-system-font</vt:lpstr>
      <vt:lpstr>仿宋_GB2312</vt:lpstr>
      <vt:lpstr>黑体</vt:lpstr>
      <vt:lpstr>华文行楷</vt:lpstr>
      <vt:lpstr>华文楷体</vt:lpstr>
      <vt:lpstr>楷体</vt:lpstr>
      <vt:lpstr>宋体</vt:lpstr>
      <vt:lpstr>Arial</vt:lpstr>
      <vt:lpstr>Calibri</vt:lpstr>
      <vt:lpstr>Calibri Light</vt:lpstr>
      <vt:lpstr>Wingdings</vt:lpstr>
      <vt:lpstr>Office 主题</vt:lpstr>
      <vt:lpstr>新旧《租赁》准则对比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新旧《租赁》准则对比</dc:title>
  <dc:creator>User</dc:creator>
  <cp:lastModifiedBy>User</cp:lastModifiedBy>
  <cp:revision>37</cp:revision>
  <dcterms:created xsi:type="dcterms:W3CDTF">2019-09-29T02:48:54Z</dcterms:created>
  <dcterms:modified xsi:type="dcterms:W3CDTF">2020-05-28T03:23:13Z</dcterms:modified>
</cp:coreProperties>
</file>