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9" r:id="rId3"/>
    <p:sldId id="297" r:id="rId4"/>
    <p:sldId id="261" r:id="rId5"/>
    <p:sldId id="260" r:id="rId6"/>
    <p:sldId id="304" r:id="rId7"/>
    <p:sldId id="305" r:id="rId8"/>
    <p:sldId id="306" r:id="rId9"/>
    <p:sldId id="308" r:id="rId10"/>
    <p:sldId id="309" r:id="rId11"/>
    <p:sldId id="310" r:id="rId12"/>
    <p:sldId id="311" r:id="rId13"/>
    <p:sldId id="292" r:id="rId14"/>
    <p:sldId id="290" r:id="rId15"/>
    <p:sldId id="262" r:id="rId16"/>
    <p:sldId id="293" r:id="rId17"/>
    <p:sldId id="295" r:id="rId18"/>
    <p:sldId id="294" r:id="rId19"/>
    <p:sldId id="296" r:id="rId20"/>
    <p:sldId id="320" r:id="rId21"/>
    <p:sldId id="321" r:id="rId22"/>
    <p:sldId id="322" r:id="rId23"/>
    <p:sldId id="323" r:id="rId24"/>
    <p:sldId id="324" r:id="rId25"/>
    <p:sldId id="325" r:id="rId26"/>
    <p:sldId id="312" r:id="rId27"/>
    <p:sldId id="268" r:id="rId28"/>
    <p:sldId id="313" r:id="rId29"/>
    <p:sldId id="314" r:id="rId30"/>
    <p:sldId id="315" r:id="rId31"/>
    <p:sldId id="316" r:id="rId32"/>
    <p:sldId id="317" r:id="rId33"/>
    <p:sldId id="318" r:id="rId34"/>
    <p:sldId id="319" r:id="rId35"/>
    <p:sldId id="270" r:id="rId3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0FE"/>
    <a:srgbClr val="21A3D0"/>
    <a:srgbClr val="2B2E30"/>
    <a:srgbClr val="E8E8E6"/>
    <a:srgbClr val="C35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0546"/>
  </p:normalViewPr>
  <p:slideViewPr>
    <p:cSldViewPr showGuides="1">
      <p:cViewPr varScale="1">
        <p:scale>
          <a:sx n="75" d="100"/>
          <a:sy n="75" d="100"/>
        </p:scale>
        <p:origin x="58" y="67"/>
      </p:cViewPr>
      <p:guideLst>
        <p:guide orient="horz" pos="2118"/>
        <p:guide pos="3840"/>
      </p:guideLst>
    </p:cSldViewPr>
  </p:slideViewPr>
  <p:notesTextViewPr>
    <p:cViewPr>
      <p:scale>
        <a:sx n="100" d="100"/>
        <a:sy n="100" d="100"/>
      </p:scale>
      <p:origin x="0" y="0"/>
    </p:cViewPr>
  </p:notesTextViewPr>
  <p:sorterViewPr showFormatting="0">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388C7-7386-4EC2-BE2F-600DF58BB13A}" type="doc">
      <dgm:prSet loTypeId="urn:microsoft.com/office/officeart/2005/8/layout/StepDownProcess#1" loCatId="process" qsTypeId="urn:microsoft.com/office/officeart/2005/8/quickstyle/simple1#1" qsCatId="simple" csTypeId="urn:microsoft.com/office/officeart/2005/8/colors/accent0_1#1" csCatId="mainScheme" phldr="1"/>
      <dgm:spPr/>
    </dgm:pt>
    <dgm:pt modelId="{36218DC2-321D-4143-9E2A-BBA9DBAD5672}">
      <dgm:prSet phldrT="[文本]" custT="1"/>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提前铺货制</a:t>
          </a:r>
        </a:p>
      </dgm:t>
    </dgm:pt>
    <dgm:pt modelId="{31D0F75D-4895-4C46-9791-F016CA5FDAAA}" type="parTrans" cxnId="{AE0CC872-848D-4C4E-9332-9C965A091950}">
      <dgm:prSet/>
      <dgm:spPr/>
      <dgm:t>
        <a:bodyPr/>
        <a:lstStyle/>
        <a:p>
          <a:endParaRPr lang="zh-CN" altLang="en-US"/>
        </a:p>
      </dgm:t>
    </dgm:pt>
    <dgm:pt modelId="{93D069AF-8FA5-4A4C-87E8-3D18B6E99598}" type="sibTrans" cxnId="{AE0CC872-848D-4C4E-9332-9C965A091950}">
      <dgm:prSet/>
      <dgm:spPr/>
      <dgm:t>
        <a:bodyPr/>
        <a:lstStyle/>
        <a:p>
          <a:endParaRPr lang="zh-CN" altLang="en-US"/>
        </a:p>
      </dgm:t>
    </dgm:pt>
    <dgm:pt modelId="{72056DC2-6A00-4642-8D61-B2FD076C9D8A}">
      <dgm:prSet phldrT="[文本]" custT="1"/>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服装生命周期较短</a:t>
          </a:r>
        </a:p>
      </dgm:t>
    </dgm:pt>
    <dgm:pt modelId="{CB859C5B-B7C2-44EF-9B49-A99F8D2014F4}" type="parTrans" cxnId="{745E0672-C7C8-4BD3-8946-E9A99389CD86}">
      <dgm:prSet/>
      <dgm:spPr/>
      <dgm:t>
        <a:bodyPr/>
        <a:lstStyle/>
        <a:p>
          <a:endParaRPr lang="zh-CN" altLang="en-US"/>
        </a:p>
      </dgm:t>
    </dgm:pt>
    <dgm:pt modelId="{B4AC162E-5B91-46B2-AB9F-90BC28530A1D}" type="sibTrans" cxnId="{745E0672-C7C8-4BD3-8946-E9A99389CD86}">
      <dgm:prSet/>
      <dgm:spPr/>
      <dgm:t>
        <a:bodyPr/>
        <a:lstStyle/>
        <a:p>
          <a:endParaRPr lang="zh-CN" altLang="en-US"/>
        </a:p>
      </dgm:t>
    </dgm:pt>
    <dgm:pt modelId="{FF680664-2FA6-4135-804E-C68ABE5509E5}">
      <dgm:prSet custT="1"/>
      <dgm:spPr/>
      <dgm:t>
        <a:bodyPr/>
        <a:lstStyle/>
        <a:p>
          <a:r>
            <a:rPr lang="zh-CN" altLang="en-US" sz="2400" dirty="0">
              <a:latin typeface="微软雅黑" panose="020B0503020204020204" pitchFamily="34" charset="-122"/>
              <a:ea typeface="微软雅黑" panose="020B0503020204020204" pitchFamily="34" charset="-122"/>
            </a:rPr>
            <a:t>众多的消费结构和消费喜好</a:t>
          </a:r>
        </a:p>
      </dgm:t>
    </dgm:pt>
    <dgm:pt modelId="{8C874AFE-F52B-4164-878C-167DFB9920E9}" type="parTrans" cxnId="{45E51919-B209-4CC5-B426-B0645ED2DB03}">
      <dgm:prSet/>
      <dgm:spPr/>
      <dgm:t>
        <a:bodyPr/>
        <a:lstStyle/>
        <a:p>
          <a:endParaRPr lang="zh-CN" altLang="en-US"/>
        </a:p>
      </dgm:t>
    </dgm:pt>
    <dgm:pt modelId="{B44C6708-D47B-48DE-B6B4-1BC19ED4925E}" type="sibTrans" cxnId="{45E51919-B209-4CC5-B426-B0645ED2DB03}">
      <dgm:prSet/>
      <dgm:spPr/>
      <dgm:t>
        <a:bodyPr/>
        <a:lstStyle/>
        <a:p>
          <a:endParaRPr lang="zh-CN" altLang="en-US"/>
        </a:p>
      </dgm:t>
    </dgm:pt>
    <dgm:pt modelId="{C11D62DF-C123-4593-9624-F15EBE7B10BE}" type="pres">
      <dgm:prSet presAssocID="{234388C7-7386-4EC2-BE2F-600DF58BB13A}" presName="rootnode" presStyleCnt="0">
        <dgm:presLayoutVars>
          <dgm:chMax/>
          <dgm:chPref/>
          <dgm:dir/>
          <dgm:animLvl val="lvl"/>
        </dgm:presLayoutVars>
      </dgm:prSet>
      <dgm:spPr/>
    </dgm:pt>
    <dgm:pt modelId="{15413379-FF0D-42CC-BCB4-2624B213C0AA}" type="pres">
      <dgm:prSet presAssocID="{FF680664-2FA6-4135-804E-C68ABE5509E5}" presName="composite" presStyleCnt="0"/>
      <dgm:spPr/>
    </dgm:pt>
    <dgm:pt modelId="{574D821B-C639-4F1E-89A2-EB3129560C25}" type="pres">
      <dgm:prSet presAssocID="{FF680664-2FA6-4135-804E-C68ABE5509E5}" presName="bentUpArrow1" presStyleLbl="alignImgPlace1" presStyleIdx="0" presStyleCnt="2"/>
      <dgm:spPr/>
    </dgm:pt>
    <dgm:pt modelId="{2F3B9BAF-7958-4FBC-BFEB-4453419B76F4}" type="pres">
      <dgm:prSet presAssocID="{FF680664-2FA6-4135-804E-C68ABE5509E5}" presName="ParentText" presStyleLbl="node1" presStyleIdx="0" presStyleCnt="3">
        <dgm:presLayoutVars>
          <dgm:chMax val="1"/>
          <dgm:chPref val="1"/>
          <dgm:bulletEnabled val="1"/>
        </dgm:presLayoutVars>
      </dgm:prSet>
      <dgm:spPr/>
    </dgm:pt>
    <dgm:pt modelId="{00AEFF5F-9330-45CF-A41C-B163F3A0D29E}" type="pres">
      <dgm:prSet presAssocID="{FF680664-2FA6-4135-804E-C68ABE5509E5}" presName="ChildText" presStyleLbl="revTx" presStyleIdx="0" presStyleCnt="2">
        <dgm:presLayoutVars>
          <dgm:chMax val="0"/>
          <dgm:chPref val="0"/>
          <dgm:bulletEnabled val="1"/>
        </dgm:presLayoutVars>
      </dgm:prSet>
      <dgm:spPr/>
    </dgm:pt>
    <dgm:pt modelId="{E5A17D7D-1B0B-4689-874C-71B9F30A6D8F}" type="pres">
      <dgm:prSet presAssocID="{B44C6708-D47B-48DE-B6B4-1BC19ED4925E}" presName="sibTrans" presStyleCnt="0"/>
      <dgm:spPr/>
    </dgm:pt>
    <dgm:pt modelId="{858314B1-1969-477C-A942-623BCE8DF6A8}" type="pres">
      <dgm:prSet presAssocID="{36218DC2-321D-4143-9E2A-BBA9DBAD5672}" presName="composite" presStyleCnt="0"/>
      <dgm:spPr/>
    </dgm:pt>
    <dgm:pt modelId="{A6DB9994-6CD1-4364-AA9D-54F1C169E833}" type="pres">
      <dgm:prSet presAssocID="{36218DC2-321D-4143-9E2A-BBA9DBAD5672}" presName="bentUpArrow1" presStyleLbl="alignImgPlace1" presStyleIdx="1" presStyleCnt="2"/>
      <dgm:spPr/>
    </dgm:pt>
    <dgm:pt modelId="{DBAD676D-9B48-424E-91DD-9450A113D864}" type="pres">
      <dgm:prSet presAssocID="{36218DC2-321D-4143-9E2A-BBA9DBAD5672}" presName="ParentText" presStyleLbl="node1" presStyleIdx="1" presStyleCnt="3">
        <dgm:presLayoutVars>
          <dgm:chMax val="1"/>
          <dgm:chPref val="1"/>
          <dgm:bulletEnabled val="1"/>
        </dgm:presLayoutVars>
      </dgm:prSet>
      <dgm:spPr/>
    </dgm:pt>
    <dgm:pt modelId="{0BC4F587-B8C4-4551-823C-2D949207C0A3}" type="pres">
      <dgm:prSet presAssocID="{36218DC2-321D-4143-9E2A-BBA9DBAD5672}" presName="ChildText" presStyleLbl="revTx" presStyleIdx="1" presStyleCnt="2">
        <dgm:presLayoutVars>
          <dgm:chMax val="0"/>
          <dgm:chPref val="0"/>
          <dgm:bulletEnabled val="1"/>
        </dgm:presLayoutVars>
      </dgm:prSet>
      <dgm:spPr/>
    </dgm:pt>
    <dgm:pt modelId="{85C9A769-2280-43CC-8F05-BBE38413DB67}" type="pres">
      <dgm:prSet presAssocID="{93D069AF-8FA5-4A4C-87E8-3D18B6E99598}" presName="sibTrans" presStyleCnt="0"/>
      <dgm:spPr/>
    </dgm:pt>
    <dgm:pt modelId="{8640DE1C-F8A7-46C8-99AF-03FCDFAA43BE}" type="pres">
      <dgm:prSet presAssocID="{72056DC2-6A00-4642-8D61-B2FD076C9D8A}" presName="composite" presStyleCnt="0"/>
      <dgm:spPr/>
    </dgm:pt>
    <dgm:pt modelId="{618A1B8C-EF71-49FF-9DB5-D89FED9B7B4C}" type="pres">
      <dgm:prSet presAssocID="{72056DC2-6A00-4642-8D61-B2FD076C9D8A}" presName="ParentText" presStyleLbl="node1" presStyleIdx="2" presStyleCnt="3">
        <dgm:presLayoutVars>
          <dgm:chMax val="1"/>
          <dgm:chPref val="1"/>
          <dgm:bulletEnabled val="1"/>
        </dgm:presLayoutVars>
      </dgm:prSet>
      <dgm:spPr/>
    </dgm:pt>
  </dgm:ptLst>
  <dgm:cxnLst>
    <dgm:cxn modelId="{45E51919-B209-4CC5-B426-B0645ED2DB03}" srcId="{234388C7-7386-4EC2-BE2F-600DF58BB13A}" destId="{FF680664-2FA6-4135-804E-C68ABE5509E5}" srcOrd="0" destOrd="0" parTransId="{8C874AFE-F52B-4164-878C-167DFB9920E9}" sibTransId="{B44C6708-D47B-48DE-B6B4-1BC19ED4925E}"/>
    <dgm:cxn modelId="{7CE5F133-D33C-4EC9-BFF9-0B043F3ABAC9}" type="presOf" srcId="{FF680664-2FA6-4135-804E-C68ABE5509E5}" destId="{2F3B9BAF-7958-4FBC-BFEB-4453419B76F4}" srcOrd="0" destOrd="0" presId="urn:microsoft.com/office/officeart/2005/8/layout/StepDownProcess#1"/>
    <dgm:cxn modelId="{AC842C3A-44AF-4D90-9297-1B4D04E045D7}" type="presOf" srcId="{36218DC2-321D-4143-9E2A-BBA9DBAD5672}" destId="{DBAD676D-9B48-424E-91DD-9450A113D864}" srcOrd="0" destOrd="0" presId="urn:microsoft.com/office/officeart/2005/8/layout/StepDownProcess#1"/>
    <dgm:cxn modelId="{745E0672-C7C8-4BD3-8946-E9A99389CD86}" srcId="{234388C7-7386-4EC2-BE2F-600DF58BB13A}" destId="{72056DC2-6A00-4642-8D61-B2FD076C9D8A}" srcOrd="2" destOrd="0" parTransId="{CB859C5B-B7C2-44EF-9B49-A99F8D2014F4}" sibTransId="{B4AC162E-5B91-46B2-AB9F-90BC28530A1D}"/>
    <dgm:cxn modelId="{AE0CC872-848D-4C4E-9332-9C965A091950}" srcId="{234388C7-7386-4EC2-BE2F-600DF58BB13A}" destId="{36218DC2-321D-4143-9E2A-BBA9DBAD5672}" srcOrd="1" destOrd="0" parTransId="{31D0F75D-4895-4C46-9791-F016CA5FDAAA}" sibTransId="{93D069AF-8FA5-4A4C-87E8-3D18B6E99598}"/>
    <dgm:cxn modelId="{337E9498-F93E-4FB5-83EE-1611B9827F47}" type="presOf" srcId="{234388C7-7386-4EC2-BE2F-600DF58BB13A}" destId="{C11D62DF-C123-4593-9624-F15EBE7B10BE}" srcOrd="0" destOrd="0" presId="urn:microsoft.com/office/officeart/2005/8/layout/StepDownProcess#1"/>
    <dgm:cxn modelId="{58B58BCF-4024-4210-AA01-E645C198B5A6}" type="presOf" srcId="{72056DC2-6A00-4642-8D61-B2FD076C9D8A}" destId="{618A1B8C-EF71-49FF-9DB5-D89FED9B7B4C}" srcOrd="0" destOrd="0" presId="urn:microsoft.com/office/officeart/2005/8/layout/StepDownProcess#1"/>
    <dgm:cxn modelId="{05A920BB-CF97-4AD7-A956-EEE8C50E7A18}" type="presParOf" srcId="{C11D62DF-C123-4593-9624-F15EBE7B10BE}" destId="{15413379-FF0D-42CC-BCB4-2624B213C0AA}" srcOrd="0" destOrd="0" presId="urn:microsoft.com/office/officeart/2005/8/layout/StepDownProcess#1"/>
    <dgm:cxn modelId="{E7F1B551-D7F7-4F33-8B54-20D713375FD8}" type="presParOf" srcId="{15413379-FF0D-42CC-BCB4-2624B213C0AA}" destId="{574D821B-C639-4F1E-89A2-EB3129560C25}" srcOrd="0" destOrd="0" presId="urn:microsoft.com/office/officeart/2005/8/layout/StepDownProcess#1"/>
    <dgm:cxn modelId="{841F831F-2EDC-4D6A-B246-BB225AFFD79D}" type="presParOf" srcId="{15413379-FF0D-42CC-BCB4-2624B213C0AA}" destId="{2F3B9BAF-7958-4FBC-BFEB-4453419B76F4}" srcOrd="1" destOrd="0" presId="urn:microsoft.com/office/officeart/2005/8/layout/StepDownProcess#1"/>
    <dgm:cxn modelId="{8F4C0CBD-8C69-46B0-A7A2-DB9183DBE761}" type="presParOf" srcId="{15413379-FF0D-42CC-BCB4-2624B213C0AA}" destId="{00AEFF5F-9330-45CF-A41C-B163F3A0D29E}" srcOrd="2" destOrd="0" presId="urn:microsoft.com/office/officeart/2005/8/layout/StepDownProcess#1"/>
    <dgm:cxn modelId="{E4B57532-DD2D-4885-A847-F76F90B6A9BB}" type="presParOf" srcId="{C11D62DF-C123-4593-9624-F15EBE7B10BE}" destId="{E5A17D7D-1B0B-4689-874C-71B9F30A6D8F}" srcOrd="1" destOrd="0" presId="urn:microsoft.com/office/officeart/2005/8/layout/StepDownProcess#1"/>
    <dgm:cxn modelId="{6E766E01-B945-4E52-9CA0-1688DA40D379}" type="presParOf" srcId="{C11D62DF-C123-4593-9624-F15EBE7B10BE}" destId="{858314B1-1969-477C-A942-623BCE8DF6A8}" srcOrd="2" destOrd="0" presId="urn:microsoft.com/office/officeart/2005/8/layout/StepDownProcess#1"/>
    <dgm:cxn modelId="{83038B62-FA88-4675-88F1-ADAC70D256F9}" type="presParOf" srcId="{858314B1-1969-477C-A942-623BCE8DF6A8}" destId="{A6DB9994-6CD1-4364-AA9D-54F1C169E833}" srcOrd="0" destOrd="0" presId="urn:microsoft.com/office/officeart/2005/8/layout/StepDownProcess#1"/>
    <dgm:cxn modelId="{F0C6EC1D-3110-4DE2-A33F-A9E0ED880C33}" type="presParOf" srcId="{858314B1-1969-477C-A942-623BCE8DF6A8}" destId="{DBAD676D-9B48-424E-91DD-9450A113D864}" srcOrd="1" destOrd="0" presId="urn:microsoft.com/office/officeart/2005/8/layout/StepDownProcess#1"/>
    <dgm:cxn modelId="{ACB72BA7-9051-4693-B2A7-C28956FCE220}" type="presParOf" srcId="{858314B1-1969-477C-A942-623BCE8DF6A8}" destId="{0BC4F587-B8C4-4551-823C-2D949207C0A3}" srcOrd="2" destOrd="0" presId="urn:microsoft.com/office/officeart/2005/8/layout/StepDownProcess#1"/>
    <dgm:cxn modelId="{FC971018-DCA4-42C0-A5A1-90826ABE7BEF}" type="presParOf" srcId="{C11D62DF-C123-4593-9624-F15EBE7B10BE}" destId="{85C9A769-2280-43CC-8F05-BBE38413DB67}" srcOrd="3" destOrd="0" presId="urn:microsoft.com/office/officeart/2005/8/layout/StepDownProcess#1"/>
    <dgm:cxn modelId="{2514103B-7F12-4F63-814C-C471B1D211AF}" type="presParOf" srcId="{C11D62DF-C123-4593-9624-F15EBE7B10BE}" destId="{8640DE1C-F8A7-46C8-99AF-03FCDFAA43BE}" srcOrd="4" destOrd="0" presId="urn:microsoft.com/office/officeart/2005/8/layout/StepDownProcess#1"/>
    <dgm:cxn modelId="{61E5CC73-5C30-429F-9F2D-7CFFA4F01E27}" type="presParOf" srcId="{8640DE1C-F8A7-46C8-99AF-03FCDFAA43BE}" destId="{618A1B8C-EF71-49FF-9DB5-D89FED9B7B4C}"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388C7-7386-4EC2-BE2F-600DF58BB13A}" type="doc">
      <dgm:prSet loTypeId="urn:microsoft.com/office/officeart/2005/8/layout/StepDownProcess#2" loCatId="process" qsTypeId="urn:microsoft.com/office/officeart/2005/8/quickstyle/simple1#2" qsCatId="simple" csTypeId="urn:microsoft.com/office/officeart/2005/8/colors/accent0_1#2" csCatId="mainScheme" phldr="1"/>
      <dgm:spPr/>
    </dgm:pt>
    <dgm:pt modelId="{36218DC2-321D-4143-9E2A-BBA9DBAD5672}">
      <dgm:prSet phldrT="[文本]" custT="1"/>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全面出击的扩张战略</a:t>
          </a:r>
        </a:p>
      </dgm:t>
    </dgm:pt>
    <dgm:pt modelId="{31D0F75D-4895-4C46-9791-F016CA5FDAAA}" type="parTrans" cxnId="{AE0CC872-848D-4C4E-9332-9C965A091950}">
      <dgm:prSet/>
      <dgm:spPr/>
      <dgm:t>
        <a:bodyPr/>
        <a:lstStyle/>
        <a:p>
          <a:endParaRPr lang="zh-CN" altLang="en-US"/>
        </a:p>
      </dgm:t>
    </dgm:pt>
    <dgm:pt modelId="{93D069AF-8FA5-4A4C-87E8-3D18B6E99598}" type="sibTrans" cxnId="{AE0CC872-848D-4C4E-9332-9C965A091950}">
      <dgm:prSet/>
      <dgm:spPr/>
      <dgm:t>
        <a:bodyPr/>
        <a:lstStyle/>
        <a:p>
          <a:endParaRPr lang="zh-CN" altLang="en-US"/>
        </a:p>
      </dgm:t>
    </dgm:pt>
    <dgm:pt modelId="{72056DC2-6A00-4642-8D61-B2FD076C9D8A}">
      <dgm:prSet phldrT="[文本]" custT="1"/>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国际快时尚品牌挤压国内市场</a:t>
          </a:r>
        </a:p>
      </dgm:t>
    </dgm:pt>
    <dgm:pt modelId="{CB859C5B-B7C2-44EF-9B49-A99F8D2014F4}" type="parTrans" cxnId="{745E0672-C7C8-4BD3-8946-E9A99389CD86}">
      <dgm:prSet/>
      <dgm:spPr/>
      <dgm:t>
        <a:bodyPr/>
        <a:lstStyle/>
        <a:p>
          <a:endParaRPr lang="zh-CN" altLang="en-US"/>
        </a:p>
      </dgm:t>
    </dgm:pt>
    <dgm:pt modelId="{B4AC162E-5B91-46B2-AB9F-90BC28530A1D}" type="sibTrans" cxnId="{745E0672-C7C8-4BD3-8946-E9A99389CD86}">
      <dgm:prSet/>
      <dgm:spPr/>
      <dgm:t>
        <a:bodyPr/>
        <a:lstStyle/>
        <a:p>
          <a:endParaRPr lang="zh-CN" altLang="en-US"/>
        </a:p>
      </dgm:t>
    </dgm:pt>
    <dgm:pt modelId="{FF680664-2FA6-4135-804E-C68ABE5509E5}">
      <dgm:prSet custT="1"/>
      <dgm:spPr/>
      <dgm:t>
        <a:bodyPr/>
        <a:lstStyle/>
        <a:p>
          <a:r>
            <a:rPr lang="zh-CN" altLang="en-US" sz="2400" dirty="0">
              <a:latin typeface="微软雅黑" panose="020B0503020204020204" pitchFamily="34" charset="-122"/>
              <a:ea typeface="微软雅黑" panose="020B0503020204020204" pitchFamily="34" charset="-122"/>
            </a:rPr>
            <a:t>服装行业进入门槛低</a:t>
          </a:r>
        </a:p>
      </dgm:t>
    </dgm:pt>
    <dgm:pt modelId="{8C874AFE-F52B-4164-878C-167DFB9920E9}" type="parTrans" cxnId="{45E51919-B209-4CC5-B426-B0645ED2DB03}">
      <dgm:prSet/>
      <dgm:spPr/>
      <dgm:t>
        <a:bodyPr/>
        <a:lstStyle/>
        <a:p>
          <a:endParaRPr lang="zh-CN" altLang="en-US"/>
        </a:p>
      </dgm:t>
    </dgm:pt>
    <dgm:pt modelId="{B44C6708-D47B-48DE-B6B4-1BC19ED4925E}" type="sibTrans" cxnId="{45E51919-B209-4CC5-B426-B0645ED2DB03}">
      <dgm:prSet/>
      <dgm:spPr/>
      <dgm:t>
        <a:bodyPr/>
        <a:lstStyle/>
        <a:p>
          <a:endParaRPr lang="zh-CN" altLang="en-US"/>
        </a:p>
      </dgm:t>
    </dgm:pt>
    <dgm:pt modelId="{C11D62DF-C123-4593-9624-F15EBE7B10BE}" type="pres">
      <dgm:prSet presAssocID="{234388C7-7386-4EC2-BE2F-600DF58BB13A}" presName="rootnode" presStyleCnt="0">
        <dgm:presLayoutVars>
          <dgm:chMax/>
          <dgm:chPref/>
          <dgm:dir/>
          <dgm:animLvl val="lvl"/>
        </dgm:presLayoutVars>
      </dgm:prSet>
      <dgm:spPr/>
    </dgm:pt>
    <dgm:pt modelId="{15413379-FF0D-42CC-BCB4-2624B213C0AA}" type="pres">
      <dgm:prSet presAssocID="{FF680664-2FA6-4135-804E-C68ABE5509E5}" presName="composite" presStyleCnt="0"/>
      <dgm:spPr/>
    </dgm:pt>
    <dgm:pt modelId="{574D821B-C639-4F1E-89A2-EB3129560C25}" type="pres">
      <dgm:prSet presAssocID="{FF680664-2FA6-4135-804E-C68ABE5509E5}" presName="bentUpArrow1" presStyleLbl="alignImgPlace1" presStyleIdx="0" presStyleCnt="2"/>
      <dgm:spPr/>
    </dgm:pt>
    <dgm:pt modelId="{2F3B9BAF-7958-4FBC-BFEB-4453419B76F4}" type="pres">
      <dgm:prSet presAssocID="{FF680664-2FA6-4135-804E-C68ABE5509E5}" presName="ParentText" presStyleLbl="node1" presStyleIdx="0" presStyleCnt="3">
        <dgm:presLayoutVars>
          <dgm:chMax val="1"/>
          <dgm:chPref val="1"/>
          <dgm:bulletEnabled val="1"/>
        </dgm:presLayoutVars>
      </dgm:prSet>
      <dgm:spPr/>
    </dgm:pt>
    <dgm:pt modelId="{00AEFF5F-9330-45CF-A41C-B163F3A0D29E}" type="pres">
      <dgm:prSet presAssocID="{FF680664-2FA6-4135-804E-C68ABE5509E5}" presName="ChildText" presStyleLbl="revTx" presStyleIdx="0" presStyleCnt="2">
        <dgm:presLayoutVars>
          <dgm:chMax val="0"/>
          <dgm:chPref val="0"/>
          <dgm:bulletEnabled val="1"/>
        </dgm:presLayoutVars>
      </dgm:prSet>
      <dgm:spPr/>
    </dgm:pt>
    <dgm:pt modelId="{E5A17D7D-1B0B-4689-874C-71B9F30A6D8F}" type="pres">
      <dgm:prSet presAssocID="{B44C6708-D47B-48DE-B6B4-1BC19ED4925E}" presName="sibTrans" presStyleCnt="0"/>
      <dgm:spPr/>
    </dgm:pt>
    <dgm:pt modelId="{858314B1-1969-477C-A942-623BCE8DF6A8}" type="pres">
      <dgm:prSet presAssocID="{36218DC2-321D-4143-9E2A-BBA9DBAD5672}" presName="composite" presStyleCnt="0"/>
      <dgm:spPr/>
    </dgm:pt>
    <dgm:pt modelId="{A6DB9994-6CD1-4364-AA9D-54F1C169E833}" type="pres">
      <dgm:prSet presAssocID="{36218DC2-321D-4143-9E2A-BBA9DBAD5672}" presName="bentUpArrow1" presStyleLbl="alignImgPlace1" presStyleIdx="1" presStyleCnt="2"/>
      <dgm:spPr/>
    </dgm:pt>
    <dgm:pt modelId="{DBAD676D-9B48-424E-91DD-9450A113D864}" type="pres">
      <dgm:prSet presAssocID="{36218DC2-321D-4143-9E2A-BBA9DBAD5672}" presName="ParentText" presStyleLbl="node1" presStyleIdx="1" presStyleCnt="3">
        <dgm:presLayoutVars>
          <dgm:chMax val="1"/>
          <dgm:chPref val="1"/>
          <dgm:bulletEnabled val="1"/>
        </dgm:presLayoutVars>
      </dgm:prSet>
      <dgm:spPr/>
    </dgm:pt>
    <dgm:pt modelId="{0BC4F587-B8C4-4551-823C-2D949207C0A3}" type="pres">
      <dgm:prSet presAssocID="{36218DC2-321D-4143-9E2A-BBA9DBAD5672}" presName="ChildText" presStyleLbl="revTx" presStyleIdx="1" presStyleCnt="2">
        <dgm:presLayoutVars>
          <dgm:chMax val="0"/>
          <dgm:chPref val="0"/>
          <dgm:bulletEnabled val="1"/>
        </dgm:presLayoutVars>
      </dgm:prSet>
      <dgm:spPr/>
    </dgm:pt>
    <dgm:pt modelId="{85C9A769-2280-43CC-8F05-BBE38413DB67}" type="pres">
      <dgm:prSet presAssocID="{93D069AF-8FA5-4A4C-87E8-3D18B6E99598}" presName="sibTrans" presStyleCnt="0"/>
      <dgm:spPr/>
    </dgm:pt>
    <dgm:pt modelId="{8640DE1C-F8A7-46C8-99AF-03FCDFAA43BE}" type="pres">
      <dgm:prSet presAssocID="{72056DC2-6A00-4642-8D61-B2FD076C9D8A}" presName="composite" presStyleCnt="0"/>
      <dgm:spPr/>
    </dgm:pt>
    <dgm:pt modelId="{618A1B8C-EF71-49FF-9DB5-D89FED9B7B4C}" type="pres">
      <dgm:prSet presAssocID="{72056DC2-6A00-4642-8D61-B2FD076C9D8A}" presName="ParentText" presStyleLbl="node1" presStyleIdx="2" presStyleCnt="3">
        <dgm:presLayoutVars>
          <dgm:chMax val="1"/>
          <dgm:chPref val="1"/>
          <dgm:bulletEnabled val="1"/>
        </dgm:presLayoutVars>
      </dgm:prSet>
      <dgm:spPr/>
    </dgm:pt>
  </dgm:ptLst>
  <dgm:cxnLst>
    <dgm:cxn modelId="{45E51919-B209-4CC5-B426-B0645ED2DB03}" srcId="{234388C7-7386-4EC2-BE2F-600DF58BB13A}" destId="{FF680664-2FA6-4135-804E-C68ABE5509E5}" srcOrd="0" destOrd="0" parTransId="{8C874AFE-F52B-4164-878C-167DFB9920E9}" sibTransId="{B44C6708-D47B-48DE-B6B4-1BC19ED4925E}"/>
    <dgm:cxn modelId="{7CE5F133-D33C-4EC9-BFF9-0B043F3ABAC9}" type="presOf" srcId="{FF680664-2FA6-4135-804E-C68ABE5509E5}" destId="{2F3B9BAF-7958-4FBC-BFEB-4453419B76F4}" srcOrd="0" destOrd="0" presId="urn:microsoft.com/office/officeart/2005/8/layout/StepDownProcess#2"/>
    <dgm:cxn modelId="{AC842C3A-44AF-4D90-9297-1B4D04E045D7}" type="presOf" srcId="{36218DC2-321D-4143-9E2A-BBA9DBAD5672}" destId="{DBAD676D-9B48-424E-91DD-9450A113D864}" srcOrd="0" destOrd="0" presId="urn:microsoft.com/office/officeart/2005/8/layout/StepDownProcess#2"/>
    <dgm:cxn modelId="{745E0672-C7C8-4BD3-8946-E9A99389CD86}" srcId="{234388C7-7386-4EC2-BE2F-600DF58BB13A}" destId="{72056DC2-6A00-4642-8D61-B2FD076C9D8A}" srcOrd="2" destOrd="0" parTransId="{CB859C5B-B7C2-44EF-9B49-A99F8D2014F4}" sibTransId="{B4AC162E-5B91-46B2-AB9F-90BC28530A1D}"/>
    <dgm:cxn modelId="{AE0CC872-848D-4C4E-9332-9C965A091950}" srcId="{234388C7-7386-4EC2-BE2F-600DF58BB13A}" destId="{36218DC2-321D-4143-9E2A-BBA9DBAD5672}" srcOrd="1" destOrd="0" parTransId="{31D0F75D-4895-4C46-9791-F016CA5FDAAA}" sibTransId="{93D069AF-8FA5-4A4C-87E8-3D18B6E99598}"/>
    <dgm:cxn modelId="{337E9498-F93E-4FB5-83EE-1611B9827F47}" type="presOf" srcId="{234388C7-7386-4EC2-BE2F-600DF58BB13A}" destId="{C11D62DF-C123-4593-9624-F15EBE7B10BE}" srcOrd="0" destOrd="0" presId="urn:microsoft.com/office/officeart/2005/8/layout/StepDownProcess#2"/>
    <dgm:cxn modelId="{58B58BCF-4024-4210-AA01-E645C198B5A6}" type="presOf" srcId="{72056DC2-6A00-4642-8D61-B2FD076C9D8A}" destId="{618A1B8C-EF71-49FF-9DB5-D89FED9B7B4C}" srcOrd="0" destOrd="0" presId="urn:microsoft.com/office/officeart/2005/8/layout/StepDownProcess#2"/>
    <dgm:cxn modelId="{05A920BB-CF97-4AD7-A956-EEE8C50E7A18}" type="presParOf" srcId="{C11D62DF-C123-4593-9624-F15EBE7B10BE}" destId="{15413379-FF0D-42CC-BCB4-2624B213C0AA}" srcOrd="0" destOrd="0" presId="urn:microsoft.com/office/officeart/2005/8/layout/StepDownProcess#2"/>
    <dgm:cxn modelId="{E7F1B551-D7F7-4F33-8B54-20D713375FD8}" type="presParOf" srcId="{15413379-FF0D-42CC-BCB4-2624B213C0AA}" destId="{574D821B-C639-4F1E-89A2-EB3129560C25}" srcOrd="0" destOrd="0" presId="urn:microsoft.com/office/officeart/2005/8/layout/StepDownProcess#2"/>
    <dgm:cxn modelId="{841F831F-2EDC-4D6A-B246-BB225AFFD79D}" type="presParOf" srcId="{15413379-FF0D-42CC-BCB4-2624B213C0AA}" destId="{2F3B9BAF-7958-4FBC-BFEB-4453419B76F4}" srcOrd="1" destOrd="0" presId="urn:microsoft.com/office/officeart/2005/8/layout/StepDownProcess#2"/>
    <dgm:cxn modelId="{8F4C0CBD-8C69-46B0-A7A2-DB9183DBE761}" type="presParOf" srcId="{15413379-FF0D-42CC-BCB4-2624B213C0AA}" destId="{00AEFF5F-9330-45CF-A41C-B163F3A0D29E}" srcOrd="2" destOrd="0" presId="urn:microsoft.com/office/officeart/2005/8/layout/StepDownProcess#2"/>
    <dgm:cxn modelId="{E4B57532-DD2D-4885-A847-F76F90B6A9BB}" type="presParOf" srcId="{C11D62DF-C123-4593-9624-F15EBE7B10BE}" destId="{E5A17D7D-1B0B-4689-874C-71B9F30A6D8F}" srcOrd="1" destOrd="0" presId="urn:microsoft.com/office/officeart/2005/8/layout/StepDownProcess#2"/>
    <dgm:cxn modelId="{6E766E01-B945-4E52-9CA0-1688DA40D379}" type="presParOf" srcId="{C11D62DF-C123-4593-9624-F15EBE7B10BE}" destId="{858314B1-1969-477C-A942-623BCE8DF6A8}" srcOrd="2" destOrd="0" presId="urn:microsoft.com/office/officeart/2005/8/layout/StepDownProcess#2"/>
    <dgm:cxn modelId="{83038B62-FA88-4675-88F1-ADAC70D256F9}" type="presParOf" srcId="{858314B1-1969-477C-A942-623BCE8DF6A8}" destId="{A6DB9994-6CD1-4364-AA9D-54F1C169E833}" srcOrd="0" destOrd="0" presId="urn:microsoft.com/office/officeart/2005/8/layout/StepDownProcess#2"/>
    <dgm:cxn modelId="{F0C6EC1D-3110-4DE2-A33F-A9E0ED880C33}" type="presParOf" srcId="{858314B1-1969-477C-A942-623BCE8DF6A8}" destId="{DBAD676D-9B48-424E-91DD-9450A113D864}" srcOrd="1" destOrd="0" presId="urn:microsoft.com/office/officeart/2005/8/layout/StepDownProcess#2"/>
    <dgm:cxn modelId="{ACB72BA7-9051-4693-B2A7-C28956FCE220}" type="presParOf" srcId="{858314B1-1969-477C-A942-623BCE8DF6A8}" destId="{0BC4F587-B8C4-4551-823C-2D949207C0A3}" srcOrd="2" destOrd="0" presId="urn:microsoft.com/office/officeart/2005/8/layout/StepDownProcess#2"/>
    <dgm:cxn modelId="{FC971018-DCA4-42C0-A5A1-90826ABE7BEF}" type="presParOf" srcId="{C11D62DF-C123-4593-9624-F15EBE7B10BE}" destId="{85C9A769-2280-43CC-8F05-BBE38413DB67}" srcOrd="3" destOrd="0" presId="urn:microsoft.com/office/officeart/2005/8/layout/StepDownProcess#2"/>
    <dgm:cxn modelId="{2514103B-7F12-4F63-814C-C471B1D211AF}" type="presParOf" srcId="{C11D62DF-C123-4593-9624-F15EBE7B10BE}" destId="{8640DE1C-F8A7-46C8-99AF-03FCDFAA43BE}" srcOrd="4" destOrd="0" presId="urn:microsoft.com/office/officeart/2005/8/layout/StepDownProcess#2"/>
    <dgm:cxn modelId="{61E5CC73-5C30-429F-9F2D-7CFFA4F01E27}" type="presParOf" srcId="{8640DE1C-F8A7-46C8-99AF-03FCDFAA43BE}" destId="{618A1B8C-EF71-49FF-9DB5-D89FED9B7B4C}" srcOrd="0" destOrd="0" presId="urn:microsoft.com/office/officeart/2005/8/layout/StepDown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4388C7-7386-4EC2-BE2F-600DF58BB13A}" type="doc">
      <dgm:prSet loTypeId="urn:microsoft.com/office/officeart/2005/8/layout/process1" loCatId="process" qsTypeId="urn:microsoft.com/office/officeart/2005/8/quickstyle/simple1" qsCatId="simple" csTypeId="urn:microsoft.com/office/officeart/2005/8/colors/accent0_1" csCatId="mainScheme" phldr="1"/>
      <dgm:spPr/>
    </dgm:pt>
    <dgm:pt modelId="{39FC2256-D3B0-4BA0-8088-99E92BFBDE43}">
      <dgm:prSet phldrT="[文本]"/>
      <dgm:spPr/>
      <dgm:t>
        <a:bodyPr/>
        <a:lstStyle/>
        <a:p>
          <a:r>
            <a:rPr lang="zh-CN" dirty="0"/>
            <a:t>供应商</a:t>
          </a:r>
          <a:r>
            <a:rPr lang="zh-CN" dirty="0">
              <a:solidFill>
                <a:srgbClr val="FF0000"/>
              </a:solidFill>
            </a:rPr>
            <a:t>提前</a:t>
          </a:r>
          <a:r>
            <a:rPr lang="zh-CN" dirty="0"/>
            <a:t>五天</a:t>
          </a:r>
          <a:r>
            <a:rPr lang="zh-CN" dirty="0">
              <a:solidFill>
                <a:srgbClr val="FF0000"/>
              </a:solidFill>
            </a:rPr>
            <a:t>送货</a:t>
          </a:r>
          <a:r>
            <a:rPr lang="zh-CN" dirty="0"/>
            <a:t>至唯品会指定仓库</a:t>
          </a:r>
          <a:endParaRPr lang="zh-CN" altLang="en-US" dirty="0"/>
        </a:p>
      </dgm:t>
    </dgm:pt>
    <dgm:pt modelId="{968383A3-6D75-46F7-95B6-770437634350}" type="parTrans" cxnId="{160083DB-D09F-4357-8328-148600BDFF42}">
      <dgm:prSet/>
      <dgm:spPr/>
      <dgm:t>
        <a:bodyPr/>
        <a:lstStyle/>
        <a:p>
          <a:endParaRPr lang="zh-CN" altLang="en-US"/>
        </a:p>
      </dgm:t>
    </dgm:pt>
    <dgm:pt modelId="{50CF16B6-6977-449C-BA6D-D93E2B58E47A}" type="sibTrans" cxnId="{160083DB-D09F-4357-8328-148600BDFF42}">
      <dgm:prSet/>
      <dgm:spPr/>
      <dgm:t>
        <a:bodyPr/>
        <a:lstStyle/>
        <a:p>
          <a:endParaRPr lang="zh-CN" altLang="en-US"/>
        </a:p>
      </dgm:t>
    </dgm:pt>
    <dgm:pt modelId="{36218DC2-321D-4143-9E2A-BBA9DBAD5672}">
      <dgm:prSet phldrT="[文本]"/>
      <dgm:spPr/>
      <dgm:t>
        <a:bodyPr/>
        <a:lstStyle/>
        <a:p>
          <a:r>
            <a:rPr lang="zh-CN" dirty="0"/>
            <a:t>品牌上线售卖五天，并于上线当天退还不合格品</a:t>
          </a:r>
          <a:r>
            <a:rPr lang="zh-CN" dirty="0">
              <a:solidFill>
                <a:srgbClr val="FF0000"/>
              </a:solidFill>
            </a:rPr>
            <a:t>（1 退）</a:t>
          </a:r>
          <a:endParaRPr lang="zh-CN" altLang="en-US" dirty="0">
            <a:solidFill>
              <a:srgbClr val="FF0000"/>
            </a:solidFill>
          </a:endParaRPr>
        </a:p>
      </dgm:t>
    </dgm:pt>
    <dgm:pt modelId="{31D0F75D-4895-4C46-9791-F016CA5FDAAA}" type="parTrans" cxnId="{AE0CC872-848D-4C4E-9332-9C965A091950}">
      <dgm:prSet/>
      <dgm:spPr/>
      <dgm:t>
        <a:bodyPr/>
        <a:lstStyle/>
        <a:p>
          <a:endParaRPr lang="zh-CN" altLang="en-US"/>
        </a:p>
      </dgm:t>
    </dgm:pt>
    <dgm:pt modelId="{93D069AF-8FA5-4A4C-87E8-3D18B6E99598}" type="sibTrans" cxnId="{AE0CC872-848D-4C4E-9332-9C965A091950}">
      <dgm:prSet/>
      <dgm:spPr/>
      <dgm:t>
        <a:bodyPr/>
        <a:lstStyle/>
        <a:p>
          <a:endParaRPr lang="zh-CN" altLang="en-US"/>
        </a:p>
      </dgm:t>
    </dgm:pt>
    <dgm:pt modelId="{72056DC2-6A00-4642-8D61-B2FD076C9D8A}">
      <dgm:prSet phldrT="[文本]"/>
      <dgm:spPr/>
      <dgm:t>
        <a:bodyPr/>
        <a:lstStyle/>
        <a:p>
          <a:r>
            <a:rPr lang="zh-CN" dirty="0"/>
            <a:t>品牌下线后 10  个工作日内，唯品会将未售出商品退回供应商</a:t>
          </a:r>
          <a:r>
            <a:rPr lang="zh-CN" dirty="0">
              <a:solidFill>
                <a:srgbClr val="FF0000"/>
              </a:solidFill>
            </a:rPr>
            <a:t>（2 退）</a:t>
          </a:r>
          <a:endParaRPr lang="zh-CN" altLang="en-US" dirty="0">
            <a:solidFill>
              <a:srgbClr val="FF0000"/>
            </a:solidFill>
          </a:endParaRPr>
        </a:p>
      </dgm:t>
    </dgm:pt>
    <dgm:pt modelId="{CB859C5B-B7C2-44EF-9B49-A99F8D2014F4}" type="parTrans" cxnId="{745E0672-C7C8-4BD3-8946-E9A99389CD86}">
      <dgm:prSet/>
      <dgm:spPr/>
      <dgm:t>
        <a:bodyPr/>
        <a:lstStyle/>
        <a:p>
          <a:endParaRPr lang="zh-CN" altLang="en-US"/>
        </a:p>
      </dgm:t>
    </dgm:pt>
    <dgm:pt modelId="{B4AC162E-5B91-46B2-AB9F-90BC28530A1D}" type="sibTrans" cxnId="{745E0672-C7C8-4BD3-8946-E9A99389CD86}">
      <dgm:prSet/>
      <dgm:spPr/>
      <dgm:t>
        <a:bodyPr/>
        <a:lstStyle/>
        <a:p>
          <a:endParaRPr lang="zh-CN" altLang="en-US"/>
        </a:p>
      </dgm:t>
    </dgm:pt>
    <dgm:pt modelId="{79AE17BE-B486-43D5-B13E-7E47886CB476}">
      <dgm:prSet/>
      <dgm:spPr/>
      <dgm:t>
        <a:bodyPr/>
        <a:lstStyle/>
        <a:p>
          <a:r>
            <a:rPr lang="zh-CN"/>
            <a:t>结算本期合作档期 60%货款</a:t>
          </a:r>
          <a:endParaRPr lang="zh-CN" altLang="en-US"/>
        </a:p>
      </dgm:t>
    </dgm:pt>
    <dgm:pt modelId="{194B1B47-C583-417C-A044-75E08C46567E}" type="parTrans" cxnId="{2EE3372E-DC90-4613-BE32-B53911AF92FB}">
      <dgm:prSet/>
      <dgm:spPr/>
      <dgm:t>
        <a:bodyPr/>
        <a:lstStyle/>
        <a:p>
          <a:endParaRPr lang="zh-CN" altLang="en-US"/>
        </a:p>
      </dgm:t>
    </dgm:pt>
    <dgm:pt modelId="{1561DCFF-63B5-4EB3-9231-91D192F605FF}" type="sibTrans" cxnId="{2EE3372E-DC90-4613-BE32-B53911AF92FB}">
      <dgm:prSet/>
      <dgm:spPr/>
      <dgm:t>
        <a:bodyPr/>
        <a:lstStyle/>
        <a:p>
          <a:endParaRPr lang="zh-CN" altLang="en-US"/>
        </a:p>
      </dgm:t>
    </dgm:pt>
    <dgm:pt modelId="{C2A45813-2810-44BD-B1B6-B5FCBB07752D}">
      <dgm:prSet/>
      <dgm:spPr/>
      <dgm:t>
        <a:bodyPr/>
        <a:lstStyle/>
        <a:p>
          <a:r>
            <a:rPr lang="zh-CN" dirty="0"/>
            <a:t>品牌下线 30 天内，唯品会将消费者的退货退还供应商</a:t>
          </a:r>
          <a:r>
            <a:rPr lang="zh-CN" dirty="0">
              <a:solidFill>
                <a:srgbClr val="FF0000"/>
              </a:solidFill>
            </a:rPr>
            <a:t>（3 退）</a:t>
          </a:r>
          <a:r>
            <a:rPr lang="zh-CN" altLang="en-US" dirty="0"/>
            <a:t>，</a:t>
          </a:r>
          <a:r>
            <a:rPr lang="zh-CN" dirty="0"/>
            <a:t>结清剩余 40%货款。</a:t>
          </a:r>
        </a:p>
      </dgm:t>
    </dgm:pt>
    <dgm:pt modelId="{21A5B905-9D17-4171-88E3-55B8DF0D7127}" type="parTrans" cxnId="{4EC5F36A-266B-423F-85DA-57BB536E5759}">
      <dgm:prSet/>
      <dgm:spPr/>
      <dgm:t>
        <a:bodyPr/>
        <a:lstStyle/>
        <a:p>
          <a:endParaRPr lang="zh-CN" altLang="en-US"/>
        </a:p>
      </dgm:t>
    </dgm:pt>
    <dgm:pt modelId="{536A6FF6-0110-4D2F-BE5F-CB71831BBC4B}" type="sibTrans" cxnId="{4EC5F36A-266B-423F-85DA-57BB536E5759}">
      <dgm:prSet/>
      <dgm:spPr/>
      <dgm:t>
        <a:bodyPr/>
        <a:lstStyle/>
        <a:p>
          <a:endParaRPr lang="zh-CN" altLang="en-US"/>
        </a:p>
      </dgm:t>
    </dgm:pt>
    <dgm:pt modelId="{F0BDD160-6200-4931-80FD-60FD60C6A23B}" type="pres">
      <dgm:prSet presAssocID="{234388C7-7386-4EC2-BE2F-600DF58BB13A}" presName="Name0" presStyleCnt="0">
        <dgm:presLayoutVars>
          <dgm:dir/>
          <dgm:resizeHandles val="exact"/>
        </dgm:presLayoutVars>
      </dgm:prSet>
      <dgm:spPr/>
    </dgm:pt>
    <dgm:pt modelId="{97563E7D-7A46-4F6E-9529-9B277AD3AE0B}" type="pres">
      <dgm:prSet presAssocID="{39FC2256-D3B0-4BA0-8088-99E92BFBDE43}" presName="node" presStyleLbl="node1" presStyleIdx="0" presStyleCnt="5">
        <dgm:presLayoutVars>
          <dgm:bulletEnabled val="1"/>
        </dgm:presLayoutVars>
      </dgm:prSet>
      <dgm:spPr/>
    </dgm:pt>
    <dgm:pt modelId="{45360E13-470A-4423-A866-34A4D73F92EE}" type="pres">
      <dgm:prSet presAssocID="{50CF16B6-6977-449C-BA6D-D93E2B58E47A}" presName="sibTrans" presStyleLbl="sibTrans2D1" presStyleIdx="0" presStyleCnt="4"/>
      <dgm:spPr/>
    </dgm:pt>
    <dgm:pt modelId="{3632BDE8-2733-4EE8-9B1C-48599FD017C3}" type="pres">
      <dgm:prSet presAssocID="{50CF16B6-6977-449C-BA6D-D93E2B58E47A}" presName="connectorText" presStyleLbl="sibTrans2D1" presStyleIdx="0" presStyleCnt="4"/>
      <dgm:spPr/>
    </dgm:pt>
    <dgm:pt modelId="{3E8F9095-49AB-4E35-8F75-8EE45A7A61DE}" type="pres">
      <dgm:prSet presAssocID="{36218DC2-321D-4143-9E2A-BBA9DBAD5672}" presName="node" presStyleLbl="node1" presStyleIdx="1" presStyleCnt="5">
        <dgm:presLayoutVars>
          <dgm:bulletEnabled val="1"/>
        </dgm:presLayoutVars>
      </dgm:prSet>
      <dgm:spPr/>
    </dgm:pt>
    <dgm:pt modelId="{7EE600DF-AE8F-4A59-9E40-50746619D211}" type="pres">
      <dgm:prSet presAssocID="{93D069AF-8FA5-4A4C-87E8-3D18B6E99598}" presName="sibTrans" presStyleLbl="sibTrans2D1" presStyleIdx="1" presStyleCnt="4"/>
      <dgm:spPr/>
    </dgm:pt>
    <dgm:pt modelId="{6627019D-157A-495D-82F0-E90E794607AD}" type="pres">
      <dgm:prSet presAssocID="{93D069AF-8FA5-4A4C-87E8-3D18B6E99598}" presName="connectorText" presStyleLbl="sibTrans2D1" presStyleIdx="1" presStyleCnt="4"/>
      <dgm:spPr/>
    </dgm:pt>
    <dgm:pt modelId="{04635985-4018-437E-8B63-8525A88F87EA}" type="pres">
      <dgm:prSet presAssocID="{72056DC2-6A00-4642-8D61-B2FD076C9D8A}" presName="node" presStyleLbl="node1" presStyleIdx="2" presStyleCnt="5">
        <dgm:presLayoutVars>
          <dgm:bulletEnabled val="1"/>
        </dgm:presLayoutVars>
      </dgm:prSet>
      <dgm:spPr/>
    </dgm:pt>
    <dgm:pt modelId="{2EDD26B2-05D6-48CA-A3E3-7BB41BF7A400}" type="pres">
      <dgm:prSet presAssocID="{B4AC162E-5B91-46B2-AB9F-90BC28530A1D}" presName="sibTrans" presStyleLbl="sibTrans2D1" presStyleIdx="2" presStyleCnt="4"/>
      <dgm:spPr/>
    </dgm:pt>
    <dgm:pt modelId="{F290EA5C-84DF-4168-8DF8-41C0016281C7}" type="pres">
      <dgm:prSet presAssocID="{B4AC162E-5B91-46B2-AB9F-90BC28530A1D}" presName="connectorText" presStyleLbl="sibTrans2D1" presStyleIdx="2" presStyleCnt="4"/>
      <dgm:spPr/>
    </dgm:pt>
    <dgm:pt modelId="{EE2346CF-D80F-443D-AECF-62C37E85B191}" type="pres">
      <dgm:prSet presAssocID="{79AE17BE-B486-43D5-B13E-7E47886CB476}" presName="node" presStyleLbl="node1" presStyleIdx="3" presStyleCnt="5">
        <dgm:presLayoutVars>
          <dgm:bulletEnabled val="1"/>
        </dgm:presLayoutVars>
      </dgm:prSet>
      <dgm:spPr/>
    </dgm:pt>
    <dgm:pt modelId="{62754111-D111-458D-907B-0ECA1BDECECE}" type="pres">
      <dgm:prSet presAssocID="{1561DCFF-63B5-4EB3-9231-91D192F605FF}" presName="sibTrans" presStyleLbl="sibTrans2D1" presStyleIdx="3" presStyleCnt="4"/>
      <dgm:spPr/>
    </dgm:pt>
    <dgm:pt modelId="{394F175E-B5EC-4F1F-98B8-FA9D65C1B81E}" type="pres">
      <dgm:prSet presAssocID="{1561DCFF-63B5-4EB3-9231-91D192F605FF}" presName="connectorText" presStyleLbl="sibTrans2D1" presStyleIdx="3" presStyleCnt="4"/>
      <dgm:spPr/>
    </dgm:pt>
    <dgm:pt modelId="{EDB33859-A34C-473C-B62F-BF8914D405C5}" type="pres">
      <dgm:prSet presAssocID="{C2A45813-2810-44BD-B1B6-B5FCBB07752D}" presName="node" presStyleLbl="node1" presStyleIdx="4" presStyleCnt="5">
        <dgm:presLayoutVars>
          <dgm:bulletEnabled val="1"/>
        </dgm:presLayoutVars>
      </dgm:prSet>
      <dgm:spPr/>
    </dgm:pt>
  </dgm:ptLst>
  <dgm:cxnLst>
    <dgm:cxn modelId="{11D2AA01-7966-49AD-B6B1-6735B78B027F}" type="presOf" srcId="{72056DC2-6A00-4642-8D61-B2FD076C9D8A}" destId="{04635985-4018-437E-8B63-8525A88F87EA}" srcOrd="0" destOrd="0" presId="urn:microsoft.com/office/officeart/2005/8/layout/process1"/>
    <dgm:cxn modelId="{9F53C302-3685-40C8-92BB-CAA8F7FCC3DE}" type="presOf" srcId="{B4AC162E-5B91-46B2-AB9F-90BC28530A1D}" destId="{F290EA5C-84DF-4168-8DF8-41C0016281C7}" srcOrd="1" destOrd="0" presId="urn:microsoft.com/office/officeart/2005/8/layout/process1"/>
    <dgm:cxn modelId="{2C30D006-E246-4B95-AC1D-A44FCA2359B0}" type="presOf" srcId="{C2A45813-2810-44BD-B1B6-B5FCBB07752D}" destId="{EDB33859-A34C-473C-B62F-BF8914D405C5}" srcOrd="0" destOrd="0" presId="urn:microsoft.com/office/officeart/2005/8/layout/process1"/>
    <dgm:cxn modelId="{2EE3372E-DC90-4613-BE32-B53911AF92FB}" srcId="{234388C7-7386-4EC2-BE2F-600DF58BB13A}" destId="{79AE17BE-B486-43D5-B13E-7E47886CB476}" srcOrd="3" destOrd="0" parTransId="{194B1B47-C583-417C-A044-75E08C46567E}" sibTransId="{1561DCFF-63B5-4EB3-9231-91D192F605FF}"/>
    <dgm:cxn modelId="{BF3ED43D-858E-4633-AA79-B93A682A28EA}" type="presOf" srcId="{1561DCFF-63B5-4EB3-9231-91D192F605FF}" destId="{394F175E-B5EC-4F1F-98B8-FA9D65C1B81E}" srcOrd="1" destOrd="0" presId="urn:microsoft.com/office/officeart/2005/8/layout/process1"/>
    <dgm:cxn modelId="{99CC3847-60FF-4C50-A00E-C9349D3EC1A5}" type="presOf" srcId="{39FC2256-D3B0-4BA0-8088-99E92BFBDE43}" destId="{97563E7D-7A46-4F6E-9529-9B277AD3AE0B}" srcOrd="0" destOrd="0" presId="urn:microsoft.com/office/officeart/2005/8/layout/process1"/>
    <dgm:cxn modelId="{4EC5F36A-266B-423F-85DA-57BB536E5759}" srcId="{234388C7-7386-4EC2-BE2F-600DF58BB13A}" destId="{C2A45813-2810-44BD-B1B6-B5FCBB07752D}" srcOrd="4" destOrd="0" parTransId="{21A5B905-9D17-4171-88E3-55B8DF0D7127}" sibTransId="{536A6FF6-0110-4D2F-BE5F-CB71831BBC4B}"/>
    <dgm:cxn modelId="{8184936D-AECC-4037-937E-D5CCB9EDD718}" type="presOf" srcId="{79AE17BE-B486-43D5-B13E-7E47886CB476}" destId="{EE2346CF-D80F-443D-AECF-62C37E85B191}" srcOrd="0" destOrd="0" presId="urn:microsoft.com/office/officeart/2005/8/layout/process1"/>
    <dgm:cxn modelId="{77DEEF6E-753F-43EC-ADFB-5D43243F2339}" type="presOf" srcId="{50CF16B6-6977-449C-BA6D-D93E2B58E47A}" destId="{3632BDE8-2733-4EE8-9B1C-48599FD017C3}" srcOrd="1" destOrd="0" presId="urn:microsoft.com/office/officeart/2005/8/layout/process1"/>
    <dgm:cxn modelId="{745E0672-C7C8-4BD3-8946-E9A99389CD86}" srcId="{234388C7-7386-4EC2-BE2F-600DF58BB13A}" destId="{72056DC2-6A00-4642-8D61-B2FD076C9D8A}" srcOrd="2" destOrd="0" parTransId="{CB859C5B-B7C2-44EF-9B49-A99F8D2014F4}" sibTransId="{B4AC162E-5B91-46B2-AB9F-90BC28530A1D}"/>
    <dgm:cxn modelId="{AE0CC872-848D-4C4E-9332-9C965A091950}" srcId="{234388C7-7386-4EC2-BE2F-600DF58BB13A}" destId="{36218DC2-321D-4143-9E2A-BBA9DBAD5672}" srcOrd="1" destOrd="0" parTransId="{31D0F75D-4895-4C46-9791-F016CA5FDAAA}" sibTransId="{93D069AF-8FA5-4A4C-87E8-3D18B6E99598}"/>
    <dgm:cxn modelId="{EED81973-8F11-425E-A99B-0A2A95923EBB}" type="presOf" srcId="{93D069AF-8FA5-4A4C-87E8-3D18B6E99598}" destId="{6627019D-157A-495D-82F0-E90E794607AD}" srcOrd="1" destOrd="0" presId="urn:microsoft.com/office/officeart/2005/8/layout/process1"/>
    <dgm:cxn modelId="{704E3984-DA50-4C4F-AA1C-C5D8CA5A6C57}" type="presOf" srcId="{36218DC2-321D-4143-9E2A-BBA9DBAD5672}" destId="{3E8F9095-49AB-4E35-8F75-8EE45A7A61DE}" srcOrd="0" destOrd="0" presId="urn:microsoft.com/office/officeart/2005/8/layout/process1"/>
    <dgm:cxn modelId="{6D9BB991-8131-4935-B5DF-9EC5EF842B28}" type="presOf" srcId="{50CF16B6-6977-449C-BA6D-D93E2B58E47A}" destId="{45360E13-470A-4423-A866-34A4D73F92EE}" srcOrd="0" destOrd="0" presId="urn:microsoft.com/office/officeart/2005/8/layout/process1"/>
    <dgm:cxn modelId="{EA5A1CA2-B660-419E-A12A-CB763A473A95}" type="presOf" srcId="{93D069AF-8FA5-4A4C-87E8-3D18B6E99598}" destId="{7EE600DF-AE8F-4A59-9E40-50746619D211}" srcOrd="0" destOrd="0" presId="urn:microsoft.com/office/officeart/2005/8/layout/process1"/>
    <dgm:cxn modelId="{06A485AB-BDAA-4009-84EC-9FA22E8ADC71}" type="presOf" srcId="{B4AC162E-5B91-46B2-AB9F-90BC28530A1D}" destId="{2EDD26B2-05D6-48CA-A3E3-7BB41BF7A400}" srcOrd="0" destOrd="0" presId="urn:microsoft.com/office/officeart/2005/8/layout/process1"/>
    <dgm:cxn modelId="{0CF6D8CF-492D-4169-93FE-EE50CD7D9F4D}" type="presOf" srcId="{1561DCFF-63B5-4EB3-9231-91D192F605FF}" destId="{62754111-D111-458D-907B-0ECA1BDECECE}" srcOrd="0" destOrd="0" presId="urn:microsoft.com/office/officeart/2005/8/layout/process1"/>
    <dgm:cxn modelId="{160083DB-D09F-4357-8328-148600BDFF42}" srcId="{234388C7-7386-4EC2-BE2F-600DF58BB13A}" destId="{39FC2256-D3B0-4BA0-8088-99E92BFBDE43}" srcOrd="0" destOrd="0" parTransId="{968383A3-6D75-46F7-95B6-770437634350}" sibTransId="{50CF16B6-6977-449C-BA6D-D93E2B58E47A}"/>
    <dgm:cxn modelId="{BACE68FF-37B0-4FCE-A45B-FAF9FE3A603B}" type="presOf" srcId="{234388C7-7386-4EC2-BE2F-600DF58BB13A}" destId="{F0BDD160-6200-4931-80FD-60FD60C6A23B}" srcOrd="0" destOrd="0" presId="urn:microsoft.com/office/officeart/2005/8/layout/process1"/>
    <dgm:cxn modelId="{BB08F7FB-6D57-49B6-BE56-EB78680018D5}" type="presParOf" srcId="{F0BDD160-6200-4931-80FD-60FD60C6A23B}" destId="{97563E7D-7A46-4F6E-9529-9B277AD3AE0B}" srcOrd="0" destOrd="0" presId="urn:microsoft.com/office/officeart/2005/8/layout/process1"/>
    <dgm:cxn modelId="{FD1A682D-6505-4516-9090-C4E6FCEF0FED}" type="presParOf" srcId="{F0BDD160-6200-4931-80FD-60FD60C6A23B}" destId="{45360E13-470A-4423-A866-34A4D73F92EE}" srcOrd="1" destOrd="0" presId="urn:microsoft.com/office/officeart/2005/8/layout/process1"/>
    <dgm:cxn modelId="{5E76A852-1509-4737-859F-0C2C996DA79E}" type="presParOf" srcId="{45360E13-470A-4423-A866-34A4D73F92EE}" destId="{3632BDE8-2733-4EE8-9B1C-48599FD017C3}" srcOrd="0" destOrd="0" presId="urn:microsoft.com/office/officeart/2005/8/layout/process1"/>
    <dgm:cxn modelId="{C0209613-21C1-4FB3-9A07-9FA1BB11C200}" type="presParOf" srcId="{F0BDD160-6200-4931-80FD-60FD60C6A23B}" destId="{3E8F9095-49AB-4E35-8F75-8EE45A7A61DE}" srcOrd="2" destOrd="0" presId="urn:microsoft.com/office/officeart/2005/8/layout/process1"/>
    <dgm:cxn modelId="{1B2AFA2E-BB6B-4874-8B7B-4AF05427BF32}" type="presParOf" srcId="{F0BDD160-6200-4931-80FD-60FD60C6A23B}" destId="{7EE600DF-AE8F-4A59-9E40-50746619D211}" srcOrd="3" destOrd="0" presId="urn:microsoft.com/office/officeart/2005/8/layout/process1"/>
    <dgm:cxn modelId="{3ADA7655-F403-42D8-8867-149CCA79AA26}" type="presParOf" srcId="{7EE600DF-AE8F-4A59-9E40-50746619D211}" destId="{6627019D-157A-495D-82F0-E90E794607AD}" srcOrd="0" destOrd="0" presId="urn:microsoft.com/office/officeart/2005/8/layout/process1"/>
    <dgm:cxn modelId="{E4D4ED58-711C-4DA0-B60A-3587367A18C4}" type="presParOf" srcId="{F0BDD160-6200-4931-80FD-60FD60C6A23B}" destId="{04635985-4018-437E-8B63-8525A88F87EA}" srcOrd="4" destOrd="0" presId="urn:microsoft.com/office/officeart/2005/8/layout/process1"/>
    <dgm:cxn modelId="{0E66A0A7-04CE-4C70-BC1D-DE540035D4DE}" type="presParOf" srcId="{F0BDD160-6200-4931-80FD-60FD60C6A23B}" destId="{2EDD26B2-05D6-48CA-A3E3-7BB41BF7A400}" srcOrd="5" destOrd="0" presId="urn:microsoft.com/office/officeart/2005/8/layout/process1"/>
    <dgm:cxn modelId="{5142A546-36B2-442B-936B-0E4BB7BF7E99}" type="presParOf" srcId="{2EDD26B2-05D6-48CA-A3E3-7BB41BF7A400}" destId="{F290EA5C-84DF-4168-8DF8-41C0016281C7}" srcOrd="0" destOrd="0" presId="urn:microsoft.com/office/officeart/2005/8/layout/process1"/>
    <dgm:cxn modelId="{52B9B7F7-9D9D-48DF-ADEC-257689CE04F5}" type="presParOf" srcId="{F0BDD160-6200-4931-80FD-60FD60C6A23B}" destId="{EE2346CF-D80F-443D-AECF-62C37E85B191}" srcOrd="6" destOrd="0" presId="urn:microsoft.com/office/officeart/2005/8/layout/process1"/>
    <dgm:cxn modelId="{EB024859-A155-4DED-9B79-20BD08AC26EC}" type="presParOf" srcId="{F0BDD160-6200-4931-80FD-60FD60C6A23B}" destId="{62754111-D111-458D-907B-0ECA1BDECECE}" srcOrd="7" destOrd="0" presId="urn:microsoft.com/office/officeart/2005/8/layout/process1"/>
    <dgm:cxn modelId="{57E96552-B9ED-423B-8DBA-73EC0F478741}" type="presParOf" srcId="{62754111-D111-458D-907B-0ECA1BDECECE}" destId="{394F175E-B5EC-4F1F-98B8-FA9D65C1B81E}" srcOrd="0" destOrd="0" presId="urn:microsoft.com/office/officeart/2005/8/layout/process1"/>
    <dgm:cxn modelId="{45BEB81F-F4B8-476A-A574-5442E6FCD6B8}" type="presParOf" srcId="{F0BDD160-6200-4931-80FD-60FD60C6A23B}" destId="{EDB33859-A34C-473C-B62F-BF8914D405C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D821B-C639-4F1E-89A2-EB3129560C25}">
      <dsp:nvSpPr>
        <dsp:cNvPr id="0" name=""/>
        <dsp:cNvSpPr/>
      </dsp:nvSpPr>
      <dsp:spPr>
        <a:xfrm rot="5400000">
          <a:off x="3592443" y="1400910"/>
          <a:ext cx="1238984" cy="1410540"/>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3B9BAF-7958-4FBC-BFEB-4453419B76F4}">
      <dsp:nvSpPr>
        <dsp:cNvPr id="0" name=""/>
        <dsp:cNvSpPr/>
      </dsp:nvSpPr>
      <dsp:spPr>
        <a:xfrm>
          <a:off x="3264187" y="27471"/>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众多的消费结构和消费喜好</a:t>
          </a:r>
        </a:p>
      </dsp:txBody>
      <dsp:txXfrm>
        <a:off x="3335468" y="98752"/>
        <a:ext cx="1943158" cy="1317374"/>
      </dsp:txXfrm>
    </dsp:sp>
    <dsp:sp modelId="{00AEFF5F-9330-45CF-A41C-B163F3A0D29E}">
      <dsp:nvSpPr>
        <dsp:cNvPr id="0" name=""/>
        <dsp:cNvSpPr/>
      </dsp:nvSpPr>
      <dsp:spPr>
        <a:xfrm>
          <a:off x="5349908" y="166709"/>
          <a:ext cx="1516954" cy="1179985"/>
        </a:xfrm>
        <a:prstGeom prst="rect">
          <a:avLst/>
        </a:prstGeom>
        <a:noFill/>
        <a:ln>
          <a:noFill/>
        </a:ln>
        <a:effectLst/>
      </dsp:spPr>
      <dsp:style>
        <a:lnRef idx="0">
          <a:scrgbClr r="0" g="0" b="0"/>
        </a:lnRef>
        <a:fillRef idx="0">
          <a:scrgbClr r="0" g="0" b="0"/>
        </a:fillRef>
        <a:effectRef idx="0">
          <a:scrgbClr r="0" g="0" b="0"/>
        </a:effectRef>
        <a:fontRef idx="minor"/>
      </dsp:style>
    </dsp:sp>
    <dsp:sp modelId="{A6DB9994-6CD1-4364-AA9D-54F1C169E833}">
      <dsp:nvSpPr>
        <dsp:cNvPr id="0" name=""/>
        <dsp:cNvSpPr/>
      </dsp:nvSpPr>
      <dsp:spPr>
        <a:xfrm rot="5400000">
          <a:off x="5321727" y="3040901"/>
          <a:ext cx="1238984" cy="1410540"/>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D676D-9B48-424E-91DD-9450A113D864}">
      <dsp:nvSpPr>
        <dsp:cNvPr id="0" name=""/>
        <dsp:cNvSpPr/>
      </dsp:nvSpPr>
      <dsp:spPr>
        <a:xfrm>
          <a:off x="4993471" y="1667462"/>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提前铺货制</a:t>
          </a:r>
        </a:p>
      </dsp:txBody>
      <dsp:txXfrm>
        <a:off x="5064752" y="1738743"/>
        <a:ext cx="1943158" cy="1317374"/>
      </dsp:txXfrm>
    </dsp:sp>
    <dsp:sp modelId="{0BC4F587-B8C4-4551-823C-2D949207C0A3}">
      <dsp:nvSpPr>
        <dsp:cNvPr id="0" name=""/>
        <dsp:cNvSpPr/>
      </dsp:nvSpPr>
      <dsp:spPr>
        <a:xfrm>
          <a:off x="7079192" y="1806700"/>
          <a:ext cx="1516954" cy="1179985"/>
        </a:xfrm>
        <a:prstGeom prst="rect">
          <a:avLst/>
        </a:prstGeom>
        <a:noFill/>
        <a:ln>
          <a:noFill/>
        </a:ln>
        <a:effectLst/>
      </dsp:spPr>
      <dsp:style>
        <a:lnRef idx="0">
          <a:scrgbClr r="0" g="0" b="0"/>
        </a:lnRef>
        <a:fillRef idx="0">
          <a:scrgbClr r="0" g="0" b="0"/>
        </a:fillRef>
        <a:effectRef idx="0">
          <a:scrgbClr r="0" g="0" b="0"/>
        </a:effectRef>
        <a:fontRef idx="minor"/>
      </dsp:style>
    </dsp:sp>
    <dsp:sp modelId="{618A1B8C-EF71-49FF-9DB5-D89FED9B7B4C}">
      <dsp:nvSpPr>
        <dsp:cNvPr id="0" name=""/>
        <dsp:cNvSpPr/>
      </dsp:nvSpPr>
      <dsp:spPr>
        <a:xfrm>
          <a:off x="6722755" y="3307452"/>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服装生命周期较短</a:t>
          </a:r>
        </a:p>
      </dsp:txBody>
      <dsp:txXfrm>
        <a:off x="6794036" y="3378733"/>
        <a:ext cx="1943158" cy="131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D821B-C639-4F1E-89A2-EB3129560C25}">
      <dsp:nvSpPr>
        <dsp:cNvPr id="0" name=""/>
        <dsp:cNvSpPr/>
      </dsp:nvSpPr>
      <dsp:spPr>
        <a:xfrm rot="5400000">
          <a:off x="3592443" y="1400910"/>
          <a:ext cx="1238984" cy="1410540"/>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3B9BAF-7958-4FBC-BFEB-4453419B76F4}">
      <dsp:nvSpPr>
        <dsp:cNvPr id="0" name=""/>
        <dsp:cNvSpPr/>
      </dsp:nvSpPr>
      <dsp:spPr>
        <a:xfrm>
          <a:off x="3264187" y="27471"/>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服装行业进入门槛低</a:t>
          </a:r>
        </a:p>
      </dsp:txBody>
      <dsp:txXfrm>
        <a:off x="3335468" y="98752"/>
        <a:ext cx="1943158" cy="1317374"/>
      </dsp:txXfrm>
    </dsp:sp>
    <dsp:sp modelId="{00AEFF5F-9330-45CF-A41C-B163F3A0D29E}">
      <dsp:nvSpPr>
        <dsp:cNvPr id="0" name=""/>
        <dsp:cNvSpPr/>
      </dsp:nvSpPr>
      <dsp:spPr>
        <a:xfrm>
          <a:off x="5349908" y="166709"/>
          <a:ext cx="1516954" cy="1179985"/>
        </a:xfrm>
        <a:prstGeom prst="rect">
          <a:avLst/>
        </a:prstGeom>
        <a:noFill/>
        <a:ln>
          <a:noFill/>
        </a:ln>
        <a:effectLst/>
      </dsp:spPr>
      <dsp:style>
        <a:lnRef idx="0">
          <a:scrgbClr r="0" g="0" b="0"/>
        </a:lnRef>
        <a:fillRef idx="0">
          <a:scrgbClr r="0" g="0" b="0"/>
        </a:fillRef>
        <a:effectRef idx="0">
          <a:scrgbClr r="0" g="0" b="0"/>
        </a:effectRef>
        <a:fontRef idx="minor"/>
      </dsp:style>
    </dsp:sp>
    <dsp:sp modelId="{A6DB9994-6CD1-4364-AA9D-54F1C169E833}">
      <dsp:nvSpPr>
        <dsp:cNvPr id="0" name=""/>
        <dsp:cNvSpPr/>
      </dsp:nvSpPr>
      <dsp:spPr>
        <a:xfrm rot="5400000">
          <a:off x="5321727" y="3040901"/>
          <a:ext cx="1238984" cy="1410540"/>
        </a:xfrm>
        <a:prstGeom prst="bentUpArrow">
          <a:avLst>
            <a:gd name="adj1" fmla="val 32840"/>
            <a:gd name="adj2" fmla="val 25000"/>
            <a:gd name="adj3" fmla="val 35780"/>
          </a:avLst>
        </a:prstGeom>
        <a:solidFill>
          <a:schemeClr val="dk1">
            <a:tint val="4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D676D-9B48-424E-91DD-9450A113D864}">
      <dsp:nvSpPr>
        <dsp:cNvPr id="0" name=""/>
        <dsp:cNvSpPr/>
      </dsp:nvSpPr>
      <dsp:spPr>
        <a:xfrm>
          <a:off x="4993471" y="1667462"/>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全面出击的扩张战略</a:t>
          </a:r>
        </a:p>
      </dsp:txBody>
      <dsp:txXfrm>
        <a:off x="5064752" y="1738743"/>
        <a:ext cx="1943158" cy="1317374"/>
      </dsp:txXfrm>
    </dsp:sp>
    <dsp:sp modelId="{0BC4F587-B8C4-4551-823C-2D949207C0A3}">
      <dsp:nvSpPr>
        <dsp:cNvPr id="0" name=""/>
        <dsp:cNvSpPr/>
      </dsp:nvSpPr>
      <dsp:spPr>
        <a:xfrm>
          <a:off x="7079192" y="1806700"/>
          <a:ext cx="1516954" cy="1179985"/>
        </a:xfrm>
        <a:prstGeom prst="rect">
          <a:avLst/>
        </a:prstGeom>
        <a:noFill/>
        <a:ln>
          <a:noFill/>
        </a:ln>
        <a:effectLst/>
      </dsp:spPr>
      <dsp:style>
        <a:lnRef idx="0">
          <a:scrgbClr r="0" g="0" b="0"/>
        </a:lnRef>
        <a:fillRef idx="0">
          <a:scrgbClr r="0" g="0" b="0"/>
        </a:fillRef>
        <a:effectRef idx="0">
          <a:scrgbClr r="0" g="0" b="0"/>
        </a:effectRef>
        <a:fontRef idx="minor"/>
      </dsp:style>
    </dsp:sp>
    <dsp:sp modelId="{618A1B8C-EF71-49FF-9DB5-D89FED9B7B4C}">
      <dsp:nvSpPr>
        <dsp:cNvPr id="0" name=""/>
        <dsp:cNvSpPr/>
      </dsp:nvSpPr>
      <dsp:spPr>
        <a:xfrm>
          <a:off x="6722755" y="3307452"/>
          <a:ext cx="2085720" cy="1459936"/>
        </a:xfrm>
        <a:prstGeom prst="roundRect">
          <a:avLst>
            <a:gd name="adj" fmla="val 1667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国际快时尚品牌挤压国内市场</a:t>
          </a:r>
        </a:p>
      </dsp:txBody>
      <dsp:txXfrm>
        <a:off x="6794036" y="3378733"/>
        <a:ext cx="1943158" cy="1317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63E7D-7A46-4F6E-9529-9B277AD3AE0B}">
      <dsp:nvSpPr>
        <dsp:cNvPr id="0" name=""/>
        <dsp:cNvSpPr/>
      </dsp:nvSpPr>
      <dsp:spPr>
        <a:xfrm>
          <a:off x="5894" y="1465346"/>
          <a:ext cx="1827405" cy="186416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dirty="0"/>
            <a:t>供应商</a:t>
          </a:r>
          <a:r>
            <a:rPr lang="zh-CN" sz="1800" kern="1200" dirty="0">
              <a:solidFill>
                <a:srgbClr val="FF0000"/>
              </a:solidFill>
            </a:rPr>
            <a:t>提前</a:t>
          </a:r>
          <a:r>
            <a:rPr lang="zh-CN" sz="1800" kern="1200" dirty="0"/>
            <a:t>五天</a:t>
          </a:r>
          <a:r>
            <a:rPr lang="zh-CN" sz="1800" kern="1200" dirty="0">
              <a:solidFill>
                <a:srgbClr val="FF0000"/>
              </a:solidFill>
            </a:rPr>
            <a:t>送货</a:t>
          </a:r>
          <a:r>
            <a:rPr lang="zh-CN" sz="1800" kern="1200" dirty="0"/>
            <a:t>至唯品会指定仓库</a:t>
          </a:r>
          <a:endParaRPr lang="zh-CN" altLang="en-US" sz="1800" kern="1200" dirty="0"/>
        </a:p>
      </dsp:txBody>
      <dsp:txXfrm>
        <a:off x="59417" y="1518869"/>
        <a:ext cx="1720359" cy="1757121"/>
      </dsp:txXfrm>
    </dsp:sp>
    <dsp:sp modelId="{45360E13-470A-4423-A866-34A4D73F92EE}">
      <dsp:nvSpPr>
        <dsp:cNvPr id="0" name=""/>
        <dsp:cNvSpPr/>
      </dsp:nvSpPr>
      <dsp:spPr>
        <a:xfrm>
          <a:off x="2016040" y="2170832"/>
          <a:ext cx="387409" cy="45319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016040" y="2261471"/>
        <a:ext cx="271186" cy="271918"/>
      </dsp:txXfrm>
    </dsp:sp>
    <dsp:sp modelId="{3E8F9095-49AB-4E35-8F75-8EE45A7A61DE}">
      <dsp:nvSpPr>
        <dsp:cNvPr id="0" name=""/>
        <dsp:cNvSpPr/>
      </dsp:nvSpPr>
      <dsp:spPr>
        <a:xfrm>
          <a:off x="2564262" y="1465346"/>
          <a:ext cx="1827405" cy="186416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dirty="0"/>
            <a:t>品牌上线售卖五天，并于上线当天退还不合格品</a:t>
          </a:r>
          <a:r>
            <a:rPr lang="zh-CN" sz="1800" kern="1200" dirty="0">
              <a:solidFill>
                <a:srgbClr val="FF0000"/>
              </a:solidFill>
            </a:rPr>
            <a:t>（1 退）</a:t>
          </a:r>
          <a:endParaRPr lang="zh-CN" altLang="en-US" sz="1800" kern="1200" dirty="0">
            <a:solidFill>
              <a:srgbClr val="FF0000"/>
            </a:solidFill>
          </a:endParaRPr>
        </a:p>
      </dsp:txBody>
      <dsp:txXfrm>
        <a:off x="2617785" y="1518869"/>
        <a:ext cx="1720359" cy="1757121"/>
      </dsp:txXfrm>
    </dsp:sp>
    <dsp:sp modelId="{7EE600DF-AE8F-4A59-9E40-50746619D211}">
      <dsp:nvSpPr>
        <dsp:cNvPr id="0" name=""/>
        <dsp:cNvSpPr/>
      </dsp:nvSpPr>
      <dsp:spPr>
        <a:xfrm>
          <a:off x="4574407" y="2170832"/>
          <a:ext cx="387409" cy="45319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574407" y="2261471"/>
        <a:ext cx="271186" cy="271918"/>
      </dsp:txXfrm>
    </dsp:sp>
    <dsp:sp modelId="{04635985-4018-437E-8B63-8525A88F87EA}">
      <dsp:nvSpPr>
        <dsp:cNvPr id="0" name=""/>
        <dsp:cNvSpPr/>
      </dsp:nvSpPr>
      <dsp:spPr>
        <a:xfrm>
          <a:off x="5122629" y="1465346"/>
          <a:ext cx="1827405" cy="186416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dirty="0"/>
            <a:t>品牌下线后 10  个工作日内，唯品会将未售出商品退回供应商</a:t>
          </a:r>
          <a:r>
            <a:rPr lang="zh-CN" sz="1800" kern="1200" dirty="0">
              <a:solidFill>
                <a:srgbClr val="FF0000"/>
              </a:solidFill>
            </a:rPr>
            <a:t>（2 退）</a:t>
          </a:r>
          <a:endParaRPr lang="zh-CN" altLang="en-US" sz="1800" kern="1200" dirty="0">
            <a:solidFill>
              <a:srgbClr val="FF0000"/>
            </a:solidFill>
          </a:endParaRPr>
        </a:p>
      </dsp:txBody>
      <dsp:txXfrm>
        <a:off x="5176152" y="1518869"/>
        <a:ext cx="1720359" cy="1757121"/>
      </dsp:txXfrm>
    </dsp:sp>
    <dsp:sp modelId="{2EDD26B2-05D6-48CA-A3E3-7BB41BF7A400}">
      <dsp:nvSpPr>
        <dsp:cNvPr id="0" name=""/>
        <dsp:cNvSpPr/>
      </dsp:nvSpPr>
      <dsp:spPr>
        <a:xfrm>
          <a:off x="7132775" y="2170832"/>
          <a:ext cx="387409" cy="45319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7132775" y="2261471"/>
        <a:ext cx="271186" cy="271918"/>
      </dsp:txXfrm>
    </dsp:sp>
    <dsp:sp modelId="{EE2346CF-D80F-443D-AECF-62C37E85B191}">
      <dsp:nvSpPr>
        <dsp:cNvPr id="0" name=""/>
        <dsp:cNvSpPr/>
      </dsp:nvSpPr>
      <dsp:spPr>
        <a:xfrm>
          <a:off x="7680996" y="1465346"/>
          <a:ext cx="1827405" cy="186416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a:t>结算本期合作档期 60%货款</a:t>
          </a:r>
          <a:endParaRPr lang="zh-CN" altLang="en-US" sz="1800" kern="1200"/>
        </a:p>
      </dsp:txBody>
      <dsp:txXfrm>
        <a:off x="7734519" y="1518869"/>
        <a:ext cx="1720359" cy="1757121"/>
      </dsp:txXfrm>
    </dsp:sp>
    <dsp:sp modelId="{62754111-D111-458D-907B-0ECA1BDECECE}">
      <dsp:nvSpPr>
        <dsp:cNvPr id="0" name=""/>
        <dsp:cNvSpPr/>
      </dsp:nvSpPr>
      <dsp:spPr>
        <a:xfrm>
          <a:off x="9691142" y="2170832"/>
          <a:ext cx="387409" cy="45319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9691142" y="2261471"/>
        <a:ext cx="271186" cy="271918"/>
      </dsp:txXfrm>
    </dsp:sp>
    <dsp:sp modelId="{EDB33859-A34C-473C-B62F-BF8914D405C5}">
      <dsp:nvSpPr>
        <dsp:cNvPr id="0" name=""/>
        <dsp:cNvSpPr/>
      </dsp:nvSpPr>
      <dsp:spPr>
        <a:xfrm>
          <a:off x="10239363" y="1465346"/>
          <a:ext cx="1827405" cy="186416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kern="1200" dirty="0"/>
            <a:t>品牌下线 30 天内，唯品会将消费者的退货退还供应商</a:t>
          </a:r>
          <a:r>
            <a:rPr lang="zh-CN" sz="1800" kern="1200" dirty="0">
              <a:solidFill>
                <a:srgbClr val="FF0000"/>
              </a:solidFill>
            </a:rPr>
            <a:t>（3 退）</a:t>
          </a:r>
          <a:r>
            <a:rPr lang="zh-CN" altLang="en-US" sz="1800" kern="1200" dirty="0"/>
            <a:t>，</a:t>
          </a:r>
          <a:r>
            <a:rPr lang="zh-CN" sz="1800" kern="1200" dirty="0"/>
            <a:t>结清剩余 40%货款。</a:t>
          </a:r>
        </a:p>
      </dsp:txBody>
      <dsp:txXfrm>
        <a:off x="10292886" y="1518869"/>
        <a:ext cx="1720359" cy="17571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2">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61AD4021-094B-4A66-ABF6-CA18480DCFD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2020/6/11</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1DFD9B9-D9FA-471C-AAB0-04E85B0A779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solidFill>
            <a:miter/>
          </a:ln>
        </p:spPr>
      </p:sp>
      <p:sp>
        <p:nvSpPr>
          <p:cNvPr id="2765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10</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solidFill>
            <a:miter/>
          </a:ln>
        </p:spPr>
      </p:sp>
      <p:sp>
        <p:nvSpPr>
          <p:cNvPr id="921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11</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12</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13</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solidFill>
            <a:miter/>
          </a:ln>
        </p:spPr>
      </p:sp>
      <p:sp>
        <p:nvSpPr>
          <p:cNvPr id="921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14</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solidFill>
              <a:srgbClr val="000000"/>
            </a:solidFill>
            <a:miter/>
          </a:ln>
        </p:spPr>
      </p:sp>
      <p:sp>
        <p:nvSpPr>
          <p:cNvPr id="1331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15</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16</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17</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18</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19</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2</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20</a:t>
            </a:fld>
            <a:endParaRPr lang="zh-CN" altLang="en-US" sz="1200" dirty="0"/>
          </a:p>
        </p:txBody>
      </p:sp>
    </p:spTree>
    <p:extLst>
      <p:ext uri="{BB962C8B-B14F-4D97-AF65-F5344CB8AC3E}">
        <p14:creationId xmlns:p14="http://schemas.microsoft.com/office/powerpoint/2010/main" val="1622943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solidFill>
            <a:miter/>
          </a:ln>
        </p:spPr>
      </p:sp>
      <p:sp>
        <p:nvSpPr>
          <p:cNvPr id="2765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21</a:t>
            </a:fld>
            <a:endParaRPr lang="zh-CN" altLang="en-US" sz="1200" dirty="0"/>
          </a:p>
        </p:txBody>
      </p:sp>
    </p:spTree>
    <p:extLst>
      <p:ext uri="{BB962C8B-B14F-4D97-AF65-F5344CB8AC3E}">
        <p14:creationId xmlns:p14="http://schemas.microsoft.com/office/powerpoint/2010/main" val="276353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22</a:t>
            </a:fld>
            <a:endParaRPr lang="zh-CN" altLang="en-US" sz="1200" dirty="0"/>
          </a:p>
        </p:txBody>
      </p:sp>
    </p:spTree>
    <p:extLst>
      <p:ext uri="{BB962C8B-B14F-4D97-AF65-F5344CB8AC3E}">
        <p14:creationId xmlns:p14="http://schemas.microsoft.com/office/powerpoint/2010/main" val="1261175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23</a:t>
            </a:fld>
            <a:endParaRPr lang="zh-CN" altLang="en-US" sz="1200" dirty="0"/>
          </a:p>
        </p:txBody>
      </p:sp>
    </p:spTree>
    <p:extLst>
      <p:ext uri="{BB962C8B-B14F-4D97-AF65-F5344CB8AC3E}">
        <p14:creationId xmlns:p14="http://schemas.microsoft.com/office/powerpoint/2010/main" val="2440932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24</a:t>
            </a:fld>
            <a:endParaRPr lang="zh-CN" altLang="en-US" sz="1200" dirty="0"/>
          </a:p>
        </p:txBody>
      </p:sp>
    </p:spTree>
    <p:extLst>
      <p:ext uri="{BB962C8B-B14F-4D97-AF65-F5344CB8AC3E}">
        <p14:creationId xmlns:p14="http://schemas.microsoft.com/office/powerpoint/2010/main" val="1831678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solidFill>
            <a:miter/>
          </a:ln>
        </p:spPr>
      </p:sp>
      <p:sp>
        <p:nvSpPr>
          <p:cNvPr id="2355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pPr lvl="0" algn="r">
                <a:buNone/>
              </a:pPr>
              <a:t>25</a:t>
            </a:fld>
            <a:endParaRPr lang="zh-CN" altLang="en-US" sz="1200" dirty="0"/>
          </a:p>
        </p:txBody>
      </p:sp>
    </p:spTree>
    <p:extLst>
      <p:ext uri="{BB962C8B-B14F-4D97-AF65-F5344CB8AC3E}">
        <p14:creationId xmlns:p14="http://schemas.microsoft.com/office/powerpoint/2010/main" val="753217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26</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solidFill>
            <a:miter/>
          </a:ln>
        </p:spPr>
      </p:sp>
      <p:sp>
        <p:nvSpPr>
          <p:cNvPr id="296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27</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28</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29</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30</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31</a:t>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32</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33</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34</a:t>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solidFill>
              <a:srgbClr val="000000"/>
            </a:solidFill>
            <a:miter/>
          </a:ln>
        </p:spPr>
      </p:sp>
      <p:sp>
        <p:nvSpPr>
          <p:cNvPr id="3379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35</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solidFill>
            <a:miter/>
          </a:ln>
        </p:spPr>
      </p:sp>
      <p:sp>
        <p:nvSpPr>
          <p:cNvPr id="921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5</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7</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solidFill>
              <a:srgbClr val="000000"/>
            </a:solidFill>
            <a:miter/>
          </a:ln>
        </p:spPr>
      </p:sp>
      <p:sp>
        <p:nvSpPr>
          <p:cNvPr id="1331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8</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solidFill>
            <a:miter/>
          </a:ln>
        </p:spPr>
      </p:sp>
      <p:sp>
        <p:nvSpPr>
          <p:cNvPr id="2765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buNone/>
            </a:pPr>
            <a:fld id="{9A0DB2DC-4C9A-4742-B13C-FB6460FD3503}" type="slidenum">
              <a:rPr lang="zh-CN" altLang="en-US" sz="1200" dirty="0"/>
              <a:t>9</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2020/6/11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baike.baidu.com/pic/%E5%87%86%E6%97%B6%E5%88%B6/2389401/0/b7003af33a87e950bd970b5a19385343fbf2b400?fr=lemma&amp;ct=single"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10086340" y="41814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1420793" y="139128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737870" y="1752600"/>
            <a:ext cx="8650605" cy="1938020"/>
          </a:xfrm>
          <a:prstGeom prst="rect">
            <a:avLst/>
          </a:prstGeom>
          <a:noFill/>
          <a:ln w="9525">
            <a:noFill/>
          </a:ln>
        </p:spPr>
        <p:txBody>
          <a:bodyPr wrap="square">
            <a:spAutoFit/>
          </a:bodyPr>
          <a:lstStyle/>
          <a:p>
            <a:pPr eaLnBrk="1" hangingPunct="1"/>
            <a:r>
              <a:rPr lang="zh-CN" altLang="en-US" sz="4000" b="1" dirty="0">
                <a:solidFill>
                  <a:srgbClr val="2B2E30"/>
                </a:solidFill>
                <a:latin typeface="微软雅黑" panose="020B0503020204020204" pitchFamily="34" charset="-122"/>
                <a:ea typeface="微软雅黑" panose="020B0503020204020204" pitchFamily="34" charset="-122"/>
              </a:rPr>
              <a:t>《小条码，大学问——</a:t>
            </a:r>
          </a:p>
          <a:p>
            <a:pPr eaLnBrk="1" hangingPunct="1"/>
            <a:r>
              <a:rPr lang="zh-CN" altLang="en-US" sz="4000" b="1" dirty="0">
                <a:solidFill>
                  <a:srgbClr val="2B2E30"/>
                </a:solidFill>
                <a:latin typeface="微软雅黑" panose="020B0503020204020204" pitchFamily="34" charset="-122"/>
                <a:ea typeface="微软雅黑" panose="020B0503020204020204" pitchFamily="34" charset="-122"/>
              </a:rPr>
              <a:t>S·DEER 与唯品会合作中的库存管理流程优化之路</a:t>
            </a:r>
            <a:r>
              <a:rPr lang="zh-CN" altLang="en-US" sz="4000" b="1" dirty="0">
                <a:solidFill>
                  <a:srgbClr val="2B2E30"/>
                </a:solidFill>
                <a:latin typeface="微软雅黑" panose="020B0503020204020204" pitchFamily="34" charset="-122"/>
                <a:ea typeface="微软雅黑" panose="020B0503020204020204" pitchFamily="34" charset="-122"/>
                <a:sym typeface="+mn-ea"/>
              </a:rPr>
              <a:t>》案例分析报告</a:t>
            </a:r>
          </a:p>
        </p:txBody>
      </p:sp>
      <p:grpSp>
        <p:nvGrpSpPr>
          <p:cNvPr id="3078" name="Group 3      (向天歌演示原创作品：www.TopPPT.cn)"/>
          <p:cNvGrpSpPr/>
          <p:nvPr/>
        </p:nvGrpSpPr>
        <p:grpSpPr>
          <a:xfrm>
            <a:off x="947420" y="4003675"/>
            <a:ext cx="8082280" cy="120650"/>
            <a:chOff x="1622500" y="4356850"/>
            <a:chExt cx="1748306" cy="121200"/>
          </a:xfrm>
        </p:grpSpPr>
        <p:cxnSp>
          <p:nvCxnSpPr>
            <p:cNvPr id="24" name="Straight Connector 23      (向天歌演示原创作品：www.TopPPT.cn)"/>
            <p:cNvCxnSpPr/>
            <p:nvPr/>
          </p:nvCxnSpPr>
          <p:spPr>
            <a:xfrm flipH="1">
              <a:off x="1622500" y="4412735"/>
              <a:ext cx="1656184"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249606"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sp>
        <p:nvSpPr>
          <p:cNvPr id="2" name="文本框 1"/>
          <p:cNvSpPr txBox="1"/>
          <p:nvPr/>
        </p:nvSpPr>
        <p:spPr>
          <a:xfrm>
            <a:off x="6978650" y="4542790"/>
            <a:ext cx="4525645"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第五小组</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6" name="Rectangle 185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7" name="Rectangle 186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6630" name="TextBox 187      (向天歌演示原创作品：www.TopPPT.cn)"/>
          <p:cNvSpPr txBox="1"/>
          <p:nvPr/>
        </p:nvSpPr>
        <p:spPr>
          <a:xfrm>
            <a:off x="911424" y="171162"/>
            <a:ext cx="3707220" cy="58477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线下门店过度扩张</a:t>
            </a:r>
          </a:p>
        </p:txBody>
      </p:sp>
      <p:graphicFrame>
        <p:nvGraphicFramePr>
          <p:cNvPr id="9" name="图示 8"/>
          <p:cNvGraphicFramePr/>
          <p:nvPr/>
        </p:nvGraphicFramePr>
        <p:xfrm>
          <a:off x="-240704" y="1031569"/>
          <a:ext cx="12072664" cy="479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1" name="Rectangle 30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3" name="Rectangle 32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218" name="TextBox 43      (向天歌演示原创作品：www.TopPPT.cn)"/>
          <p:cNvSpPr txBox="1"/>
          <p:nvPr/>
        </p:nvSpPr>
        <p:spPr>
          <a:xfrm>
            <a:off x="1443673" y="5589588"/>
            <a:ext cx="9304337" cy="46166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solidFill>
                  <a:schemeClr val="bg1"/>
                </a:solidFill>
                <a:latin typeface="微软雅黑" panose="020B0503020204020204" pitchFamily="34" charset="-122"/>
              </a:rPr>
              <a:t>  </a:t>
            </a:r>
            <a:endParaRPr lang="zh-CN" altLang="en-US" sz="2400" dirty="0">
              <a:solidFill>
                <a:schemeClr val="bg1"/>
              </a:solidFill>
              <a:latin typeface="微软雅黑" panose="020B0503020204020204" pitchFamily="34" charset="-122"/>
            </a:endParaRPr>
          </a:p>
        </p:txBody>
      </p:sp>
      <p:sp>
        <p:nvSpPr>
          <p:cNvPr id="9" name="TextBox 42      (向天歌演示原创作品：www.TopPPT.cn)"/>
          <p:cNvSpPr txBox="1"/>
          <p:nvPr/>
        </p:nvSpPr>
        <p:spPr>
          <a:xfrm>
            <a:off x="839416" y="260350"/>
            <a:ext cx="5063490" cy="583565"/>
          </a:xfrm>
          <a:prstGeom prst="rect">
            <a:avLst/>
          </a:prstGeom>
          <a:noFill/>
          <a:ln w="9525">
            <a:noFill/>
          </a:ln>
        </p:spPr>
        <p:txBody>
          <a:bodyPr wrap="square">
            <a:spAutoFit/>
          </a:body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线下门店过度扩张</a:t>
            </a:r>
          </a:p>
        </p:txBody>
      </p:sp>
      <p:graphicFrame>
        <p:nvGraphicFramePr>
          <p:cNvPr id="3" name="表格 2"/>
          <p:cNvGraphicFramePr>
            <a:graphicFrameLocks noGrp="1"/>
          </p:cNvGraphicFramePr>
          <p:nvPr>
            <p:custDataLst>
              <p:tags r:id="rId1"/>
            </p:custDataLst>
          </p:nvPr>
        </p:nvGraphicFramePr>
        <p:xfrm>
          <a:off x="6456040" y="2276872"/>
          <a:ext cx="5251648" cy="2693178"/>
        </p:xfrm>
        <a:graphic>
          <a:graphicData uri="http://schemas.openxmlformats.org/drawingml/2006/table">
            <a:tbl>
              <a:tblPr/>
              <a:tblGrid>
                <a:gridCol w="1312912">
                  <a:extLst>
                    <a:ext uri="{9D8B030D-6E8A-4147-A177-3AD203B41FA5}">
                      <a16:colId xmlns:a16="http://schemas.microsoft.com/office/drawing/2014/main" val="20000"/>
                    </a:ext>
                  </a:extLst>
                </a:gridCol>
                <a:gridCol w="1312912">
                  <a:extLst>
                    <a:ext uri="{9D8B030D-6E8A-4147-A177-3AD203B41FA5}">
                      <a16:colId xmlns:a16="http://schemas.microsoft.com/office/drawing/2014/main" val="20001"/>
                    </a:ext>
                  </a:extLst>
                </a:gridCol>
                <a:gridCol w="1312912">
                  <a:extLst>
                    <a:ext uri="{9D8B030D-6E8A-4147-A177-3AD203B41FA5}">
                      <a16:colId xmlns:a16="http://schemas.microsoft.com/office/drawing/2014/main" val="20002"/>
                    </a:ext>
                  </a:extLst>
                </a:gridCol>
                <a:gridCol w="1312912">
                  <a:extLst>
                    <a:ext uri="{9D8B030D-6E8A-4147-A177-3AD203B41FA5}">
                      <a16:colId xmlns:a16="http://schemas.microsoft.com/office/drawing/2014/main" val="20003"/>
                    </a:ext>
                  </a:extLst>
                </a:gridCol>
              </a:tblGrid>
              <a:tr h="300669">
                <a:tc>
                  <a:txBody>
                    <a:bodyPr/>
                    <a:lstStyle/>
                    <a:p>
                      <a:pPr algn="ctr" fontAlgn="ctr"/>
                      <a:r>
                        <a:rPr lang="zh-CN" sz="1800" b="0" i="0" u="none" strike="noStrike" dirty="0">
                          <a:solidFill>
                            <a:srgbClr val="000000"/>
                          </a:solidFill>
                          <a:effectLst/>
                          <a:latin typeface="微软雅黑" panose="020B0503020204020204" pitchFamily="34" charset="-122"/>
                          <a:ea typeface="微软雅黑" panose="020B0503020204020204" pitchFamily="34" charset="-122"/>
                        </a:rPr>
                        <a:t>关店财年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正价店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特价店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8809">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2010年以前</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355">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2010年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61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0669">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2011年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70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0669">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2012年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71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0669">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2013年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117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148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0669">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2014年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0669">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611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文本框 4"/>
          <p:cNvSpPr txBox="1"/>
          <p:nvPr/>
        </p:nvSpPr>
        <p:spPr>
          <a:xfrm>
            <a:off x="6456040" y="1657648"/>
            <a:ext cx="5128327"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表</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2010-2014</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S.DEER</a:t>
            </a:r>
            <a:r>
              <a:rPr lang="zh-CN" altLang="en-US" sz="2400" dirty="0">
                <a:latin typeface="微软雅黑" panose="020B0503020204020204" pitchFamily="34" charset="-122"/>
                <a:ea typeface="微软雅黑" panose="020B0503020204020204" pitchFamily="34" charset="-122"/>
              </a:rPr>
              <a:t>关店数量</a:t>
            </a:r>
          </a:p>
        </p:txBody>
      </p:sp>
      <p:graphicFrame>
        <p:nvGraphicFramePr>
          <p:cNvPr id="6" name="表格 5"/>
          <p:cNvGraphicFramePr>
            <a:graphicFrameLocks noGrp="1"/>
          </p:cNvGraphicFramePr>
          <p:nvPr>
            <p:custDataLst>
              <p:tags r:id="rId2"/>
            </p:custDataLst>
          </p:nvPr>
        </p:nvGraphicFramePr>
        <p:xfrm>
          <a:off x="335360" y="2297706"/>
          <a:ext cx="4629796" cy="2688111"/>
        </p:xfrm>
        <a:graphic>
          <a:graphicData uri="http://schemas.openxmlformats.org/drawingml/2006/table">
            <a:tbl>
              <a:tblPr/>
              <a:tblGrid>
                <a:gridCol w="1157449">
                  <a:extLst>
                    <a:ext uri="{9D8B030D-6E8A-4147-A177-3AD203B41FA5}">
                      <a16:colId xmlns:a16="http://schemas.microsoft.com/office/drawing/2014/main" val="20000"/>
                    </a:ext>
                  </a:extLst>
                </a:gridCol>
                <a:gridCol w="1157449">
                  <a:extLst>
                    <a:ext uri="{9D8B030D-6E8A-4147-A177-3AD203B41FA5}">
                      <a16:colId xmlns:a16="http://schemas.microsoft.com/office/drawing/2014/main" val="20001"/>
                    </a:ext>
                  </a:extLst>
                </a:gridCol>
                <a:gridCol w="1157449">
                  <a:extLst>
                    <a:ext uri="{9D8B030D-6E8A-4147-A177-3AD203B41FA5}">
                      <a16:colId xmlns:a16="http://schemas.microsoft.com/office/drawing/2014/main" val="20002"/>
                    </a:ext>
                  </a:extLst>
                </a:gridCol>
                <a:gridCol w="1157449">
                  <a:extLst>
                    <a:ext uri="{9D8B030D-6E8A-4147-A177-3AD203B41FA5}">
                      <a16:colId xmlns:a16="http://schemas.microsoft.com/office/drawing/2014/main" val="20003"/>
                    </a:ext>
                  </a:extLst>
                </a:gridCol>
              </a:tblGrid>
              <a:tr h="337773">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开店财年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正价店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特价店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773">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2010年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185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265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773">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2011年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232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7773">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2012年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773">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2013年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294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773">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2014年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262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345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1473">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1029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386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1415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文本框 7"/>
          <p:cNvSpPr txBox="1"/>
          <p:nvPr/>
        </p:nvSpPr>
        <p:spPr>
          <a:xfrm>
            <a:off x="203994" y="1657648"/>
            <a:ext cx="620073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表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2010-2014 </a:t>
            </a:r>
            <a:r>
              <a:rPr lang="zh-CN" altLang="en-US" sz="2400" dirty="0">
                <a:latin typeface="微软雅黑" panose="020B0503020204020204" pitchFamily="34" charset="-122"/>
                <a:ea typeface="微软雅黑" panose="020B0503020204020204" pitchFamily="34" charset="-122"/>
              </a:rPr>
              <a:t>年 </a:t>
            </a:r>
            <a:r>
              <a:rPr lang="en-US" altLang="zh-CN" sz="2400" dirty="0">
                <a:latin typeface="微软雅黑" panose="020B0503020204020204" pitchFamily="34" charset="-122"/>
                <a:ea typeface="微软雅黑" panose="020B0503020204020204" pitchFamily="34" charset="-122"/>
              </a:rPr>
              <a:t>S·DEER </a:t>
            </a:r>
            <a:r>
              <a:rPr lang="zh-CN" altLang="en-US" sz="2400" dirty="0">
                <a:latin typeface="微软雅黑" panose="020B0503020204020204" pitchFamily="34" charset="-122"/>
                <a:ea typeface="微软雅黑" panose="020B0503020204020204" pitchFamily="34" charset="-122"/>
              </a:rPr>
              <a:t>各年开店数量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424113" y="354647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4"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5"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6"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3462179" y="2931606"/>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487934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营销战略的偏差</a:t>
            </a:r>
            <a:endParaRPr lang="en-US" altLang="zh-CN" sz="3200" b="1" dirty="0">
              <a:latin typeface="微软雅黑" panose="020B0503020204020204" pitchFamily="34" charset="-122"/>
              <a:ea typeface="微软雅黑" panose="020B0503020204020204" pitchFamily="34" charset="-122"/>
            </a:endParaRPr>
          </a:p>
        </p:txBody>
      </p:sp>
      <p:sp>
        <p:nvSpPr>
          <p:cNvPr id="10258" name="TextBox 58      (向天歌演示原创作品：www.TopPPT.cn)"/>
          <p:cNvSpPr txBox="1"/>
          <p:nvPr/>
        </p:nvSpPr>
        <p:spPr>
          <a:xfrm>
            <a:off x="3343911" y="1586441"/>
            <a:ext cx="6934200" cy="1200329"/>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1. </a:t>
            </a:r>
            <a:r>
              <a:rPr lang="zh-CN" altLang="en-US" sz="2400" dirty="0">
                <a:latin typeface="微软雅黑" panose="020B0503020204020204" pitchFamily="34" charset="-122"/>
              </a:rPr>
              <a:t>维持高端，绝不打折，线上线下同款同价</a:t>
            </a:r>
          </a:p>
          <a:p>
            <a:pPr marL="0" lvl="0" indent="0" eaLnBrk="0" hangingPunct="0">
              <a:spcBef>
                <a:spcPct val="0"/>
              </a:spcBef>
              <a:buFontTx/>
              <a:buNone/>
            </a:pPr>
            <a:r>
              <a:rPr lang="en-US" altLang="zh-CN" sz="2400" dirty="0">
                <a:latin typeface="微软雅黑" panose="020B0503020204020204" pitchFamily="34" charset="-122"/>
              </a:rPr>
              <a:t>2. </a:t>
            </a:r>
            <a:r>
              <a:rPr lang="zh-CN" altLang="en-US" sz="2400" dirty="0">
                <a:latin typeface="微软雅黑" panose="020B0503020204020204" pitchFamily="34" charset="-122"/>
              </a:rPr>
              <a:t>特价店布局量过少</a:t>
            </a:r>
          </a:p>
          <a:p>
            <a:pPr marL="0" lvl="0" indent="0" eaLnBrk="0" hangingPunct="0">
              <a:spcBef>
                <a:spcPct val="0"/>
              </a:spcBef>
              <a:buFontTx/>
              <a:buNone/>
            </a:pPr>
            <a:r>
              <a:rPr lang="en-US" altLang="zh-CN" sz="2400" dirty="0">
                <a:latin typeface="微软雅黑" panose="020B0503020204020204" pitchFamily="34" charset="-122"/>
              </a:rPr>
              <a:t>3. </a:t>
            </a:r>
            <a:r>
              <a:rPr lang="zh-CN" altLang="en-US" sz="2400" dirty="0">
                <a:latin typeface="微软雅黑" panose="020B0503020204020204" pitchFamily="34" charset="-122"/>
              </a:rPr>
              <a:t>特价店基本开设在购买力较弱的偏远地区</a:t>
            </a:r>
          </a:p>
        </p:txBody>
      </p:sp>
      <p:graphicFrame>
        <p:nvGraphicFramePr>
          <p:cNvPr id="2" name="表格 1"/>
          <p:cNvGraphicFramePr>
            <a:graphicFrameLocks noGrp="1"/>
          </p:cNvGraphicFramePr>
          <p:nvPr>
            <p:custDataLst>
              <p:tags r:id="rId1"/>
            </p:custDataLst>
          </p:nvPr>
        </p:nvGraphicFramePr>
        <p:xfrm>
          <a:off x="3772854" y="3130418"/>
          <a:ext cx="5471691" cy="2866844"/>
        </p:xfrm>
        <a:graphic>
          <a:graphicData uri="http://schemas.openxmlformats.org/drawingml/2006/table">
            <a:tbl>
              <a:tblPr/>
              <a:tblGrid>
                <a:gridCol w="1823897">
                  <a:extLst>
                    <a:ext uri="{9D8B030D-6E8A-4147-A177-3AD203B41FA5}">
                      <a16:colId xmlns:a16="http://schemas.microsoft.com/office/drawing/2014/main" val="20000"/>
                    </a:ext>
                  </a:extLst>
                </a:gridCol>
                <a:gridCol w="1824355">
                  <a:extLst>
                    <a:ext uri="{9D8B030D-6E8A-4147-A177-3AD203B41FA5}">
                      <a16:colId xmlns:a16="http://schemas.microsoft.com/office/drawing/2014/main" val="20001"/>
                    </a:ext>
                  </a:extLst>
                </a:gridCol>
                <a:gridCol w="1823439">
                  <a:extLst>
                    <a:ext uri="{9D8B030D-6E8A-4147-A177-3AD203B41FA5}">
                      <a16:colId xmlns:a16="http://schemas.microsoft.com/office/drawing/2014/main" val="20002"/>
                    </a:ext>
                  </a:extLst>
                </a:gridCol>
              </a:tblGrid>
              <a:tr h="239736">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财务年度</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正价店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特价店</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484">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2007年以前</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59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1940">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2007年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2008年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75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2009年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2010年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136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69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2011年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176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2012年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63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2013年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59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9736">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2014年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170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9736">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1076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419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8"/>
                                        </p:tgtEl>
                                        <p:attrNameLst>
                                          <p:attrName>style.visibility</p:attrName>
                                        </p:attrNameLst>
                                      </p:cBhvr>
                                      <p:to>
                                        <p:strVal val="visible"/>
                                      </p:to>
                                    </p:set>
                                    <p:anim calcmode="lin" valueType="num">
                                      <p:cBhvr additive="base">
                                        <p:cTn id="7" dur="500" fill="hold"/>
                                        <p:tgtEl>
                                          <p:spTgt spid="10258"/>
                                        </p:tgtEl>
                                        <p:attrNameLst>
                                          <p:attrName>ppt_x</p:attrName>
                                        </p:attrNameLst>
                                      </p:cBhvr>
                                      <p:tavLst>
                                        <p:tav tm="0">
                                          <p:val>
                                            <p:strVal val="#ppt_x"/>
                                          </p:val>
                                        </p:tav>
                                        <p:tav tm="100000">
                                          <p:val>
                                            <p:strVal val="#ppt_x"/>
                                          </p:val>
                                        </p:tav>
                                      </p:tavLst>
                                    </p:anim>
                                    <p:anim calcmode="lin" valueType="num">
                                      <p:cBhvr additive="base">
                                        <p:cTn id="8"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8" grpId="0"/>
      <p:bldP spid="102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322070"/>
          </a:xfrm>
          <a:prstGeom prst="rect">
            <a:avLst/>
          </a:prstGeom>
          <a:noFill/>
          <a:ln w="9525">
            <a:noFill/>
          </a:ln>
        </p:spPr>
        <p:txBody>
          <a:bodyPr wrap="square">
            <a:spAutoFit/>
          </a:bodyPr>
          <a:lstStyle/>
          <a:p>
            <a:pPr eaLnBrk="1" hangingPunct="1"/>
            <a:r>
              <a:rPr lang="en-US" altLang="zh-CN" sz="8000" b="1" dirty="0">
                <a:solidFill>
                  <a:srgbClr val="2B2E30"/>
                </a:solidFill>
                <a:latin typeface="微软雅黑" panose="020B0503020204020204" pitchFamily="34" charset="-122"/>
                <a:ea typeface="微软雅黑" panose="020B0503020204020204" pitchFamily="34" charset="-122"/>
              </a:rPr>
              <a:t>Part Three</a:t>
            </a:r>
            <a:r>
              <a:rPr lang="en-US" altLang="zh-CN" sz="4800" b="1" dirty="0">
                <a:solidFill>
                  <a:srgbClr val="2B2E30"/>
                </a:solidFill>
                <a:latin typeface="微软雅黑" panose="020B0503020204020204" pitchFamily="34" charset="-122"/>
                <a:ea typeface="微软雅黑" panose="020B0503020204020204" pitchFamily="34" charset="-122"/>
              </a:rPr>
              <a:t> </a:t>
            </a:r>
          </a:p>
        </p:txBody>
      </p:sp>
      <p:cxnSp>
        <p:nvCxnSpPr>
          <p:cNvPr id="24" name="Straight Connector 23      (向天歌演示原创作品：www.TopPPT.cn)"/>
          <p:cNvCxnSpPr/>
          <p:nvPr/>
        </p:nvCxnSpPr>
        <p:spPr>
          <a:xfrm flipH="1">
            <a:off x="1699260" y="3641725"/>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326130" y="3586480"/>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3079" name="Group 4      (向天歌演示原创作品：www.TopPPT.cn)"/>
          <p:cNvGrpSpPr/>
          <p:nvPr/>
        </p:nvGrpSpPr>
        <p:grpSpPr>
          <a:xfrm>
            <a:off x="3896360" y="3586163"/>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3083" name="Group 9      (向天歌演示原创作品：www.TopPPT.cn)"/>
          <p:cNvGrpSpPr/>
          <p:nvPr/>
        </p:nvGrpSpPr>
        <p:grpSpPr>
          <a:xfrm>
            <a:off x="7529195" y="6050111"/>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9"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084" name="Group 11      (向天歌演示原创作品：www.TopPPT.cn)"/>
          <p:cNvGrpSpPr/>
          <p:nvPr/>
        </p:nvGrpSpPr>
        <p:grpSpPr>
          <a:xfrm>
            <a:off x="8187690" y="5998845"/>
            <a:ext cx="2239010" cy="428976"/>
            <a:chOff x="3147050" y="4898862"/>
            <a:chExt cx="1620152" cy="427868"/>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86" name="TextBox 35      (向天歌演示原创作品：www.TopPPT.cn)"/>
            <p:cNvSpPr txBox="1"/>
            <p:nvPr/>
          </p:nvSpPr>
          <p:spPr>
            <a:xfrm>
              <a:off x="3527358" y="4928980"/>
              <a:ext cx="840450" cy="397750"/>
            </a:xfrm>
            <a:prstGeom prst="rect">
              <a:avLst/>
            </a:prstGeom>
            <a:noFill/>
            <a:ln w="9525">
              <a:noFill/>
            </a:ln>
          </p:spPr>
          <p:txBody>
            <a:bodyPr>
              <a:spAutoFit/>
            </a:body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闫秀娟</a:t>
              </a:r>
            </a:p>
          </p:txBody>
        </p:sp>
      </p:grpSp>
      <p:sp>
        <p:nvSpPr>
          <p:cNvPr id="3" name="文本框 2"/>
          <p:cNvSpPr txBox="1"/>
          <p:nvPr/>
        </p:nvSpPr>
        <p:spPr>
          <a:xfrm>
            <a:off x="4839970" y="3975735"/>
            <a:ext cx="4540885" cy="1014730"/>
          </a:xfrm>
          <a:prstGeom prst="rect">
            <a:avLst/>
          </a:prstGeom>
          <a:noFill/>
        </p:spPr>
        <p:txBody>
          <a:bodyPr wrap="square" rtlCol="0" anchor="t">
            <a:spAutoFit/>
          </a:bodyPr>
          <a:lstStyle/>
          <a:p>
            <a:pPr eaLnBrk="1" hangingPunct="1"/>
            <a:r>
              <a:rPr lang="zh-CN" altLang="en-US" sz="6000" b="1" dirty="0">
                <a:latin typeface="微软雅黑" panose="020B0503020204020204" pitchFamily="34" charset="-122"/>
                <a:ea typeface="微软雅黑" panose="020B0503020204020204" pitchFamily="34" charset="-122"/>
                <a:cs typeface="微软雅黑" panose="020B0503020204020204" pitchFamily="34" charset="-122"/>
                <a:sym typeface="+mn-ea"/>
              </a:rPr>
              <a:t>挑战与机遇</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向天歌演示原创作品：www.TopPPT.cn)"/>
          <p:cNvSpPr/>
          <p:nvPr/>
        </p:nvSpPr>
        <p:spPr>
          <a:xfrm>
            <a:off x="982663" y="5600700"/>
            <a:ext cx="10442575" cy="819150"/>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 name="Rectangle 29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1" name="Rectangle 30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3" name="Rectangle 32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217" name="TextBox 42      (向天歌演示原创作品：www.TopPPT.cn)"/>
          <p:cNvSpPr txBox="1"/>
          <p:nvPr/>
        </p:nvSpPr>
        <p:spPr>
          <a:xfrm>
            <a:off x="681355" y="228600"/>
            <a:ext cx="5063490" cy="583565"/>
          </a:xfrm>
          <a:prstGeom prst="rect">
            <a:avLst/>
          </a:prstGeom>
          <a:noFill/>
          <a:ln w="9525">
            <a:noFill/>
          </a:ln>
        </p:spPr>
        <p:txBody>
          <a:bodyPr wrap="square">
            <a:spAutoFit/>
          </a:body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S·DEER遇到的挑战与机遇</a:t>
            </a:r>
          </a:p>
        </p:txBody>
      </p:sp>
      <p:sp>
        <p:nvSpPr>
          <p:cNvPr id="8218" name="TextBox 43      (向天歌演示原创作品：www.TopPPT.cn)"/>
          <p:cNvSpPr txBox="1"/>
          <p:nvPr/>
        </p:nvSpPr>
        <p:spPr>
          <a:xfrm>
            <a:off x="1443673" y="5589588"/>
            <a:ext cx="9304337" cy="82994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solidFill>
                  <a:schemeClr val="bg1"/>
                </a:solidFill>
                <a:latin typeface="微软雅黑" panose="020B0503020204020204" pitchFamily="34" charset="-122"/>
              </a:rPr>
              <a:t>  </a:t>
            </a:r>
            <a:r>
              <a:rPr lang="zh-CN" altLang="en-US" sz="2400" dirty="0">
                <a:solidFill>
                  <a:schemeClr val="bg1"/>
                </a:solidFill>
                <a:latin typeface="微软雅黑" panose="020B0503020204020204" pitchFamily="34" charset="-122"/>
              </a:rPr>
              <a:t>随着越来越多的服装企业涉足电子商务，网络销售的竞争也越发激烈，S·DEER 网店的关闭频率也随之升高。</a:t>
            </a:r>
          </a:p>
        </p:txBody>
      </p:sp>
      <p:pic>
        <p:nvPicPr>
          <p:cNvPr id="2" name="图片 1"/>
          <p:cNvPicPr>
            <a:picLocks noChangeAspect="1"/>
          </p:cNvPicPr>
          <p:nvPr>
            <p:custDataLst>
              <p:tags r:id="rId1"/>
            </p:custDataLst>
          </p:nvPr>
        </p:nvPicPr>
        <p:blipFill>
          <a:blip r:embed="rId4" cstate="print"/>
          <a:stretch>
            <a:fillRect/>
          </a:stretch>
        </p:blipFill>
        <p:spPr>
          <a:xfrm>
            <a:off x="1358900" y="1172210"/>
            <a:ext cx="9474200" cy="43008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向天歌演示原创作品：www.TopPPT.cn)"/>
          <p:cNvSpPr/>
          <p:nvPr/>
        </p:nvSpPr>
        <p:spPr>
          <a:xfrm>
            <a:off x="4703128" y="2136775"/>
            <a:ext cx="3168650" cy="3097213"/>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 name="Rectangle 13      (向天歌演示原创作品：www.TopPPT.cn)"/>
          <p:cNvSpPr/>
          <p:nvPr/>
        </p:nvSpPr>
        <p:spPr>
          <a:xfrm>
            <a:off x="408305" y="2166620"/>
            <a:ext cx="3517265" cy="3067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2295" name="Picture 15      (向天歌演示原创作品：www.TopPPT.cn)"/>
          <p:cNvPicPr>
            <a:picLocks noChangeAspect="1"/>
          </p:cNvPicPr>
          <p:nvPr/>
        </p:nvPicPr>
        <p:blipFill>
          <a:blip r:embed="rId3" cstate="print">
            <a:biLevel thresh="50000"/>
            <a:grayscl/>
          </a:blip>
          <a:stretch>
            <a:fillRect/>
          </a:stretch>
        </p:blipFill>
        <p:spPr>
          <a:xfrm>
            <a:off x="11281728" y="6116638"/>
            <a:ext cx="739775" cy="741362"/>
          </a:xfrm>
          <a:prstGeom prst="rect">
            <a:avLst/>
          </a:prstGeom>
          <a:noFill/>
          <a:ln w="9525">
            <a:noFill/>
          </a:ln>
        </p:spPr>
      </p:pic>
      <p:sp>
        <p:nvSpPr>
          <p:cNvPr id="12296" name="TextBox 17      (向天歌演示原创作品：www.TopPPT.cn)"/>
          <p:cNvSpPr txBox="1"/>
          <p:nvPr/>
        </p:nvSpPr>
        <p:spPr>
          <a:xfrm>
            <a:off x="624840" y="2731135"/>
            <a:ext cx="3084830" cy="1938020"/>
          </a:xfrm>
          <a:prstGeom prst="rect">
            <a:avLst/>
          </a:prstGeom>
          <a:noFill/>
          <a:ln w="9525">
            <a:noFill/>
          </a:ln>
        </p:spPr>
        <p:txBody>
          <a:bodyPr wrap="square">
            <a:spAutoFit/>
          </a:body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占据公司大量的仓库储存空间，降低了商品流通效率，增加了库存管理难度与管理成本。</a:t>
            </a:r>
          </a:p>
        </p:txBody>
      </p:sp>
      <p:sp>
        <p:nvSpPr>
          <p:cNvPr id="12297" name="TextBox 18      (向天歌演示原创作品：www.TopPPT.cn)"/>
          <p:cNvSpPr txBox="1"/>
          <p:nvPr/>
        </p:nvSpPr>
        <p:spPr>
          <a:xfrm>
            <a:off x="4812665" y="2772410"/>
            <a:ext cx="2949575" cy="1568450"/>
          </a:xfrm>
          <a:prstGeom prst="rect">
            <a:avLst/>
          </a:prstGeom>
          <a:noFill/>
          <a:ln w="9525">
            <a:noFill/>
          </a:ln>
        </p:spPr>
        <p:txBody>
          <a:bodyPr wrap="square">
            <a:spAutoFit/>
          </a:body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占据了公司较多的流动资金，拖慢公司资金流动速度，降低公司的持续盈利能力。</a:t>
            </a:r>
          </a:p>
        </p:txBody>
      </p:sp>
      <p:sp>
        <p:nvSpPr>
          <p:cNvPr id="23" name="Rectangle 22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Rectangle 23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5" name="Rectangle 24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850900" y="228600"/>
            <a:ext cx="6421755"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为什么要想方设法降低库存？</a:t>
            </a:r>
          </a:p>
        </p:txBody>
      </p:sp>
      <p:sp>
        <p:nvSpPr>
          <p:cNvPr id="3" name="Rectangle 10      (向天歌演示原创作品：www.TopPPT.cn)"/>
          <p:cNvSpPr/>
          <p:nvPr/>
        </p:nvSpPr>
        <p:spPr>
          <a:xfrm>
            <a:off x="8558848" y="2136775"/>
            <a:ext cx="3168650" cy="30972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 name="TextBox 18      (向天歌演示原创作品：www.TopPPT.cn)"/>
          <p:cNvSpPr txBox="1"/>
          <p:nvPr/>
        </p:nvSpPr>
        <p:spPr>
          <a:xfrm>
            <a:off x="8669020" y="3100705"/>
            <a:ext cx="2949575" cy="1198880"/>
          </a:xfrm>
          <a:prstGeom prst="rect">
            <a:avLst/>
          </a:prstGeom>
          <a:noFill/>
          <a:ln w="9525">
            <a:noFill/>
          </a:ln>
        </p:spPr>
        <p:txBody>
          <a:bodyPr wrap="square">
            <a:spAutoFit/>
          </a:body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常规的电商正特价店铺已经难以帮助公司快速消化库存。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6"/>
                                        </p:tgtEl>
                                        <p:attrNameLst>
                                          <p:attrName>style.visibility</p:attrName>
                                        </p:attrNameLst>
                                      </p:cBhvr>
                                      <p:to>
                                        <p:strVal val="visible"/>
                                      </p:to>
                                    </p:set>
                                    <p:anim calcmode="lin" valueType="num">
                                      <p:cBhvr additive="base">
                                        <p:cTn id="13" dur="500" fill="hold"/>
                                        <p:tgtEl>
                                          <p:spTgt spid="12296"/>
                                        </p:tgtEl>
                                        <p:attrNameLst>
                                          <p:attrName>ppt_x</p:attrName>
                                        </p:attrNameLst>
                                      </p:cBhvr>
                                      <p:tavLst>
                                        <p:tav tm="0">
                                          <p:val>
                                            <p:strVal val="#ppt_x"/>
                                          </p:val>
                                        </p:tav>
                                        <p:tav tm="100000">
                                          <p:val>
                                            <p:strVal val="#ppt_x"/>
                                          </p:val>
                                        </p:tav>
                                      </p:tavLst>
                                    </p:anim>
                                    <p:anim calcmode="lin" valueType="num">
                                      <p:cBhvr additive="base">
                                        <p:cTn id="14"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297"/>
                                        </p:tgtEl>
                                        <p:attrNameLst>
                                          <p:attrName>style.visibility</p:attrName>
                                        </p:attrNameLst>
                                      </p:cBhvr>
                                      <p:to>
                                        <p:strVal val="visible"/>
                                      </p:to>
                                    </p:set>
                                    <p:animEffect transition="in" filter="blinds(horizontal)">
                                      <p:cBhvr>
                                        <p:cTn id="24" dur="500"/>
                                        <p:tgtEl>
                                          <p:spTgt spid="1229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2296" grpId="0"/>
      <p:bldP spid="12296" grpId="1"/>
      <p:bldP spid="12297" grpId="0"/>
      <p:bldP spid="12297" grpId="1"/>
      <p:bldP spid="3" grpId="0" animBg="1"/>
      <p:bldP spid="3" grpId="1"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424113" y="354647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2951163" y="210534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487934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机遇</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入驻</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尾品汇</a:t>
            </a:r>
            <a:r>
              <a:rPr lang="en-US" altLang="zh-CN" sz="3200" b="1" dirty="0">
                <a:latin typeface="微软雅黑" panose="020B0503020204020204" pitchFamily="34" charset="-122"/>
                <a:ea typeface="微软雅黑" panose="020B0503020204020204" pitchFamily="34" charset="-122"/>
              </a:rPr>
              <a:t>”</a:t>
            </a:r>
          </a:p>
        </p:txBody>
      </p:sp>
      <p:sp>
        <p:nvSpPr>
          <p:cNvPr id="10257" name="TextBox 52      (向天歌演示原创作品：www.TopPPT.cn)"/>
          <p:cNvSpPr txBox="1"/>
          <p:nvPr/>
        </p:nvSpPr>
        <p:spPr>
          <a:xfrm>
            <a:off x="2951480" y="1645285"/>
            <a:ext cx="6934200" cy="4603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限时特卖带来的好处？</a:t>
            </a:r>
          </a:p>
        </p:txBody>
      </p:sp>
      <p:sp>
        <p:nvSpPr>
          <p:cNvPr id="10258" name="TextBox 58      (向天歌演示原创作品：www.TopPPT.cn)"/>
          <p:cNvSpPr txBox="1"/>
          <p:nvPr/>
        </p:nvSpPr>
        <p:spPr>
          <a:xfrm>
            <a:off x="3467735" y="2347595"/>
            <a:ext cx="6934200" cy="1198880"/>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1. </a:t>
            </a:r>
            <a:r>
              <a:rPr lang="zh-CN" altLang="en-US" sz="2400" dirty="0">
                <a:latin typeface="微软雅黑" panose="020B0503020204020204" pitchFamily="34" charset="-122"/>
              </a:rPr>
              <a:t>运营成本相对较低</a:t>
            </a:r>
          </a:p>
          <a:p>
            <a:pPr marL="0" lvl="0" indent="0" eaLnBrk="0" hangingPunct="0">
              <a:spcBef>
                <a:spcPct val="0"/>
              </a:spcBef>
              <a:buFontTx/>
              <a:buNone/>
            </a:pPr>
            <a:r>
              <a:rPr lang="en-US" altLang="zh-CN" sz="2400" dirty="0">
                <a:latin typeface="微软雅黑" panose="020B0503020204020204" pitchFamily="34" charset="-122"/>
              </a:rPr>
              <a:t>2. </a:t>
            </a:r>
            <a:r>
              <a:rPr lang="zh-CN" altLang="en-US" sz="2400" dirty="0">
                <a:latin typeface="微软雅黑" panose="020B0503020204020204" pitchFamily="34" charset="-122"/>
              </a:rPr>
              <a:t>效率高，短时间内清理尾货</a:t>
            </a:r>
          </a:p>
          <a:p>
            <a:pPr marL="0" lvl="0" indent="0" eaLnBrk="0" hangingPunct="0">
              <a:spcBef>
                <a:spcPct val="0"/>
              </a:spcBef>
              <a:buFontTx/>
              <a:buNone/>
            </a:pPr>
            <a:r>
              <a:rPr lang="en-US" altLang="zh-CN" sz="2400" dirty="0">
                <a:latin typeface="微软雅黑" panose="020B0503020204020204" pitchFamily="34" charset="-122"/>
              </a:rPr>
              <a:t>3. </a:t>
            </a:r>
            <a:r>
              <a:rPr lang="zh-CN" altLang="en-US" sz="2400" dirty="0">
                <a:latin typeface="微软雅黑" panose="020B0503020204020204" pitchFamily="34" charset="-122"/>
              </a:rPr>
              <a:t>加快了公司的资金回流速度</a:t>
            </a:r>
          </a:p>
        </p:txBody>
      </p:sp>
      <p:pic>
        <p:nvPicPr>
          <p:cNvPr id="3" name="图片 2"/>
          <p:cNvPicPr>
            <a:picLocks noChangeAspect="1"/>
          </p:cNvPicPr>
          <p:nvPr/>
        </p:nvPicPr>
        <p:blipFill>
          <a:blip r:embed="rId6" cstate="print"/>
          <a:stretch>
            <a:fillRect/>
          </a:stretch>
        </p:blipFill>
        <p:spPr>
          <a:xfrm>
            <a:off x="6991985" y="3682365"/>
            <a:ext cx="3952875" cy="2981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additive="base">
                                        <p:cTn id="7" dur="500" fill="hold"/>
                                        <p:tgtEl>
                                          <p:spTgt spid="10257"/>
                                        </p:tgtEl>
                                        <p:attrNameLst>
                                          <p:attrName>ppt_x</p:attrName>
                                        </p:attrNameLst>
                                      </p:cBhvr>
                                      <p:tavLst>
                                        <p:tav tm="0">
                                          <p:val>
                                            <p:strVal val="#ppt_x"/>
                                          </p:val>
                                        </p:tav>
                                        <p:tav tm="100000">
                                          <p:val>
                                            <p:strVal val="#ppt_x"/>
                                          </p:val>
                                        </p:tav>
                                      </p:tavLst>
                                    </p:anim>
                                    <p:anim calcmode="lin" valueType="num">
                                      <p:cBhvr additive="base">
                                        <p:cTn id="8"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ppt_x"/>
                                          </p:val>
                                        </p:tav>
                                        <p:tav tm="100000">
                                          <p:val>
                                            <p:strVal val="#ppt_x"/>
                                          </p:val>
                                        </p:tav>
                                      </p:tavLst>
                                    </p:anim>
                                    <p:anim calcmode="lin" valueType="num">
                                      <p:cBhvr additive="base">
                                        <p:cTn id="14"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57" grpId="1"/>
      <p:bldP spid="10258" grpId="0"/>
      <p:bldP spid="1025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272983" y="353885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3069273" y="172688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720217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机遇</a:t>
            </a:r>
            <a:r>
              <a:rPr lang="en-US" altLang="zh-CN" sz="3200" b="1" dirty="0">
                <a:latin typeface="微软雅黑" panose="020B0503020204020204" pitchFamily="34" charset="-122"/>
                <a:ea typeface="微软雅黑" panose="020B0503020204020204" pitchFamily="34" charset="-122"/>
              </a:rPr>
              <a:t>——</a:t>
            </a:r>
            <a:r>
              <a:rPr sz="3200" b="1" dirty="0">
                <a:latin typeface="微软雅黑" panose="020B0503020204020204" pitchFamily="34" charset="-122"/>
                <a:ea typeface="微软雅黑" panose="020B0503020204020204" pitchFamily="34" charset="-122"/>
              </a:rPr>
              <a:t>唯品会抛来橄榄枝</a:t>
            </a:r>
          </a:p>
        </p:txBody>
      </p:sp>
      <p:sp>
        <p:nvSpPr>
          <p:cNvPr id="10257" name="TextBox 52      (向天歌演示原创作品：www.TopPPT.cn)"/>
          <p:cNvSpPr txBox="1"/>
          <p:nvPr/>
        </p:nvSpPr>
        <p:spPr>
          <a:xfrm>
            <a:off x="2833370" y="1266825"/>
            <a:ext cx="6934200" cy="4603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唯品会优势</a:t>
            </a:r>
          </a:p>
        </p:txBody>
      </p:sp>
      <p:sp>
        <p:nvSpPr>
          <p:cNvPr id="10258" name="TextBox 58      (向天歌演示原创作品：www.TopPPT.cn)"/>
          <p:cNvSpPr txBox="1"/>
          <p:nvPr/>
        </p:nvSpPr>
        <p:spPr>
          <a:xfrm>
            <a:off x="3069590" y="1871345"/>
            <a:ext cx="7280910" cy="4154170"/>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1. </a:t>
            </a:r>
            <a:r>
              <a:rPr lang="zh-CN" altLang="en-US" sz="2400" dirty="0">
                <a:latin typeface="微软雅黑" panose="020B0503020204020204" pitchFamily="34" charset="-122"/>
              </a:rPr>
              <a:t>知名度更高</a:t>
            </a: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6" cstate="print"/>
          <a:stretch>
            <a:fillRect/>
          </a:stretch>
        </p:blipFill>
        <p:spPr>
          <a:xfrm>
            <a:off x="3343910" y="2621915"/>
            <a:ext cx="8324215" cy="2653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additive="base">
                                        <p:cTn id="7" dur="500" fill="hold"/>
                                        <p:tgtEl>
                                          <p:spTgt spid="10257"/>
                                        </p:tgtEl>
                                        <p:attrNameLst>
                                          <p:attrName>ppt_x</p:attrName>
                                        </p:attrNameLst>
                                      </p:cBhvr>
                                      <p:tavLst>
                                        <p:tav tm="0">
                                          <p:val>
                                            <p:strVal val="#ppt_x"/>
                                          </p:val>
                                        </p:tav>
                                        <p:tav tm="100000">
                                          <p:val>
                                            <p:strVal val="#ppt_x"/>
                                          </p:val>
                                        </p:tav>
                                      </p:tavLst>
                                    </p:anim>
                                    <p:anim calcmode="lin" valueType="num">
                                      <p:cBhvr additive="base">
                                        <p:cTn id="8"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ppt_x"/>
                                          </p:val>
                                        </p:tav>
                                        <p:tav tm="100000">
                                          <p:val>
                                            <p:strVal val="#ppt_x"/>
                                          </p:val>
                                        </p:tav>
                                      </p:tavLst>
                                    </p:anim>
                                    <p:anim calcmode="lin" valueType="num">
                                      <p:cBhvr additive="base">
                                        <p:cTn id="14"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57" grpId="1"/>
      <p:bldP spid="10258" grpId="0"/>
      <p:bldP spid="1025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272983" y="353885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3069273" y="172688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720217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机遇</a:t>
            </a:r>
            <a:r>
              <a:rPr lang="en-US" altLang="zh-CN" sz="3200" b="1" dirty="0">
                <a:latin typeface="微软雅黑" panose="020B0503020204020204" pitchFamily="34" charset="-122"/>
                <a:ea typeface="微软雅黑" panose="020B0503020204020204" pitchFamily="34" charset="-122"/>
              </a:rPr>
              <a:t>——</a:t>
            </a:r>
            <a:r>
              <a:rPr sz="3200" b="1" dirty="0">
                <a:latin typeface="微软雅黑" panose="020B0503020204020204" pitchFamily="34" charset="-122"/>
                <a:ea typeface="微软雅黑" panose="020B0503020204020204" pitchFamily="34" charset="-122"/>
              </a:rPr>
              <a:t>唯品会抛来橄榄枝</a:t>
            </a:r>
          </a:p>
        </p:txBody>
      </p:sp>
      <p:sp>
        <p:nvSpPr>
          <p:cNvPr id="10257" name="TextBox 52      (向天歌演示原创作品：www.TopPPT.cn)"/>
          <p:cNvSpPr txBox="1"/>
          <p:nvPr/>
        </p:nvSpPr>
        <p:spPr>
          <a:xfrm>
            <a:off x="2833370" y="1266825"/>
            <a:ext cx="6934200" cy="4603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唯品会优势</a:t>
            </a:r>
          </a:p>
        </p:txBody>
      </p:sp>
      <p:sp>
        <p:nvSpPr>
          <p:cNvPr id="10258" name="TextBox 58      (向天歌演示原创作品：www.TopPPT.cn)"/>
          <p:cNvSpPr txBox="1"/>
          <p:nvPr/>
        </p:nvSpPr>
        <p:spPr>
          <a:xfrm>
            <a:off x="3069590" y="1871345"/>
            <a:ext cx="7280910" cy="3784600"/>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2. </a:t>
            </a:r>
            <a:r>
              <a:rPr lang="zh-CN" altLang="en-US" sz="2400" dirty="0">
                <a:latin typeface="微软雅黑" panose="020B0503020204020204" pitchFamily="34" charset="-122"/>
              </a:rPr>
              <a:t>用户粘性更高</a:t>
            </a: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2400" dirty="0">
              <a:latin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6" cstate="print"/>
          <a:stretch>
            <a:fillRect/>
          </a:stretch>
        </p:blipFill>
        <p:spPr>
          <a:xfrm>
            <a:off x="3354705" y="2566670"/>
            <a:ext cx="8252460" cy="2448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additive="base">
                                        <p:cTn id="7" dur="500" fill="hold"/>
                                        <p:tgtEl>
                                          <p:spTgt spid="10257"/>
                                        </p:tgtEl>
                                        <p:attrNameLst>
                                          <p:attrName>ppt_x</p:attrName>
                                        </p:attrNameLst>
                                      </p:cBhvr>
                                      <p:tavLst>
                                        <p:tav tm="0">
                                          <p:val>
                                            <p:strVal val="#ppt_x"/>
                                          </p:val>
                                        </p:tav>
                                        <p:tav tm="100000">
                                          <p:val>
                                            <p:strVal val="#ppt_x"/>
                                          </p:val>
                                        </p:tav>
                                      </p:tavLst>
                                    </p:anim>
                                    <p:anim calcmode="lin" valueType="num">
                                      <p:cBhvr additive="base">
                                        <p:cTn id="8"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ppt_x"/>
                                          </p:val>
                                        </p:tav>
                                        <p:tav tm="100000">
                                          <p:val>
                                            <p:strVal val="#ppt_x"/>
                                          </p:val>
                                        </p:tav>
                                      </p:tavLst>
                                    </p:anim>
                                    <p:anim calcmode="lin" valueType="num">
                                      <p:cBhvr additive="base">
                                        <p:cTn id="14"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57" grpId="1"/>
      <p:bldP spid="10258" grpId="0"/>
      <p:bldP spid="1025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272983" y="353885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3069273" y="172688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720217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机遇</a:t>
            </a:r>
            <a:r>
              <a:rPr lang="en-US" altLang="zh-CN" sz="3200" b="1" dirty="0">
                <a:latin typeface="微软雅黑" panose="020B0503020204020204" pitchFamily="34" charset="-122"/>
                <a:ea typeface="微软雅黑" panose="020B0503020204020204" pitchFamily="34" charset="-122"/>
              </a:rPr>
              <a:t>——</a:t>
            </a:r>
            <a:r>
              <a:rPr sz="3200" b="1" dirty="0">
                <a:latin typeface="微软雅黑" panose="020B0503020204020204" pitchFamily="34" charset="-122"/>
                <a:ea typeface="微软雅黑" panose="020B0503020204020204" pitchFamily="34" charset="-122"/>
              </a:rPr>
              <a:t>唯品会抛来橄榄枝</a:t>
            </a:r>
          </a:p>
        </p:txBody>
      </p:sp>
      <p:sp>
        <p:nvSpPr>
          <p:cNvPr id="10257" name="TextBox 52      (向天歌演示原创作品：www.TopPPT.cn)"/>
          <p:cNvSpPr txBox="1"/>
          <p:nvPr/>
        </p:nvSpPr>
        <p:spPr>
          <a:xfrm>
            <a:off x="2833370" y="1266825"/>
            <a:ext cx="6934200" cy="4603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唯品会优势</a:t>
            </a:r>
          </a:p>
        </p:txBody>
      </p:sp>
      <p:sp>
        <p:nvSpPr>
          <p:cNvPr id="10258" name="TextBox 58      (向天歌演示原创作品：www.TopPPT.cn)"/>
          <p:cNvSpPr txBox="1"/>
          <p:nvPr/>
        </p:nvSpPr>
        <p:spPr>
          <a:xfrm>
            <a:off x="3069590" y="1871345"/>
            <a:ext cx="7280910" cy="82994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3. </a:t>
            </a:r>
            <a:r>
              <a:rPr lang="zh-CN" altLang="en-US" sz="2400" dirty="0">
                <a:latin typeface="微软雅黑" panose="020B0503020204020204" pitchFamily="34" charset="-122"/>
              </a:rPr>
              <a:t>用户以女性为主，符合</a:t>
            </a:r>
            <a:r>
              <a:rPr lang="zh-CN" altLang="en-US" sz="2400" dirty="0">
                <a:latin typeface="微软雅黑" panose="020B0503020204020204" pitchFamily="34" charset="-122"/>
                <a:cs typeface="微软雅黑" panose="020B0503020204020204" pitchFamily="34" charset="-122"/>
                <a:sym typeface="+mn-ea"/>
              </a:rPr>
              <a:t>S·DEER尾货的市场要求</a:t>
            </a:r>
          </a:p>
          <a:p>
            <a:pPr marL="0" lvl="0" indent="0" eaLnBrk="0" hangingPunct="0">
              <a:spcBef>
                <a:spcPct val="0"/>
              </a:spcBef>
              <a:buFontTx/>
              <a:buNone/>
            </a:pPr>
            <a:r>
              <a:rPr lang="en-US" altLang="zh-CN" sz="2400" dirty="0">
                <a:latin typeface="微软雅黑" panose="020B0503020204020204" pitchFamily="34" charset="-122"/>
                <a:cs typeface="微软雅黑" panose="020B0503020204020204" pitchFamily="34" charset="-122"/>
                <a:sym typeface="+mn-ea"/>
              </a:rPr>
              <a:t>4. </a:t>
            </a:r>
            <a:r>
              <a:rPr lang="zh-CN" altLang="en-US" sz="2400" dirty="0">
                <a:latin typeface="微软雅黑" panose="020B0503020204020204" pitchFamily="34" charset="-122"/>
                <a:cs typeface="微软雅黑" panose="020B0503020204020204" pitchFamily="34" charset="-122"/>
                <a:sym typeface="+mn-ea"/>
              </a:rPr>
              <a:t>内部团队专业</a:t>
            </a:r>
          </a:p>
        </p:txBody>
      </p:sp>
      <p:pic>
        <p:nvPicPr>
          <p:cNvPr id="2" name="图片 1"/>
          <p:cNvPicPr>
            <a:picLocks noChangeAspect="1"/>
          </p:cNvPicPr>
          <p:nvPr/>
        </p:nvPicPr>
        <p:blipFill>
          <a:blip r:embed="rId6" cstate="print"/>
          <a:stretch>
            <a:fillRect/>
          </a:stretch>
        </p:blipFill>
        <p:spPr>
          <a:xfrm>
            <a:off x="3312795" y="2884805"/>
            <a:ext cx="8657590" cy="2992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additive="base">
                                        <p:cTn id="7" dur="500" fill="hold"/>
                                        <p:tgtEl>
                                          <p:spTgt spid="10257"/>
                                        </p:tgtEl>
                                        <p:attrNameLst>
                                          <p:attrName>ppt_x</p:attrName>
                                        </p:attrNameLst>
                                      </p:cBhvr>
                                      <p:tavLst>
                                        <p:tav tm="0">
                                          <p:val>
                                            <p:strVal val="#ppt_x"/>
                                          </p:val>
                                        </p:tav>
                                        <p:tav tm="100000">
                                          <p:val>
                                            <p:strVal val="#ppt_x"/>
                                          </p:val>
                                        </p:tav>
                                      </p:tavLst>
                                    </p:anim>
                                    <p:anim calcmode="lin" valueType="num">
                                      <p:cBhvr additive="base">
                                        <p:cTn id="8"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ppt_x"/>
                                          </p:val>
                                        </p:tav>
                                        <p:tav tm="100000">
                                          <p:val>
                                            <p:strVal val="#ppt_x"/>
                                          </p:val>
                                        </p:tav>
                                      </p:tavLst>
                                    </p:anim>
                                    <p:anim calcmode="lin" valueType="num">
                                      <p:cBhvr additive="base">
                                        <p:cTn id="14"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57" grpId="1"/>
      <p:bldP spid="10258" grpId="0"/>
      <p:bldP spid="1025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 name="Rectangle 4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 name="Rectangle 5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49" name="TextBox 6      (向天歌演示原创作品：www.TopPPT.cn)"/>
          <p:cNvSpPr txBox="1"/>
          <p:nvPr/>
        </p:nvSpPr>
        <p:spPr>
          <a:xfrm>
            <a:off x="681038" y="304800"/>
            <a:ext cx="877887" cy="460375"/>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目录</a:t>
            </a:r>
          </a:p>
        </p:txBody>
      </p:sp>
      <p:pic>
        <p:nvPicPr>
          <p:cNvPr id="6150" name="Picture 15      (向天歌演示原创作品：www.TopPPT.cn)"/>
          <p:cNvPicPr>
            <a:picLocks noChangeAspect="1"/>
          </p:cNvPicPr>
          <p:nvPr/>
        </p:nvPicPr>
        <p:blipFill>
          <a:blip r:embed="rId3" cstate="print"/>
          <a:stretch>
            <a:fillRect/>
          </a:stretch>
        </p:blipFill>
        <p:spPr>
          <a:xfrm>
            <a:off x="94615" y="969010"/>
            <a:ext cx="6957695" cy="5413375"/>
          </a:xfrm>
          <a:prstGeom prst="rect">
            <a:avLst/>
          </a:prstGeom>
          <a:noFill/>
          <a:ln w="9525">
            <a:noFill/>
          </a:ln>
        </p:spPr>
      </p:pic>
      <p:sp>
        <p:nvSpPr>
          <p:cNvPr id="17" name="Rectangle 16      (向天歌演示原创作品：www.TopPPT.cn)"/>
          <p:cNvSpPr/>
          <p:nvPr/>
        </p:nvSpPr>
        <p:spPr>
          <a:xfrm>
            <a:off x="7192010" y="969010"/>
            <a:ext cx="4533265"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 name="Rectangle 17      (向天歌演示原创作品：www.TopPPT.cn)"/>
          <p:cNvSpPr/>
          <p:nvPr/>
        </p:nvSpPr>
        <p:spPr>
          <a:xfrm>
            <a:off x="7192010" y="1857375"/>
            <a:ext cx="4532630"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7190105" y="2825750"/>
            <a:ext cx="4534535"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7192010" y="4624705"/>
            <a:ext cx="4531995"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7190740" y="5589905"/>
            <a:ext cx="4533900"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 name="Rectangle 1      (向天歌演示原创作品：www.TopPPT.cn)"/>
          <p:cNvSpPr/>
          <p:nvPr/>
        </p:nvSpPr>
        <p:spPr>
          <a:xfrm>
            <a:off x="7191693" y="969010"/>
            <a:ext cx="868363"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3" name="Rectangle 12      (向天歌演示原创作品：www.TopPPT.cn)"/>
          <p:cNvSpPr/>
          <p:nvPr/>
        </p:nvSpPr>
        <p:spPr>
          <a:xfrm>
            <a:off x="7171690" y="1857375"/>
            <a:ext cx="868680" cy="79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 name="Rectangle 13      (向天歌演示原创作品：www.TopPPT.cn)"/>
          <p:cNvSpPr/>
          <p:nvPr/>
        </p:nvSpPr>
        <p:spPr>
          <a:xfrm>
            <a:off x="7170738" y="2827655"/>
            <a:ext cx="868363" cy="790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5" name="Rectangle 14      (向天歌演示原创作品：www.TopPPT.cn)"/>
          <p:cNvSpPr/>
          <p:nvPr/>
        </p:nvSpPr>
        <p:spPr>
          <a:xfrm>
            <a:off x="7158673" y="4624388"/>
            <a:ext cx="869950"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9" name="Rectangle 18      (向天歌演示原创作品：www.TopPPT.cn)"/>
          <p:cNvSpPr/>
          <p:nvPr/>
        </p:nvSpPr>
        <p:spPr>
          <a:xfrm>
            <a:off x="7187248" y="5581333"/>
            <a:ext cx="869950" cy="809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1" name="TextBox 21      (向天歌演示原创作品：www.TopPPT.cn)"/>
          <p:cNvSpPr txBox="1"/>
          <p:nvPr/>
        </p:nvSpPr>
        <p:spPr>
          <a:xfrm>
            <a:off x="8964295" y="1134745"/>
            <a:ext cx="2089150" cy="460375"/>
          </a:xfrm>
          <a:prstGeom prst="rect">
            <a:avLst/>
          </a:prstGeom>
          <a:noFill/>
          <a:ln w="9525">
            <a:noFill/>
          </a:ln>
        </p:spPr>
        <p:txBody>
          <a:bodyPr>
            <a:spAutoFit/>
          </a:body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公司简介</a:t>
            </a:r>
          </a:p>
        </p:txBody>
      </p:sp>
      <p:grpSp>
        <p:nvGrpSpPr>
          <p:cNvPr id="37" name="Group 36      (向天歌演示原创作品：www.TopPPT.cn)"/>
          <p:cNvGrpSpPr/>
          <p:nvPr/>
        </p:nvGrpSpPr>
        <p:grpSpPr>
          <a:xfrm>
            <a:off x="7397183" y="1157332"/>
            <a:ext cx="409549" cy="273035"/>
            <a:chOff x="4296048" y="568056"/>
            <a:chExt cx="204787" cy="136526"/>
          </a:xfrm>
          <a:solidFill>
            <a:srgbClr val="21A3D0"/>
          </a:solidFill>
        </p:grpSpPr>
        <p:sp>
          <p:nvSpPr>
            <p:cNvPr id="27" name="Freeform 352      (向天歌演示原创作品：www.TopPPT.cn)"/>
            <p:cNvSpPr/>
            <p:nvPr/>
          </p:nvSpPr>
          <p:spPr bwMode="auto">
            <a:xfrm>
              <a:off x="4432573" y="575994"/>
              <a:ext cx="68262" cy="120650"/>
            </a:xfrm>
            <a:custGeom>
              <a:avLst/>
              <a:gdLst>
                <a:gd name="T0" fmla="*/ 94 w 95"/>
                <a:gd name="T1" fmla="*/ 171 h 171"/>
                <a:gd name="T2" fmla="*/ 95 w 95"/>
                <a:gd name="T3" fmla="*/ 166 h 171"/>
                <a:gd name="T4" fmla="*/ 95 w 95"/>
                <a:gd name="T5" fmla="*/ 6 h 171"/>
                <a:gd name="T6" fmla="*/ 94 w 95"/>
                <a:gd name="T7" fmla="*/ 0 h 171"/>
                <a:gd name="T8" fmla="*/ 0 w 95"/>
                <a:gd name="T9" fmla="*/ 81 h 171"/>
                <a:gd name="T10" fmla="*/ 94 w 95"/>
                <a:gd name="T11" fmla="*/ 171 h 171"/>
              </a:gdLst>
              <a:ahLst/>
              <a:cxnLst>
                <a:cxn ang="0">
                  <a:pos x="T0" y="T1"/>
                </a:cxn>
                <a:cxn ang="0">
                  <a:pos x="T2" y="T3"/>
                </a:cxn>
                <a:cxn ang="0">
                  <a:pos x="T4" y="T5"/>
                </a:cxn>
                <a:cxn ang="0">
                  <a:pos x="T6" y="T7"/>
                </a:cxn>
                <a:cxn ang="0">
                  <a:pos x="T8" y="T9"/>
                </a:cxn>
                <a:cxn ang="0">
                  <a:pos x="T10" y="T11"/>
                </a:cxn>
              </a:cxnLst>
              <a:rect l="0" t="0" r="r" b="b"/>
              <a:pathLst>
                <a:path w="95" h="171">
                  <a:moveTo>
                    <a:pt x="94" y="171"/>
                  </a:moveTo>
                  <a:cubicBezTo>
                    <a:pt x="95" y="170"/>
                    <a:pt x="95" y="168"/>
                    <a:pt x="95" y="166"/>
                  </a:cubicBezTo>
                  <a:cubicBezTo>
                    <a:pt x="95" y="6"/>
                    <a:pt x="95" y="6"/>
                    <a:pt x="95" y="6"/>
                  </a:cubicBezTo>
                  <a:cubicBezTo>
                    <a:pt x="95" y="4"/>
                    <a:pt x="95" y="2"/>
                    <a:pt x="94" y="0"/>
                  </a:cubicBezTo>
                  <a:cubicBezTo>
                    <a:pt x="0" y="81"/>
                    <a:pt x="0" y="81"/>
                    <a:pt x="0" y="81"/>
                  </a:cubicBezTo>
                  <a:lnTo>
                    <a:pt x="94" y="1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353      (向天歌演示原创作品：www.TopPPT.cn)"/>
            <p:cNvSpPr/>
            <p:nvPr/>
          </p:nvSpPr>
          <p:spPr bwMode="auto">
            <a:xfrm>
              <a:off x="4305573" y="568056"/>
              <a:ext cx="185737" cy="77788"/>
            </a:xfrm>
            <a:custGeom>
              <a:avLst/>
              <a:gdLst>
                <a:gd name="T0" fmla="*/ 132 w 264"/>
                <a:gd name="T1" fmla="*/ 112 h 112"/>
                <a:gd name="T2" fmla="*/ 156 w 264"/>
                <a:gd name="T3" fmla="*/ 92 h 112"/>
                <a:gd name="T4" fmla="*/ 169 w 264"/>
                <a:gd name="T5" fmla="*/ 82 h 112"/>
                <a:gd name="T6" fmla="*/ 264 w 264"/>
                <a:gd name="T7" fmla="*/ 1 h 112"/>
                <a:gd name="T8" fmla="*/ 259 w 264"/>
                <a:gd name="T9" fmla="*/ 0 h 112"/>
                <a:gd name="T10" fmla="*/ 5 w 264"/>
                <a:gd name="T11" fmla="*/ 0 h 112"/>
                <a:gd name="T12" fmla="*/ 0 w 264"/>
                <a:gd name="T13" fmla="*/ 1 h 112"/>
                <a:gd name="T14" fmla="*/ 94 w 264"/>
                <a:gd name="T15" fmla="*/ 82 h 112"/>
                <a:gd name="T16" fmla="*/ 107 w 264"/>
                <a:gd name="T17" fmla="*/ 92 h 112"/>
                <a:gd name="T18" fmla="*/ 132 w 264"/>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2">
                  <a:moveTo>
                    <a:pt x="132" y="112"/>
                  </a:moveTo>
                  <a:cubicBezTo>
                    <a:pt x="156" y="92"/>
                    <a:pt x="156" y="92"/>
                    <a:pt x="156" y="92"/>
                  </a:cubicBezTo>
                  <a:cubicBezTo>
                    <a:pt x="169" y="82"/>
                    <a:pt x="169" y="82"/>
                    <a:pt x="169" y="82"/>
                  </a:cubicBezTo>
                  <a:cubicBezTo>
                    <a:pt x="264" y="1"/>
                    <a:pt x="264" y="1"/>
                    <a:pt x="264" y="1"/>
                  </a:cubicBezTo>
                  <a:cubicBezTo>
                    <a:pt x="262" y="1"/>
                    <a:pt x="260" y="0"/>
                    <a:pt x="259" y="0"/>
                  </a:cubicBezTo>
                  <a:cubicBezTo>
                    <a:pt x="5" y="0"/>
                    <a:pt x="5" y="0"/>
                    <a:pt x="5" y="0"/>
                  </a:cubicBezTo>
                  <a:cubicBezTo>
                    <a:pt x="3" y="0"/>
                    <a:pt x="1" y="1"/>
                    <a:pt x="0" y="1"/>
                  </a:cubicBezTo>
                  <a:cubicBezTo>
                    <a:pt x="94" y="82"/>
                    <a:pt x="94" y="82"/>
                    <a:pt x="94" y="82"/>
                  </a:cubicBezTo>
                  <a:cubicBezTo>
                    <a:pt x="107" y="92"/>
                    <a:pt x="107" y="92"/>
                    <a:pt x="107" y="92"/>
                  </a:cubicBezTo>
                  <a:lnTo>
                    <a:pt x="13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54      (向天歌演示原创作品：www.TopPPT.cn)"/>
            <p:cNvSpPr/>
            <p:nvPr/>
          </p:nvSpPr>
          <p:spPr bwMode="auto">
            <a:xfrm>
              <a:off x="4305573" y="639494"/>
              <a:ext cx="185737" cy="65088"/>
            </a:xfrm>
            <a:custGeom>
              <a:avLst/>
              <a:gdLst>
                <a:gd name="T0" fmla="*/ 259 w 263"/>
                <a:gd name="T1" fmla="*/ 92 h 92"/>
                <a:gd name="T2" fmla="*/ 263 w 263"/>
                <a:gd name="T3" fmla="*/ 91 h 92"/>
                <a:gd name="T4" fmla="*/ 168 w 263"/>
                <a:gd name="T5" fmla="*/ 0 h 92"/>
                <a:gd name="T6" fmla="*/ 132 w 263"/>
                <a:gd name="T7" fmla="*/ 30 h 92"/>
                <a:gd name="T8" fmla="*/ 95 w 263"/>
                <a:gd name="T9" fmla="*/ 0 h 92"/>
                <a:gd name="T10" fmla="*/ 0 w 263"/>
                <a:gd name="T11" fmla="*/ 91 h 92"/>
                <a:gd name="T12" fmla="*/ 5 w 263"/>
                <a:gd name="T13" fmla="*/ 92 h 92"/>
                <a:gd name="T14" fmla="*/ 259 w 26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92">
                  <a:moveTo>
                    <a:pt x="259" y="92"/>
                  </a:moveTo>
                  <a:cubicBezTo>
                    <a:pt x="260" y="92"/>
                    <a:pt x="262" y="92"/>
                    <a:pt x="263" y="91"/>
                  </a:cubicBezTo>
                  <a:cubicBezTo>
                    <a:pt x="168" y="0"/>
                    <a:pt x="168" y="0"/>
                    <a:pt x="168" y="0"/>
                  </a:cubicBezTo>
                  <a:cubicBezTo>
                    <a:pt x="132" y="30"/>
                    <a:pt x="132" y="30"/>
                    <a:pt x="132" y="30"/>
                  </a:cubicBezTo>
                  <a:cubicBezTo>
                    <a:pt x="95" y="0"/>
                    <a:pt x="95" y="0"/>
                    <a:pt x="95" y="0"/>
                  </a:cubicBezTo>
                  <a:cubicBezTo>
                    <a:pt x="0" y="91"/>
                    <a:pt x="0" y="91"/>
                    <a:pt x="0" y="91"/>
                  </a:cubicBezTo>
                  <a:cubicBezTo>
                    <a:pt x="2" y="92"/>
                    <a:pt x="3" y="92"/>
                    <a:pt x="5" y="92"/>
                  </a:cubicBezTo>
                  <a:lnTo>
                    <a:pt x="25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55      (向天歌演示原创作品：www.TopPPT.cn)"/>
            <p:cNvSpPr/>
            <p:nvPr/>
          </p:nvSpPr>
          <p:spPr bwMode="auto">
            <a:xfrm>
              <a:off x="4296048" y="575994"/>
              <a:ext cx="66675" cy="120650"/>
            </a:xfrm>
            <a:custGeom>
              <a:avLst/>
              <a:gdLst>
                <a:gd name="T0" fmla="*/ 1 w 95"/>
                <a:gd name="T1" fmla="*/ 0 h 171"/>
                <a:gd name="T2" fmla="*/ 0 w 95"/>
                <a:gd name="T3" fmla="*/ 6 h 171"/>
                <a:gd name="T4" fmla="*/ 0 w 95"/>
                <a:gd name="T5" fmla="*/ 166 h 171"/>
                <a:gd name="T6" fmla="*/ 1 w 95"/>
                <a:gd name="T7" fmla="*/ 171 h 171"/>
                <a:gd name="T8" fmla="*/ 95 w 95"/>
                <a:gd name="T9" fmla="*/ 81 h 171"/>
                <a:gd name="T10" fmla="*/ 1 w 95"/>
                <a:gd name="T11" fmla="*/ 0 h 171"/>
              </a:gdLst>
              <a:ahLst/>
              <a:cxnLst>
                <a:cxn ang="0">
                  <a:pos x="T0" y="T1"/>
                </a:cxn>
                <a:cxn ang="0">
                  <a:pos x="T2" y="T3"/>
                </a:cxn>
                <a:cxn ang="0">
                  <a:pos x="T4" y="T5"/>
                </a:cxn>
                <a:cxn ang="0">
                  <a:pos x="T6" y="T7"/>
                </a:cxn>
                <a:cxn ang="0">
                  <a:pos x="T8" y="T9"/>
                </a:cxn>
                <a:cxn ang="0">
                  <a:pos x="T10" y="T11"/>
                </a:cxn>
              </a:cxnLst>
              <a:rect l="0" t="0" r="r" b="b"/>
              <a:pathLst>
                <a:path w="95" h="171">
                  <a:moveTo>
                    <a:pt x="1" y="0"/>
                  </a:moveTo>
                  <a:cubicBezTo>
                    <a:pt x="1" y="2"/>
                    <a:pt x="0" y="4"/>
                    <a:pt x="0" y="6"/>
                  </a:cubicBezTo>
                  <a:cubicBezTo>
                    <a:pt x="0" y="166"/>
                    <a:pt x="0" y="166"/>
                    <a:pt x="0" y="166"/>
                  </a:cubicBezTo>
                  <a:cubicBezTo>
                    <a:pt x="0" y="168"/>
                    <a:pt x="1" y="170"/>
                    <a:pt x="1" y="171"/>
                  </a:cubicBezTo>
                  <a:cubicBezTo>
                    <a:pt x="95" y="81"/>
                    <a:pt x="95" y="81"/>
                    <a:pt x="95" y="8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6" name="Group 35      (向天歌演示原创作品：www.TopPPT.cn)"/>
          <p:cNvGrpSpPr/>
          <p:nvPr/>
        </p:nvGrpSpPr>
        <p:grpSpPr>
          <a:xfrm>
            <a:off x="7471597" y="1948036"/>
            <a:ext cx="366390" cy="442437"/>
            <a:chOff x="4721498" y="533131"/>
            <a:chExt cx="168274" cy="203201"/>
          </a:xfrm>
          <a:solidFill>
            <a:srgbClr val="21A3D0"/>
          </a:solidFill>
        </p:grpSpPr>
        <p:sp>
          <p:nvSpPr>
            <p:cNvPr id="31" name="Freeform 356      (向天歌演示原创作品：www.TopPPT.cn)"/>
            <p:cNvSpPr/>
            <p:nvPr/>
          </p:nvSpPr>
          <p:spPr bwMode="auto">
            <a:xfrm>
              <a:off x="4834210" y="629969"/>
              <a:ext cx="55562" cy="100013"/>
            </a:xfrm>
            <a:custGeom>
              <a:avLst/>
              <a:gdLst>
                <a:gd name="T0" fmla="*/ 77 w 78"/>
                <a:gd name="T1" fmla="*/ 0 h 141"/>
                <a:gd name="T2" fmla="*/ 0 w 78"/>
                <a:gd name="T3" fmla="*/ 67 h 141"/>
                <a:gd name="T4" fmla="*/ 77 w 78"/>
                <a:gd name="T5" fmla="*/ 141 h 141"/>
                <a:gd name="T6" fmla="*/ 78 w 78"/>
                <a:gd name="T7" fmla="*/ 137 h 141"/>
                <a:gd name="T8" fmla="*/ 78 w 78"/>
                <a:gd name="T9" fmla="*/ 5 h 141"/>
                <a:gd name="T10" fmla="*/ 77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77" y="0"/>
                  </a:moveTo>
                  <a:cubicBezTo>
                    <a:pt x="0" y="67"/>
                    <a:pt x="0" y="67"/>
                    <a:pt x="0" y="67"/>
                  </a:cubicBezTo>
                  <a:cubicBezTo>
                    <a:pt x="77" y="141"/>
                    <a:pt x="77" y="141"/>
                    <a:pt x="77" y="141"/>
                  </a:cubicBezTo>
                  <a:cubicBezTo>
                    <a:pt x="78" y="140"/>
                    <a:pt x="78" y="138"/>
                    <a:pt x="78" y="137"/>
                  </a:cubicBezTo>
                  <a:cubicBezTo>
                    <a:pt x="78" y="5"/>
                    <a:pt x="78" y="5"/>
                    <a:pt x="78" y="5"/>
                  </a:cubicBezTo>
                  <a:cubicBezTo>
                    <a:pt x="78" y="3"/>
                    <a:pt x="78" y="2"/>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57      (向天歌演示原创作品：www.TopPPT.cn)"/>
            <p:cNvSpPr/>
            <p:nvPr/>
          </p:nvSpPr>
          <p:spPr bwMode="auto">
            <a:xfrm>
              <a:off x="4727848" y="623619"/>
              <a:ext cx="153987" cy="65088"/>
            </a:xfrm>
            <a:custGeom>
              <a:avLst/>
              <a:gdLst>
                <a:gd name="T0" fmla="*/ 89 w 218"/>
                <a:gd name="T1" fmla="*/ 76 h 93"/>
                <a:gd name="T2" fmla="*/ 109 w 218"/>
                <a:gd name="T3" fmla="*/ 93 h 93"/>
                <a:gd name="T4" fmla="*/ 130 w 218"/>
                <a:gd name="T5" fmla="*/ 76 h 93"/>
                <a:gd name="T6" fmla="*/ 140 w 218"/>
                <a:gd name="T7" fmla="*/ 68 h 93"/>
                <a:gd name="T8" fmla="*/ 218 w 218"/>
                <a:gd name="T9" fmla="*/ 1 h 93"/>
                <a:gd name="T10" fmla="*/ 214 w 218"/>
                <a:gd name="T11" fmla="*/ 0 h 93"/>
                <a:gd name="T12" fmla="*/ 157 w 218"/>
                <a:gd name="T13" fmla="*/ 0 h 93"/>
                <a:gd name="T14" fmla="*/ 127 w 218"/>
                <a:gd name="T15" fmla="*/ 36 h 93"/>
                <a:gd name="T16" fmla="*/ 109 w 218"/>
                <a:gd name="T17" fmla="*/ 45 h 93"/>
                <a:gd name="T18" fmla="*/ 92 w 218"/>
                <a:gd name="T19" fmla="*/ 36 h 93"/>
                <a:gd name="T20" fmla="*/ 61 w 218"/>
                <a:gd name="T21" fmla="*/ 0 h 93"/>
                <a:gd name="T22" fmla="*/ 4 w 218"/>
                <a:gd name="T23" fmla="*/ 0 h 93"/>
                <a:gd name="T24" fmla="*/ 0 w 218"/>
                <a:gd name="T25" fmla="*/ 1 h 93"/>
                <a:gd name="T26" fmla="*/ 78 w 218"/>
                <a:gd name="T27" fmla="*/ 68 h 93"/>
                <a:gd name="T28" fmla="*/ 89 w 218"/>
                <a:gd name="T2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93">
                  <a:moveTo>
                    <a:pt x="89" y="76"/>
                  </a:moveTo>
                  <a:cubicBezTo>
                    <a:pt x="109" y="93"/>
                    <a:pt x="109" y="93"/>
                    <a:pt x="109" y="93"/>
                  </a:cubicBezTo>
                  <a:cubicBezTo>
                    <a:pt x="130" y="76"/>
                    <a:pt x="130" y="76"/>
                    <a:pt x="130" y="76"/>
                  </a:cubicBezTo>
                  <a:cubicBezTo>
                    <a:pt x="140" y="68"/>
                    <a:pt x="140" y="68"/>
                    <a:pt x="140" y="68"/>
                  </a:cubicBezTo>
                  <a:cubicBezTo>
                    <a:pt x="218" y="1"/>
                    <a:pt x="218" y="1"/>
                    <a:pt x="218" y="1"/>
                  </a:cubicBezTo>
                  <a:cubicBezTo>
                    <a:pt x="217" y="1"/>
                    <a:pt x="215" y="0"/>
                    <a:pt x="214" y="0"/>
                  </a:cubicBezTo>
                  <a:cubicBezTo>
                    <a:pt x="157" y="0"/>
                    <a:pt x="157" y="0"/>
                    <a:pt x="157" y="0"/>
                  </a:cubicBezTo>
                  <a:cubicBezTo>
                    <a:pt x="127" y="36"/>
                    <a:pt x="127" y="36"/>
                    <a:pt x="127" y="36"/>
                  </a:cubicBezTo>
                  <a:cubicBezTo>
                    <a:pt x="123" y="42"/>
                    <a:pt x="116" y="45"/>
                    <a:pt x="109" y="45"/>
                  </a:cubicBezTo>
                  <a:cubicBezTo>
                    <a:pt x="103" y="45"/>
                    <a:pt x="96" y="42"/>
                    <a:pt x="92" y="36"/>
                  </a:cubicBezTo>
                  <a:cubicBezTo>
                    <a:pt x="61" y="0"/>
                    <a:pt x="61" y="0"/>
                    <a:pt x="61" y="0"/>
                  </a:cubicBezTo>
                  <a:cubicBezTo>
                    <a:pt x="4" y="0"/>
                    <a:pt x="4" y="0"/>
                    <a:pt x="4" y="0"/>
                  </a:cubicBezTo>
                  <a:cubicBezTo>
                    <a:pt x="3" y="0"/>
                    <a:pt x="2" y="1"/>
                    <a:pt x="0" y="1"/>
                  </a:cubicBezTo>
                  <a:cubicBezTo>
                    <a:pt x="78" y="68"/>
                    <a:pt x="78" y="68"/>
                    <a:pt x="78" y="68"/>
                  </a:cubicBezTo>
                  <a:lnTo>
                    <a:pt x="89"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58      (向天歌演示原创作品：www.TopPPT.cn)"/>
            <p:cNvSpPr/>
            <p:nvPr/>
          </p:nvSpPr>
          <p:spPr bwMode="auto">
            <a:xfrm>
              <a:off x="4727848" y="683944"/>
              <a:ext cx="153987" cy="52388"/>
            </a:xfrm>
            <a:custGeom>
              <a:avLst/>
              <a:gdLst>
                <a:gd name="T0" fmla="*/ 109 w 218"/>
                <a:gd name="T1" fmla="*/ 25 h 76"/>
                <a:gd name="T2" fmla="*/ 79 w 218"/>
                <a:gd name="T3" fmla="*/ 0 h 76"/>
                <a:gd name="T4" fmla="*/ 0 w 218"/>
                <a:gd name="T5" fmla="*/ 76 h 76"/>
                <a:gd name="T6" fmla="*/ 4 w 218"/>
                <a:gd name="T7" fmla="*/ 76 h 76"/>
                <a:gd name="T8" fmla="*/ 214 w 218"/>
                <a:gd name="T9" fmla="*/ 76 h 76"/>
                <a:gd name="T10" fmla="*/ 218 w 218"/>
                <a:gd name="T11" fmla="*/ 76 h 76"/>
                <a:gd name="T12" fmla="*/ 139 w 218"/>
                <a:gd name="T13" fmla="*/ 0 h 76"/>
                <a:gd name="T14" fmla="*/ 109 w 218"/>
                <a:gd name="T15" fmla="*/ 25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76">
                  <a:moveTo>
                    <a:pt x="109" y="25"/>
                  </a:moveTo>
                  <a:cubicBezTo>
                    <a:pt x="79" y="0"/>
                    <a:pt x="79" y="0"/>
                    <a:pt x="79" y="0"/>
                  </a:cubicBezTo>
                  <a:cubicBezTo>
                    <a:pt x="0" y="76"/>
                    <a:pt x="0" y="76"/>
                    <a:pt x="0" y="76"/>
                  </a:cubicBezTo>
                  <a:cubicBezTo>
                    <a:pt x="2" y="76"/>
                    <a:pt x="3" y="76"/>
                    <a:pt x="4" y="76"/>
                  </a:cubicBezTo>
                  <a:cubicBezTo>
                    <a:pt x="214" y="76"/>
                    <a:pt x="214" y="76"/>
                    <a:pt x="214" y="76"/>
                  </a:cubicBezTo>
                  <a:cubicBezTo>
                    <a:pt x="215" y="76"/>
                    <a:pt x="217" y="76"/>
                    <a:pt x="218" y="76"/>
                  </a:cubicBezTo>
                  <a:cubicBezTo>
                    <a:pt x="139" y="0"/>
                    <a:pt x="139" y="0"/>
                    <a:pt x="139" y="0"/>
                  </a:cubicBezTo>
                  <a:lnTo>
                    <a:pt x="109"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59      (向天歌演示原创作品：www.TopPPT.cn)"/>
            <p:cNvSpPr/>
            <p:nvPr/>
          </p:nvSpPr>
          <p:spPr bwMode="auto">
            <a:xfrm>
              <a:off x="4721498" y="629969"/>
              <a:ext cx="53975" cy="100013"/>
            </a:xfrm>
            <a:custGeom>
              <a:avLst/>
              <a:gdLst>
                <a:gd name="T0" fmla="*/ 1 w 78"/>
                <a:gd name="T1" fmla="*/ 0 h 141"/>
                <a:gd name="T2" fmla="*/ 0 w 78"/>
                <a:gd name="T3" fmla="*/ 5 h 141"/>
                <a:gd name="T4" fmla="*/ 0 w 78"/>
                <a:gd name="T5" fmla="*/ 137 h 141"/>
                <a:gd name="T6" fmla="*/ 1 w 78"/>
                <a:gd name="T7" fmla="*/ 141 h 141"/>
                <a:gd name="T8" fmla="*/ 78 w 78"/>
                <a:gd name="T9" fmla="*/ 67 h 141"/>
                <a:gd name="T10" fmla="*/ 1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1" y="0"/>
                  </a:moveTo>
                  <a:cubicBezTo>
                    <a:pt x="0" y="2"/>
                    <a:pt x="0" y="3"/>
                    <a:pt x="0" y="5"/>
                  </a:cubicBezTo>
                  <a:cubicBezTo>
                    <a:pt x="0" y="137"/>
                    <a:pt x="0" y="137"/>
                    <a:pt x="0" y="137"/>
                  </a:cubicBezTo>
                  <a:cubicBezTo>
                    <a:pt x="0" y="138"/>
                    <a:pt x="0" y="140"/>
                    <a:pt x="1" y="141"/>
                  </a:cubicBezTo>
                  <a:cubicBezTo>
                    <a:pt x="78" y="67"/>
                    <a:pt x="78" y="67"/>
                    <a:pt x="78" y="67"/>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60      (向天歌演示原创作品：www.TopPPT.cn)"/>
            <p:cNvSpPr/>
            <p:nvPr/>
          </p:nvSpPr>
          <p:spPr bwMode="auto">
            <a:xfrm>
              <a:off x="4756423" y="533131"/>
              <a:ext cx="98425" cy="112713"/>
            </a:xfrm>
            <a:custGeom>
              <a:avLst/>
              <a:gdLst>
                <a:gd name="T0" fmla="*/ 62 w 139"/>
                <a:gd name="T1" fmla="*/ 155 h 159"/>
                <a:gd name="T2" fmla="*/ 69 w 139"/>
                <a:gd name="T3" fmla="*/ 159 h 159"/>
                <a:gd name="T4" fmla="*/ 77 w 139"/>
                <a:gd name="T5" fmla="*/ 155 h 159"/>
                <a:gd name="T6" fmla="*/ 135 w 139"/>
                <a:gd name="T7" fmla="*/ 86 h 159"/>
                <a:gd name="T8" fmla="*/ 130 w 139"/>
                <a:gd name="T9" fmla="*/ 77 h 159"/>
                <a:gd name="T10" fmla="*/ 100 w 139"/>
                <a:gd name="T11" fmla="*/ 77 h 159"/>
                <a:gd name="T12" fmla="*/ 88 w 139"/>
                <a:gd name="T13" fmla="*/ 77 h 159"/>
                <a:gd name="T14" fmla="*/ 88 w 139"/>
                <a:gd name="T15" fmla="*/ 12 h 159"/>
                <a:gd name="T16" fmla="*/ 76 w 139"/>
                <a:gd name="T17" fmla="*/ 0 h 159"/>
                <a:gd name="T18" fmla="*/ 62 w 139"/>
                <a:gd name="T19" fmla="*/ 0 h 159"/>
                <a:gd name="T20" fmla="*/ 51 w 139"/>
                <a:gd name="T21" fmla="*/ 12 h 159"/>
                <a:gd name="T22" fmla="*/ 51 w 139"/>
                <a:gd name="T23" fmla="*/ 77 h 159"/>
                <a:gd name="T24" fmla="*/ 39 w 139"/>
                <a:gd name="T25" fmla="*/ 77 h 159"/>
                <a:gd name="T26" fmla="*/ 8 w 139"/>
                <a:gd name="T27" fmla="*/ 77 h 159"/>
                <a:gd name="T28" fmla="*/ 4 w 139"/>
                <a:gd name="T29" fmla="*/ 86 h 159"/>
                <a:gd name="T30" fmla="*/ 62 w 139"/>
                <a:gd name="T31" fmla="*/ 1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62" y="155"/>
                  </a:moveTo>
                  <a:cubicBezTo>
                    <a:pt x="64" y="157"/>
                    <a:pt x="67" y="159"/>
                    <a:pt x="69" y="159"/>
                  </a:cubicBezTo>
                  <a:cubicBezTo>
                    <a:pt x="72" y="159"/>
                    <a:pt x="75" y="157"/>
                    <a:pt x="77" y="155"/>
                  </a:cubicBezTo>
                  <a:cubicBezTo>
                    <a:pt x="135" y="86"/>
                    <a:pt x="135" y="86"/>
                    <a:pt x="135" y="86"/>
                  </a:cubicBezTo>
                  <a:cubicBezTo>
                    <a:pt x="139" y="81"/>
                    <a:pt x="137" y="77"/>
                    <a:pt x="130" y="77"/>
                  </a:cubicBezTo>
                  <a:cubicBezTo>
                    <a:pt x="100" y="77"/>
                    <a:pt x="100" y="77"/>
                    <a:pt x="100" y="77"/>
                  </a:cubicBezTo>
                  <a:cubicBezTo>
                    <a:pt x="97" y="77"/>
                    <a:pt x="93" y="77"/>
                    <a:pt x="88" y="77"/>
                  </a:cubicBezTo>
                  <a:cubicBezTo>
                    <a:pt x="88" y="12"/>
                    <a:pt x="88" y="12"/>
                    <a:pt x="88" y="12"/>
                  </a:cubicBezTo>
                  <a:cubicBezTo>
                    <a:pt x="88" y="5"/>
                    <a:pt x="83" y="0"/>
                    <a:pt x="76" y="0"/>
                  </a:cubicBezTo>
                  <a:cubicBezTo>
                    <a:pt x="62" y="0"/>
                    <a:pt x="62" y="0"/>
                    <a:pt x="62" y="0"/>
                  </a:cubicBezTo>
                  <a:cubicBezTo>
                    <a:pt x="56" y="0"/>
                    <a:pt x="51" y="5"/>
                    <a:pt x="51" y="12"/>
                  </a:cubicBezTo>
                  <a:cubicBezTo>
                    <a:pt x="51" y="77"/>
                    <a:pt x="51" y="77"/>
                    <a:pt x="51" y="77"/>
                  </a:cubicBezTo>
                  <a:cubicBezTo>
                    <a:pt x="46" y="77"/>
                    <a:pt x="42" y="77"/>
                    <a:pt x="39" y="77"/>
                  </a:cubicBezTo>
                  <a:cubicBezTo>
                    <a:pt x="8" y="77"/>
                    <a:pt x="8" y="77"/>
                    <a:pt x="8" y="77"/>
                  </a:cubicBezTo>
                  <a:cubicBezTo>
                    <a:pt x="2" y="77"/>
                    <a:pt x="0" y="81"/>
                    <a:pt x="4" y="86"/>
                  </a:cubicBezTo>
                  <a:lnTo>
                    <a:pt x="62"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1" name="Group 40      (向天歌演示原创作品：www.TopPPT.cn)"/>
          <p:cNvGrpSpPr/>
          <p:nvPr/>
        </p:nvGrpSpPr>
        <p:grpSpPr>
          <a:xfrm>
            <a:off x="7453524" y="4897203"/>
            <a:ext cx="316785" cy="385521"/>
            <a:chOff x="8985250" y="6772276"/>
            <a:chExt cx="168275" cy="204787"/>
          </a:xfrm>
          <a:solidFill>
            <a:srgbClr val="21A3D0"/>
          </a:solidFill>
        </p:grpSpPr>
        <p:sp>
          <p:nvSpPr>
            <p:cNvPr id="39" name="Freeform 599      (向天歌演示原创作品：www.TopPPT.cn)"/>
            <p:cNvSpPr/>
            <p:nvPr/>
          </p:nvSpPr>
          <p:spPr bwMode="auto">
            <a:xfrm>
              <a:off x="9017000" y="6772276"/>
              <a:ext cx="136525" cy="131763"/>
            </a:xfrm>
            <a:custGeom>
              <a:avLst/>
              <a:gdLst>
                <a:gd name="T0" fmla="*/ 185 w 192"/>
                <a:gd name="T1" fmla="*/ 46 h 187"/>
                <a:gd name="T2" fmla="*/ 120 w 192"/>
                <a:gd name="T3" fmla="*/ 50 h 187"/>
                <a:gd name="T4" fmla="*/ 116 w 192"/>
                <a:gd name="T5" fmla="*/ 22 h 187"/>
                <a:gd name="T6" fmla="*/ 0 w 192"/>
                <a:gd name="T7" fmla="*/ 32 h 187"/>
                <a:gd name="T8" fmla="*/ 0 w 192"/>
                <a:gd name="T9" fmla="*/ 165 h 187"/>
                <a:gd name="T10" fmla="*/ 21 w 192"/>
                <a:gd name="T11" fmla="*/ 165 h 187"/>
                <a:gd name="T12" fmla="*/ 98 w 192"/>
                <a:gd name="T13" fmla="*/ 164 h 187"/>
                <a:gd name="T14" fmla="*/ 182 w 192"/>
                <a:gd name="T15" fmla="*/ 168 h 187"/>
                <a:gd name="T16" fmla="*/ 184 w 192"/>
                <a:gd name="T17" fmla="*/ 90 h 187"/>
                <a:gd name="T18" fmla="*/ 185 w 192"/>
                <a:gd name="T19"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87">
                  <a:moveTo>
                    <a:pt x="185" y="46"/>
                  </a:moveTo>
                  <a:cubicBezTo>
                    <a:pt x="185" y="46"/>
                    <a:pt x="143" y="48"/>
                    <a:pt x="120" y="50"/>
                  </a:cubicBezTo>
                  <a:cubicBezTo>
                    <a:pt x="108" y="52"/>
                    <a:pt x="116" y="27"/>
                    <a:pt x="116" y="22"/>
                  </a:cubicBezTo>
                  <a:cubicBezTo>
                    <a:pt x="116" y="0"/>
                    <a:pt x="0" y="32"/>
                    <a:pt x="0" y="32"/>
                  </a:cubicBezTo>
                  <a:cubicBezTo>
                    <a:pt x="0" y="165"/>
                    <a:pt x="0" y="165"/>
                    <a:pt x="0" y="165"/>
                  </a:cubicBezTo>
                  <a:cubicBezTo>
                    <a:pt x="0" y="165"/>
                    <a:pt x="9" y="169"/>
                    <a:pt x="21" y="165"/>
                  </a:cubicBezTo>
                  <a:cubicBezTo>
                    <a:pt x="52" y="153"/>
                    <a:pt x="106" y="136"/>
                    <a:pt x="98" y="164"/>
                  </a:cubicBezTo>
                  <a:cubicBezTo>
                    <a:pt x="90" y="187"/>
                    <a:pt x="182" y="168"/>
                    <a:pt x="182" y="168"/>
                  </a:cubicBezTo>
                  <a:cubicBezTo>
                    <a:pt x="182" y="168"/>
                    <a:pt x="176" y="119"/>
                    <a:pt x="184" y="90"/>
                  </a:cubicBezTo>
                  <a:cubicBezTo>
                    <a:pt x="192" y="62"/>
                    <a:pt x="185" y="46"/>
                    <a:pt x="18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Freeform 600      (向天歌演示原创作品：www.TopPPT.cn)"/>
            <p:cNvSpPr/>
            <p:nvPr/>
          </p:nvSpPr>
          <p:spPr bwMode="auto">
            <a:xfrm>
              <a:off x="8985250" y="6773863"/>
              <a:ext cx="20637" cy="203200"/>
            </a:xfrm>
            <a:custGeom>
              <a:avLst/>
              <a:gdLst>
                <a:gd name="T0" fmla="*/ 29 w 29"/>
                <a:gd name="T1" fmla="*/ 14 h 287"/>
                <a:gd name="T2" fmla="*/ 14 w 29"/>
                <a:gd name="T3" fmla="*/ 0 h 287"/>
                <a:gd name="T4" fmla="*/ 0 w 29"/>
                <a:gd name="T5" fmla="*/ 14 h 287"/>
                <a:gd name="T6" fmla="*/ 0 w 29"/>
                <a:gd name="T7" fmla="*/ 287 h 287"/>
                <a:gd name="T8" fmla="*/ 29 w 29"/>
                <a:gd name="T9" fmla="*/ 287 h 287"/>
                <a:gd name="T10" fmla="*/ 29 w 29"/>
                <a:gd name="T11" fmla="*/ 14 h 287"/>
              </a:gdLst>
              <a:ahLst/>
              <a:cxnLst>
                <a:cxn ang="0">
                  <a:pos x="T0" y="T1"/>
                </a:cxn>
                <a:cxn ang="0">
                  <a:pos x="T2" y="T3"/>
                </a:cxn>
                <a:cxn ang="0">
                  <a:pos x="T4" y="T5"/>
                </a:cxn>
                <a:cxn ang="0">
                  <a:pos x="T6" y="T7"/>
                </a:cxn>
                <a:cxn ang="0">
                  <a:pos x="T8" y="T9"/>
                </a:cxn>
                <a:cxn ang="0">
                  <a:pos x="T10" y="T11"/>
                </a:cxn>
              </a:cxnLst>
              <a:rect l="0" t="0" r="r" b="b"/>
              <a:pathLst>
                <a:path w="29" h="287">
                  <a:moveTo>
                    <a:pt x="29" y="14"/>
                  </a:moveTo>
                  <a:cubicBezTo>
                    <a:pt x="29" y="7"/>
                    <a:pt x="22" y="0"/>
                    <a:pt x="14" y="0"/>
                  </a:cubicBezTo>
                  <a:cubicBezTo>
                    <a:pt x="7" y="0"/>
                    <a:pt x="0" y="7"/>
                    <a:pt x="0" y="14"/>
                  </a:cubicBezTo>
                  <a:cubicBezTo>
                    <a:pt x="0" y="287"/>
                    <a:pt x="0" y="287"/>
                    <a:pt x="0" y="287"/>
                  </a:cubicBezTo>
                  <a:cubicBezTo>
                    <a:pt x="29" y="287"/>
                    <a:pt x="29" y="287"/>
                    <a:pt x="29" y="287"/>
                  </a:cubicBezTo>
                  <a:lnTo>
                    <a:pt x="2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6166" name="Freeform 252      (向天歌演示原创作品：www.TopPPT.cn)"/>
          <p:cNvSpPr>
            <a:spLocks noEditPoints="1"/>
          </p:cNvSpPr>
          <p:nvPr/>
        </p:nvSpPr>
        <p:spPr>
          <a:xfrm>
            <a:off x="7447280" y="3028633"/>
            <a:ext cx="350838" cy="333375"/>
          </a:xfrm>
          <a:custGeom>
            <a:avLst/>
            <a:gdLst/>
            <a:ahLst/>
            <a:cxnLst>
              <a:cxn ang="0">
                <a:pos x="342702" y="124846"/>
              </a:cxn>
              <a:cxn ang="0">
                <a:pos x="159695" y="10501"/>
              </a:cxn>
              <a:cxn ang="0">
                <a:pos x="8160" y="162183"/>
              </a:cxn>
              <a:cxn ang="0">
                <a:pos x="74602" y="254359"/>
              </a:cxn>
              <a:cxn ang="0">
                <a:pos x="41964" y="312699"/>
              </a:cxn>
              <a:cxn ang="0">
                <a:pos x="142210" y="276528"/>
              </a:cxn>
              <a:cxn ang="0">
                <a:pos x="191167" y="276528"/>
              </a:cxn>
              <a:cxn ang="0">
                <a:pos x="342702" y="124846"/>
              </a:cxn>
              <a:cxn ang="0">
                <a:pos x="93252" y="166850"/>
              </a:cxn>
              <a:cxn ang="0">
                <a:pos x="69939" y="143515"/>
              </a:cxn>
              <a:cxn ang="0">
                <a:pos x="93252" y="120179"/>
              </a:cxn>
              <a:cxn ang="0">
                <a:pos x="116565" y="143515"/>
              </a:cxn>
              <a:cxn ang="0">
                <a:pos x="93252" y="166850"/>
              </a:cxn>
              <a:cxn ang="0">
                <a:pos x="176014" y="166850"/>
              </a:cxn>
              <a:cxn ang="0">
                <a:pos x="152701" y="143515"/>
              </a:cxn>
              <a:cxn ang="0">
                <a:pos x="176014" y="120179"/>
              </a:cxn>
              <a:cxn ang="0">
                <a:pos x="200493" y="143515"/>
              </a:cxn>
              <a:cxn ang="0">
                <a:pos x="176014" y="166850"/>
              </a:cxn>
              <a:cxn ang="0">
                <a:pos x="259941" y="166850"/>
              </a:cxn>
              <a:cxn ang="0">
                <a:pos x="236628" y="143515"/>
              </a:cxn>
              <a:cxn ang="0">
                <a:pos x="259941" y="120179"/>
              </a:cxn>
              <a:cxn ang="0">
                <a:pos x="283254" y="143515"/>
              </a:cxn>
              <a:cxn ang="0">
                <a:pos x="259941" y="166850"/>
              </a:cxn>
            </a:cxnLst>
            <a:rect l="0" t="0" r="0" b="0"/>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21A3D0">
              <a:alpha val="100000"/>
            </a:srgbClr>
          </a:solidFill>
          <a:ln w="9525">
            <a:noFill/>
          </a:ln>
        </p:spPr>
        <p:txBody>
          <a:bodyPr/>
          <a:lstStyle/>
          <a:p>
            <a:endParaRPr lang="zh-CN" altLang="en-US"/>
          </a:p>
        </p:txBody>
      </p:sp>
      <p:sp>
        <p:nvSpPr>
          <p:cNvPr id="6167" name="TextBox 42      (向天歌演示原创作品：www.TopPPT.cn)"/>
          <p:cNvSpPr txBox="1"/>
          <p:nvPr/>
        </p:nvSpPr>
        <p:spPr>
          <a:xfrm>
            <a:off x="8964295" y="2022793"/>
            <a:ext cx="2089150" cy="461665"/>
          </a:xfrm>
          <a:prstGeom prst="rect">
            <a:avLst/>
          </a:prstGeom>
          <a:noFill/>
          <a:ln w="9525">
            <a:noFill/>
          </a:ln>
        </p:spPr>
        <p:txBody>
          <a:bodyPr>
            <a:spAutoFit/>
          </a:body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库存积压之因</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6168" name="TextBox 43      (向天歌演示原创作品：www.TopPPT.cn)"/>
          <p:cNvSpPr txBox="1"/>
          <p:nvPr/>
        </p:nvSpPr>
        <p:spPr>
          <a:xfrm>
            <a:off x="8964295" y="2965133"/>
            <a:ext cx="2089150" cy="460375"/>
          </a:xfrm>
          <a:prstGeom prst="rect">
            <a:avLst/>
          </a:prstGeom>
          <a:noFill/>
          <a:ln w="9525">
            <a:noFill/>
          </a:ln>
        </p:spPr>
        <p:txBody>
          <a:bodyPr>
            <a:spAutoFit/>
          </a:body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sym typeface="+mn-ea"/>
              </a:rPr>
              <a:t>挑战与机遇</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169" name="TextBox 44      (向天歌演示原创作品：www.TopPPT.cn)"/>
          <p:cNvSpPr txBox="1"/>
          <p:nvPr/>
        </p:nvSpPr>
        <p:spPr>
          <a:xfrm>
            <a:off x="8060056" y="4830646"/>
            <a:ext cx="4171424" cy="461665"/>
          </a:xfrm>
          <a:prstGeom prst="rect">
            <a:avLst/>
          </a:prstGeom>
          <a:noFill/>
          <a:ln w="9525">
            <a:noFill/>
          </a:ln>
        </p:spPr>
        <p:txBody>
          <a:bodyPr wrap="square">
            <a:spAutoFit/>
          </a:body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JIT</a:t>
            </a:r>
            <a:r>
              <a:rPr lang="zh-CN" altLang="en-US" sz="2400" dirty="0">
                <a:solidFill>
                  <a:schemeClr val="bg1"/>
                </a:solidFill>
                <a:latin typeface="微软雅黑" panose="020B0503020204020204" pitchFamily="34" charset="-122"/>
                <a:ea typeface="微软雅黑" panose="020B0503020204020204" pitchFamily="34" charset="-122"/>
              </a:rPr>
              <a:t>下的唯品会和 </a:t>
            </a:r>
            <a:r>
              <a:rPr lang="en-US" altLang="zh-CN" sz="2400" dirty="0">
                <a:solidFill>
                  <a:schemeClr val="bg1"/>
                </a:solidFill>
                <a:latin typeface="微软雅黑" panose="020B0503020204020204" pitchFamily="34" charset="-122"/>
                <a:ea typeface="微软雅黑" panose="020B0503020204020204" pitchFamily="34" charset="-122"/>
              </a:rPr>
              <a:t>S·DEER</a:t>
            </a:r>
          </a:p>
        </p:txBody>
      </p:sp>
      <p:sp>
        <p:nvSpPr>
          <p:cNvPr id="6170" name="TextBox 45      (向天歌演示原创作品：www.TopPPT.cn)"/>
          <p:cNvSpPr txBox="1"/>
          <p:nvPr/>
        </p:nvSpPr>
        <p:spPr>
          <a:xfrm>
            <a:off x="8012387" y="5805533"/>
            <a:ext cx="4179613" cy="461665"/>
          </a:xfrm>
          <a:prstGeom prst="rect">
            <a:avLst/>
          </a:prstGeom>
          <a:noFill/>
          <a:ln w="9525">
            <a:noFill/>
          </a:ln>
        </p:spPr>
        <p:txBody>
          <a:bodyPr wrap="square">
            <a:spAutoFit/>
          </a:body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展望：服装品牌的库存管理</a:t>
            </a:r>
          </a:p>
        </p:txBody>
      </p:sp>
      <p:sp>
        <p:nvSpPr>
          <p:cNvPr id="3" name="Rectangle 9      (向天歌演示原创作品：www.TopPPT.cn)"/>
          <p:cNvSpPr/>
          <p:nvPr/>
        </p:nvSpPr>
        <p:spPr>
          <a:xfrm>
            <a:off x="7190740" y="3745548"/>
            <a:ext cx="4533265" cy="79248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14      (向天歌演示原创作品：www.TopPPT.cn)"/>
          <p:cNvSpPr/>
          <p:nvPr/>
        </p:nvSpPr>
        <p:spPr>
          <a:xfrm>
            <a:off x="7158673" y="3725228"/>
            <a:ext cx="869950"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2295" name="Picture 15      (向天歌演示原创作品：www.TopPPT.cn)"/>
          <p:cNvPicPr>
            <a:picLocks noChangeAspect="1"/>
          </p:cNvPicPr>
          <p:nvPr/>
        </p:nvPicPr>
        <p:blipFill>
          <a:blip r:embed="rId4" cstate="print">
            <a:biLevel thresh="50000"/>
            <a:grayscl/>
          </a:blip>
          <a:stretch>
            <a:fillRect/>
          </a:stretch>
        </p:blipFill>
        <p:spPr>
          <a:xfrm>
            <a:off x="7318375" y="5663565"/>
            <a:ext cx="574675" cy="575945"/>
          </a:xfrm>
          <a:prstGeom prst="rect">
            <a:avLst/>
          </a:prstGeom>
          <a:noFill/>
          <a:ln w="9525">
            <a:noFill/>
          </a:ln>
        </p:spPr>
      </p:pic>
      <p:sp>
        <p:nvSpPr>
          <p:cNvPr id="6164" name="Freeform 372      (向天歌演示原创作品：www.TopPPT.cn)"/>
          <p:cNvSpPr/>
          <p:nvPr/>
        </p:nvSpPr>
        <p:spPr>
          <a:xfrm>
            <a:off x="7444740" y="3924935"/>
            <a:ext cx="393700" cy="393700"/>
          </a:xfrm>
          <a:custGeom>
            <a:avLst/>
            <a:gdLst/>
            <a:ahLst/>
            <a:cxnLst>
              <a:cxn ang="0">
                <a:pos x="384749" y="73675"/>
              </a:cxn>
              <a:cxn ang="0">
                <a:pos x="331539" y="107784"/>
              </a:cxn>
              <a:cxn ang="0">
                <a:pos x="285151" y="61396"/>
              </a:cxn>
              <a:cxn ang="0">
                <a:pos x="317895" y="8186"/>
              </a:cxn>
              <a:cxn ang="0">
                <a:pos x="309709" y="0"/>
              </a:cxn>
              <a:cxn ang="0">
                <a:pos x="221026" y="88683"/>
              </a:cxn>
              <a:cxn ang="0">
                <a:pos x="227848" y="115970"/>
              </a:cxn>
              <a:cxn ang="0">
                <a:pos x="114606" y="229212"/>
              </a:cxn>
              <a:cxn ang="0">
                <a:pos x="88683" y="221026"/>
              </a:cxn>
              <a:cxn ang="0">
                <a:pos x="0" y="311074"/>
              </a:cxn>
              <a:cxn ang="0">
                <a:pos x="8186" y="319260"/>
              </a:cxn>
              <a:cxn ang="0">
                <a:pos x="61396" y="285151"/>
              </a:cxn>
              <a:cxn ang="0">
                <a:pos x="107784" y="331539"/>
              </a:cxn>
              <a:cxn ang="0">
                <a:pos x="73675" y="384749"/>
              </a:cxn>
              <a:cxn ang="0">
                <a:pos x="81861" y="392935"/>
              </a:cxn>
              <a:cxn ang="0">
                <a:pos x="170545" y="304252"/>
              </a:cxn>
              <a:cxn ang="0">
                <a:pos x="163723" y="278329"/>
              </a:cxn>
              <a:cxn ang="0">
                <a:pos x="278329" y="163723"/>
              </a:cxn>
              <a:cxn ang="0">
                <a:pos x="302887" y="171909"/>
              </a:cxn>
              <a:cxn ang="0">
                <a:pos x="391571" y="81861"/>
              </a:cxn>
              <a:cxn ang="0">
                <a:pos x="384749" y="73675"/>
              </a:cxn>
            </a:cxnLst>
            <a:rect l="0" t="0" r="0" b="0"/>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21A3D0">
              <a:alpha val="100000"/>
            </a:srgbClr>
          </a:solidFill>
          <a:ln w="9525">
            <a:noFill/>
          </a:ln>
        </p:spPr>
        <p:txBody>
          <a:bodyPr/>
          <a:lstStyle/>
          <a:p>
            <a:endParaRPr lang="zh-CN" altLang="en-US"/>
          </a:p>
        </p:txBody>
      </p:sp>
      <p:sp>
        <p:nvSpPr>
          <p:cNvPr id="8" name="TextBox 44      (向天歌演示原创作品：www.TopPPT.cn)"/>
          <p:cNvSpPr txBox="1"/>
          <p:nvPr/>
        </p:nvSpPr>
        <p:spPr>
          <a:xfrm>
            <a:off x="8494023" y="3946496"/>
            <a:ext cx="3198177" cy="461665"/>
          </a:xfrm>
          <a:prstGeom prst="rect">
            <a:avLst/>
          </a:prstGeom>
          <a:noFill/>
          <a:ln w="9525">
            <a:noFill/>
          </a:ln>
        </p:spPr>
        <p:txBody>
          <a:bodyPr wrap="square">
            <a:spAutoFit/>
          </a:body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库存管理难点及优化</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322070"/>
          </a:xfrm>
          <a:prstGeom prst="rect">
            <a:avLst/>
          </a:prstGeom>
          <a:noFill/>
          <a:ln w="9525">
            <a:noFill/>
          </a:ln>
        </p:spPr>
        <p:txBody>
          <a:bodyPr wrap="square">
            <a:spAutoFit/>
          </a:bodyPr>
          <a:lstStyle/>
          <a:p>
            <a:pPr eaLnBrk="1" hangingPunct="1"/>
            <a:r>
              <a:rPr lang="en-US" altLang="zh-CN" sz="8000" b="1" dirty="0">
                <a:solidFill>
                  <a:srgbClr val="2B2E30"/>
                </a:solidFill>
                <a:latin typeface="微软雅黑" panose="020B0503020204020204" pitchFamily="34" charset="-122"/>
                <a:ea typeface="微软雅黑" panose="020B0503020204020204" pitchFamily="34" charset="-122"/>
              </a:rPr>
              <a:t>Part Four</a:t>
            </a:r>
            <a:endParaRPr lang="en-US" altLang="zh-CN" sz="4800" b="1" dirty="0">
              <a:solidFill>
                <a:srgbClr val="2B2E30"/>
              </a:solidFill>
              <a:latin typeface="微软雅黑" panose="020B0503020204020204" pitchFamily="34" charset="-122"/>
              <a:ea typeface="微软雅黑" panose="020B0503020204020204" pitchFamily="34" charset="-122"/>
            </a:endParaRPr>
          </a:p>
        </p:txBody>
      </p:sp>
      <p:cxnSp>
        <p:nvCxnSpPr>
          <p:cNvPr id="24" name="Straight Connector 23      (向天歌演示原创作品：www.TopPPT.cn)"/>
          <p:cNvCxnSpPr/>
          <p:nvPr/>
        </p:nvCxnSpPr>
        <p:spPr>
          <a:xfrm flipH="1">
            <a:off x="1699260" y="3641725"/>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326130" y="3586480"/>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2" name="Group 4      (向天歌演示原创作品：www.TopPPT.cn)"/>
          <p:cNvGrpSpPr/>
          <p:nvPr/>
        </p:nvGrpSpPr>
        <p:grpSpPr>
          <a:xfrm>
            <a:off x="3896360" y="3586163"/>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4" name="Group 9      (向天歌演示原创作品：www.TopPPT.cn)"/>
          <p:cNvGrpSpPr/>
          <p:nvPr/>
        </p:nvGrpSpPr>
        <p:grpSpPr>
          <a:xfrm>
            <a:off x="7529195" y="5998528"/>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5"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11      (向天歌演示原创作品：www.TopPPT.cn)"/>
          <p:cNvGrpSpPr/>
          <p:nvPr/>
        </p:nvGrpSpPr>
        <p:grpSpPr>
          <a:xfrm>
            <a:off x="8187690" y="5998840"/>
            <a:ext cx="2239010" cy="430305"/>
            <a:chOff x="3147050" y="4898862"/>
            <a:chExt cx="1620152" cy="429194"/>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86" name="TextBox 35      (向天歌演示原创作品：www.TopPPT.cn)"/>
            <p:cNvSpPr txBox="1"/>
            <p:nvPr/>
          </p:nvSpPr>
          <p:spPr>
            <a:xfrm>
              <a:off x="3527358" y="4928979"/>
              <a:ext cx="840450" cy="399077"/>
            </a:xfrm>
            <a:prstGeom prst="rect">
              <a:avLst/>
            </a:prstGeom>
            <a:noFill/>
            <a:ln w="9525">
              <a:noFill/>
            </a:ln>
          </p:spPr>
          <p:txBody>
            <a:bodyPr>
              <a:spAutoFit/>
            </a:body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范泽松</a:t>
              </a:r>
            </a:p>
          </p:txBody>
        </p:sp>
      </p:grpSp>
      <p:sp>
        <p:nvSpPr>
          <p:cNvPr id="3" name="文本框 2"/>
          <p:cNvSpPr txBox="1"/>
          <p:nvPr/>
        </p:nvSpPr>
        <p:spPr>
          <a:xfrm>
            <a:off x="2474068" y="4268513"/>
            <a:ext cx="7160686" cy="1015663"/>
          </a:xfrm>
          <a:prstGeom prst="rect">
            <a:avLst/>
          </a:prstGeom>
          <a:noFill/>
        </p:spPr>
        <p:txBody>
          <a:bodyPr wrap="square" rtlCol="0" anchor="t">
            <a:spAutoFit/>
          </a:bodyPr>
          <a:lstStyle/>
          <a:p>
            <a:pPr eaLnBrk="1" hangingPunct="1"/>
            <a:r>
              <a:rPr lang="zh-CN" altLang="en-US" sz="6000" b="1" dirty="0">
                <a:latin typeface="微软雅黑" panose="020B0503020204020204" pitchFamily="34" charset="-122"/>
                <a:ea typeface="微软雅黑" panose="020B0503020204020204" pitchFamily="34" charset="-122"/>
                <a:sym typeface="+mn-ea"/>
              </a:rPr>
              <a:t>库存管理难点及优化</a:t>
            </a:r>
          </a:p>
        </p:txBody>
      </p:sp>
    </p:spTree>
    <p:extLst>
      <p:ext uri="{BB962C8B-B14F-4D97-AF65-F5344CB8AC3E}">
        <p14:creationId xmlns:p14="http://schemas.microsoft.com/office/powerpoint/2010/main" val="3000082841"/>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6" name="Rectangle 185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7" name="Rectangle 186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6630" name="TextBox 187      (向天歌演示原创作品：www.TopPPT.cn)"/>
          <p:cNvSpPr txBox="1"/>
          <p:nvPr/>
        </p:nvSpPr>
        <p:spPr>
          <a:xfrm>
            <a:off x="667508" y="346074"/>
            <a:ext cx="2188132"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库存管理流程</a:t>
            </a:r>
          </a:p>
        </p:txBody>
      </p:sp>
      <p:sp>
        <p:nvSpPr>
          <p:cNvPr id="2" name="文本框 1">
            <a:extLst>
              <a:ext uri="{FF2B5EF4-FFF2-40B4-BE49-F238E27FC236}">
                <a16:creationId xmlns:a16="http://schemas.microsoft.com/office/drawing/2014/main" id="{7CB7F18C-1001-446D-90FF-363B4217949B}"/>
              </a:ext>
            </a:extLst>
          </p:cNvPr>
          <p:cNvSpPr txBox="1"/>
          <p:nvPr/>
        </p:nvSpPr>
        <p:spPr>
          <a:xfrm>
            <a:off x="615950" y="1074093"/>
            <a:ext cx="11150809" cy="461665"/>
          </a:xfrm>
          <a:prstGeom prst="rect">
            <a:avLst/>
          </a:prstGeom>
          <a:noFill/>
        </p:spPr>
        <p:txBody>
          <a:bodyPr wrap="none" rtlCol="0">
            <a:spAutoFit/>
          </a:bodyPr>
          <a:lstStyle/>
          <a:p>
            <a:r>
              <a:rPr lang="zh-CN" altLang="zh-CN" sz="2400" dirty="0">
                <a:latin typeface="微软雅黑" panose="020B0503020204020204" pitchFamily="34" charset="-122"/>
                <a:ea typeface="微软雅黑" panose="020B0503020204020204" pitchFamily="34" charset="-122"/>
              </a:rPr>
              <a:t>S·DEER 在唯品会销售初期，按唯品会要求采取大货模式，即货品提前入仓模式。</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图示 4">
            <a:extLst>
              <a:ext uri="{FF2B5EF4-FFF2-40B4-BE49-F238E27FC236}">
                <a16:creationId xmlns:a16="http://schemas.microsoft.com/office/drawing/2014/main" id="{41AC2725-5FB8-495A-8976-467BDDE79E0B}"/>
              </a:ext>
            </a:extLst>
          </p:cNvPr>
          <p:cNvGraphicFramePr/>
          <p:nvPr/>
        </p:nvGraphicFramePr>
        <p:xfrm>
          <a:off x="-1428" y="1218202"/>
          <a:ext cx="12072664" cy="479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9FCD38DB-F139-4680-82F7-E591673E7E82}"/>
              </a:ext>
            </a:extLst>
          </p:cNvPr>
          <p:cNvSpPr txBox="1"/>
          <p:nvPr/>
        </p:nvSpPr>
        <p:spPr>
          <a:xfrm>
            <a:off x="117376" y="5344338"/>
            <a:ext cx="12381916" cy="1135054"/>
          </a:xfrm>
          <a:prstGeom prst="rect">
            <a:avLst/>
          </a:prstGeom>
          <a:noFill/>
        </p:spPr>
        <p:txBody>
          <a:bodyPr wrap="non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S·DEER 需要提前将商品全部配置，一次性发往唯品会的各个分仓，唯品会平台实施销售。</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3-5 天销售档期结束后退回的商品陆续回到公司，仓储部门再重新检验入库。</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47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272983" y="353885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7202170"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库存管理难点</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更换吊牌工作量巨大</a:t>
            </a:r>
            <a:r>
              <a:rPr lang="zh-CN" altLang="zh-CN" sz="2400" dirty="0">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8F4CC599-32AD-447A-A58D-6883EC688A85}"/>
              </a:ext>
            </a:extLst>
          </p:cNvPr>
          <p:cNvSpPr txBox="1"/>
          <p:nvPr/>
        </p:nvSpPr>
        <p:spPr>
          <a:xfrm>
            <a:off x="2300888" y="657670"/>
            <a:ext cx="10575331" cy="2797048"/>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为什么要更换吊牌？</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2012 年之前，S·DEER 衣服吊牌上的条形码编号为 9 位数如228011090。</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2012 年下半年公司更新了 ERP 系统，前统一添加了 S1 或 S9，</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使得商品款号升至 11 位，如 S1228011090。</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这样发往唯品会的商品就存在两种不同的编码类型，唯品会不能接受</a:t>
            </a:r>
            <a:endParaRPr lang="zh-CN" altLang="en-US" sz="2400" dirty="0">
              <a:latin typeface="微软雅黑" panose="020B0503020204020204" pitchFamily="34" charset="-122"/>
              <a:ea typeface="微软雅黑" panose="020B0503020204020204" pitchFamily="34" charset="-122"/>
            </a:endParaRPr>
          </a:p>
        </p:txBody>
      </p:sp>
      <p:grpSp>
        <p:nvGrpSpPr>
          <p:cNvPr id="6" name="Group 2">
            <a:extLst>
              <a:ext uri="{FF2B5EF4-FFF2-40B4-BE49-F238E27FC236}">
                <a16:creationId xmlns:a16="http://schemas.microsoft.com/office/drawing/2014/main" id="{78C0EF11-C416-48E6-A911-A839EA82BED3}"/>
              </a:ext>
            </a:extLst>
          </p:cNvPr>
          <p:cNvGrpSpPr>
            <a:grpSpLocks/>
          </p:cNvGrpSpPr>
          <p:nvPr/>
        </p:nvGrpSpPr>
        <p:grpSpPr bwMode="auto">
          <a:xfrm>
            <a:off x="5375921" y="4367213"/>
            <a:ext cx="3024336" cy="2421960"/>
            <a:chOff x="4291" y="279"/>
            <a:chExt cx="3355" cy="3160"/>
          </a:xfrm>
        </p:grpSpPr>
        <p:sp>
          <p:nvSpPr>
            <p:cNvPr id="13" name="Rectangle 3">
              <a:extLst>
                <a:ext uri="{FF2B5EF4-FFF2-40B4-BE49-F238E27FC236}">
                  <a16:creationId xmlns:a16="http://schemas.microsoft.com/office/drawing/2014/main" id="{5AE3BE99-AA2A-48A0-B306-106E506575C6}"/>
                </a:ext>
              </a:extLst>
            </p:cNvPr>
            <p:cNvSpPr>
              <a:spLocks noChangeArrowheads="1"/>
            </p:cNvSpPr>
            <p:nvPr/>
          </p:nvSpPr>
          <p:spPr bwMode="auto">
            <a:xfrm>
              <a:off x="4292" y="279"/>
              <a:ext cx="3352" cy="3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
              <a:extLst>
                <a:ext uri="{FF2B5EF4-FFF2-40B4-BE49-F238E27FC236}">
                  <a16:creationId xmlns:a16="http://schemas.microsoft.com/office/drawing/2014/main" id="{B0527B37-DE2B-4D32-A4DD-330635708F4E}"/>
                </a:ext>
              </a:extLst>
            </p:cNvPr>
            <p:cNvSpPr>
              <a:spLocks noChangeArrowheads="1"/>
            </p:cNvSpPr>
            <p:nvPr/>
          </p:nvSpPr>
          <p:spPr bwMode="auto">
            <a:xfrm>
              <a:off x="4292" y="279"/>
              <a:ext cx="3352" cy="3157"/>
            </a:xfrm>
            <a:prstGeom prst="rect">
              <a:avLst/>
            </a:prstGeom>
            <a:noFill/>
            <a:ln w="1778">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1" name="Picture 5">
              <a:extLst>
                <a:ext uri="{FF2B5EF4-FFF2-40B4-BE49-F238E27FC236}">
                  <a16:creationId xmlns:a16="http://schemas.microsoft.com/office/drawing/2014/main" id="{3BB9E8DE-D7C9-4D32-A9AD-3E0ECEBED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 y="407"/>
              <a:ext cx="3063" cy="29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0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304800"/>
            <a:ext cx="7202170"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库存管理难点</a:t>
            </a:r>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理货、配货工作量巨大。</a:t>
            </a:r>
          </a:p>
        </p:txBody>
      </p:sp>
      <p:sp>
        <p:nvSpPr>
          <p:cNvPr id="4" name="文本框 3">
            <a:extLst>
              <a:ext uri="{FF2B5EF4-FFF2-40B4-BE49-F238E27FC236}">
                <a16:creationId xmlns:a16="http://schemas.microsoft.com/office/drawing/2014/main" id="{8F4CC599-32AD-447A-A58D-6883EC688A85}"/>
              </a:ext>
            </a:extLst>
          </p:cNvPr>
          <p:cNvSpPr txBox="1"/>
          <p:nvPr/>
        </p:nvSpPr>
        <p:spPr>
          <a:xfrm>
            <a:off x="92119" y="1126449"/>
            <a:ext cx="12345046" cy="2953373"/>
          </a:xfrm>
          <a:prstGeom prst="rect">
            <a:avLst/>
          </a:prstGeom>
          <a:noFill/>
        </p:spPr>
        <p:txBody>
          <a:bodyPr wrap="none" rtlCol="0">
            <a:spAutoFit/>
          </a:bodyPr>
          <a:lstStyle/>
          <a:p>
            <a:pPr>
              <a:lnSpc>
                <a:spcPct val="150000"/>
              </a:lnSpc>
            </a:pPr>
            <a:r>
              <a:rPr lang="zh-CN" altLang="zh-CN" dirty="0"/>
              <a:t>2015 年 3 月初的一个档期，唯品会给公司下达的预期销售额为 800 万元，约 3 万件商品。</a:t>
            </a:r>
            <a:endParaRPr lang="en-US" altLang="zh-CN" dirty="0"/>
          </a:p>
          <a:p>
            <a:pPr>
              <a:lnSpc>
                <a:spcPct val="150000"/>
              </a:lnSpc>
            </a:pPr>
            <a:r>
              <a:rPr lang="en-US" altLang="zh-CN" dirty="0"/>
              <a:t>1.</a:t>
            </a:r>
            <a:r>
              <a:rPr lang="zh-CN" altLang="zh-CN" dirty="0"/>
              <a:t>公司</a:t>
            </a:r>
            <a:r>
              <a:rPr lang="zh-CN" altLang="zh-CN" dirty="0">
                <a:solidFill>
                  <a:srgbClr val="FF0000"/>
                </a:solidFill>
              </a:rPr>
              <a:t>理货组</a:t>
            </a:r>
            <a:r>
              <a:rPr lang="zh-CN" altLang="zh-CN" dirty="0"/>
              <a:t>必须先把这 3 万件商品从库房里</a:t>
            </a:r>
            <a:r>
              <a:rPr lang="zh-CN" altLang="zh-CN" dirty="0">
                <a:solidFill>
                  <a:srgbClr val="FF0000"/>
                </a:solidFill>
              </a:rPr>
              <a:t>挑选组配</a:t>
            </a:r>
            <a:r>
              <a:rPr lang="zh-CN" altLang="zh-CN" dirty="0"/>
              <a:t>出来，然后安排工人对这 3 万件商品</a:t>
            </a:r>
            <a:r>
              <a:rPr lang="zh-CN" altLang="zh-CN" dirty="0">
                <a:solidFill>
                  <a:srgbClr val="FF0000"/>
                </a:solidFill>
              </a:rPr>
              <a:t>粘贴新标</a:t>
            </a:r>
            <a:r>
              <a:rPr lang="zh-CN" altLang="en-US" dirty="0"/>
              <a:t>。</a:t>
            </a:r>
            <a:endParaRPr lang="en-US" altLang="zh-CN" dirty="0"/>
          </a:p>
          <a:p>
            <a:pPr>
              <a:lnSpc>
                <a:spcPct val="150000"/>
              </a:lnSpc>
            </a:pPr>
            <a:r>
              <a:rPr lang="en-US" altLang="zh-CN" dirty="0"/>
              <a:t>2.</a:t>
            </a:r>
            <a:r>
              <a:rPr lang="zh-CN" altLang="zh-CN" dirty="0"/>
              <a:t>然后摆放在库房外临时安排的货位上，再由专门负责唯品会各分仓的</a:t>
            </a:r>
            <a:r>
              <a:rPr lang="zh-CN" altLang="zh-CN" dirty="0">
                <a:solidFill>
                  <a:srgbClr val="FF0000"/>
                </a:solidFill>
              </a:rPr>
              <a:t>配货员</a:t>
            </a:r>
            <a:r>
              <a:rPr lang="zh-CN" altLang="zh-CN" dirty="0"/>
              <a:t>根据对应分仓的具体款式要求进行</a:t>
            </a:r>
            <a:r>
              <a:rPr lang="zh-CN" altLang="zh-CN" dirty="0">
                <a:solidFill>
                  <a:srgbClr val="FF0000"/>
                </a:solidFill>
              </a:rPr>
              <a:t>配货</a:t>
            </a:r>
            <a:r>
              <a:rPr lang="zh-CN" altLang="zh-CN" dirty="0"/>
              <a:t>。</a:t>
            </a:r>
            <a:endParaRPr lang="en-US" altLang="zh-CN" dirty="0"/>
          </a:p>
          <a:p>
            <a:pPr>
              <a:lnSpc>
                <a:spcPct val="150000"/>
              </a:lnSpc>
            </a:pPr>
            <a:r>
              <a:rPr lang="en-US" altLang="zh-CN" dirty="0"/>
              <a:t>3.</a:t>
            </a:r>
            <a:r>
              <a:rPr lang="zh-CN" altLang="zh-CN" dirty="0"/>
              <a:t>如果这 3 万件商品是由 400 个款号组成，理货组就得在库房外安排 400 个箱子充当</a:t>
            </a:r>
            <a:r>
              <a:rPr lang="zh-CN" altLang="zh-CN" dirty="0">
                <a:solidFill>
                  <a:srgbClr val="FF0000"/>
                </a:solidFill>
              </a:rPr>
              <a:t>临时货架</a:t>
            </a:r>
            <a:r>
              <a:rPr lang="zh-CN" altLang="zh-CN" dirty="0"/>
              <a:t>，并在箱子外侧粘贴货号</a:t>
            </a:r>
            <a:r>
              <a:rPr lang="zh-CN" altLang="en-US" dirty="0"/>
              <a:t>。</a:t>
            </a:r>
            <a:endParaRPr lang="zh-CN" altLang="zh-CN" dirty="0"/>
          </a:p>
          <a:p>
            <a:pPr>
              <a:lnSpc>
                <a:spcPct val="150000"/>
              </a:lnSpc>
            </a:pPr>
            <a:r>
              <a:rPr lang="en-US" altLang="zh-CN" dirty="0"/>
              <a:t>4.</a:t>
            </a:r>
            <a:r>
              <a:rPr lang="zh-CN" altLang="zh-CN" dirty="0"/>
              <a:t>而后将商品按货号一一对应地放在里面，再让配货员根据箱子外面的标识进行</a:t>
            </a:r>
            <a:r>
              <a:rPr lang="zh-CN" altLang="zh-CN" dirty="0">
                <a:solidFill>
                  <a:srgbClr val="FF0000"/>
                </a:solidFill>
              </a:rPr>
              <a:t>商品寻找并配货</a:t>
            </a:r>
            <a:r>
              <a:rPr lang="zh-CN" altLang="zh-CN" dirty="0"/>
              <a:t>。</a:t>
            </a:r>
            <a:endParaRPr lang="en-US" altLang="zh-CN" dirty="0"/>
          </a:p>
          <a:p>
            <a:pPr>
              <a:lnSpc>
                <a:spcPct val="150000"/>
              </a:lnSpc>
            </a:pPr>
            <a:r>
              <a:rPr lang="en-US" altLang="zh-CN" dirty="0"/>
              <a:t>5.</a:t>
            </a:r>
            <a:r>
              <a:rPr lang="zh-CN" altLang="zh-CN" dirty="0"/>
              <a:t>配货完成后，如果某些款式的货多出来了，还需将多出的货再</a:t>
            </a:r>
            <a:r>
              <a:rPr lang="zh-CN" altLang="zh-CN" dirty="0">
                <a:solidFill>
                  <a:srgbClr val="FF0000"/>
                </a:solidFill>
              </a:rPr>
              <a:t>还回到理货组的货架</a:t>
            </a:r>
            <a:r>
              <a:rPr lang="zh-CN" altLang="zh-CN" dirty="0"/>
              <a:t>上</a:t>
            </a:r>
            <a:r>
              <a:rPr lang="zh-CN" altLang="en-US" dirty="0"/>
              <a:t>。</a:t>
            </a:r>
            <a:endParaRPr lang="en-US" altLang="zh-CN" dirty="0"/>
          </a:p>
          <a:p>
            <a:pPr>
              <a:lnSpc>
                <a:spcPct val="150000"/>
              </a:lnSpc>
            </a:pPr>
            <a:r>
              <a:rPr lang="en-US" altLang="zh-CN" dirty="0"/>
              <a:t>6.</a:t>
            </a:r>
            <a:r>
              <a:rPr lang="zh-CN" altLang="zh-CN" dirty="0"/>
              <a:t>最后还得把</a:t>
            </a:r>
            <a:r>
              <a:rPr lang="zh-CN" altLang="zh-CN" dirty="0">
                <a:solidFill>
                  <a:srgbClr val="FF0000"/>
                </a:solidFill>
              </a:rPr>
              <a:t>临时用于充当货架</a:t>
            </a:r>
            <a:r>
              <a:rPr lang="zh-CN" altLang="zh-CN" dirty="0"/>
              <a:t>的 400 个箱子再收起来。</a:t>
            </a:r>
          </a:p>
        </p:txBody>
      </p:sp>
    </p:spTree>
    <p:extLst>
      <p:ext uri="{BB962C8B-B14F-4D97-AF65-F5344CB8AC3E}">
        <p14:creationId xmlns:p14="http://schemas.microsoft.com/office/powerpoint/2010/main" val="351701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272983" y="353885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7202170"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库存管理难点</a:t>
            </a:r>
            <a:r>
              <a:rPr lang="en-US" altLang="zh-CN" sz="2400" b="1" dirty="0">
                <a:latin typeface="微软雅黑" panose="020B0503020204020204" pitchFamily="34" charset="-122"/>
                <a:ea typeface="微软雅黑" panose="020B0503020204020204" pitchFamily="34" charset="-122"/>
              </a:rPr>
              <a:t>3-</a:t>
            </a:r>
            <a:r>
              <a:rPr lang="zh-CN" altLang="zh-CN" sz="2400" b="1" dirty="0">
                <a:latin typeface="微软雅黑" panose="020B0503020204020204" pitchFamily="34" charset="-122"/>
                <a:ea typeface="微软雅黑" panose="020B0503020204020204" pitchFamily="34" charset="-122"/>
              </a:rPr>
              <a:t>回收退货工作量巨大。</a:t>
            </a:r>
          </a:p>
        </p:txBody>
      </p:sp>
      <p:sp>
        <p:nvSpPr>
          <p:cNvPr id="2" name="文本框 1">
            <a:extLst>
              <a:ext uri="{FF2B5EF4-FFF2-40B4-BE49-F238E27FC236}">
                <a16:creationId xmlns:a16="http://schemas.microsoft.com/office/drawing/2014/main" id="{C81A7184-5A4F-4DCE-B81A-6BF09E23B1BF}"/>
              </a:ext>
            </a:extLst>
          </p:cNvPr>
          <p:cNvSpPr txBox="1"/>
          <p:nvPr/>
        </p:nvSpPr>
        <p:spPr>
          <a:xfrm>
            <a:off x="2728516" y="1260300"/>
            <a:ext cx="9837950" cy="1135054"/>
          </a:xfrm>
          <a:prstGeom prst="rect">
            <a:avLst/>
          </a:prstGeom>
          <a:noFill/>
        </p:spPr>
        <p:txBody>
          <a:bodyPr wrap="none" rtlCol="0">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大货模式下，每一档期产生的退货率较高，有时退货率会高达到 50%。</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这些退货在回到 S·DEER 后，都需要仓储部门重新整理、搬运入库。</a:t>
            </a:r>
            <a:endParaRPr lang="zh-CN" altLang="en-US" sz="2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19FBA2C-AB1D-4C8C-8F2E-24E279CB213B}"/>
              </a:ext>
            </a:extLst>
          </p:cNvPr>
          <p:cNvSpPr txBox="1"/>
          <p:nvPr/>
        </p:nvSpPr>
        <p:spPr>
          <a:xfrm>
            <a:off x="2689635" y="4653136"/>
            <a:ext cx="10387780" cy="1689052"/>
          </a:xfrm>
          <a:prstGeom prst="rect">
            <a:avLst/>
          </a:prstGeom>
          <a:noFill/>
        </p:spPr>
        <p:txBody>
          <a:bodyPr wrap="non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之后采用了</a:t>
            </a:r>
            <a:r>
              <a:rPr lang="zh-CN" altLang="zh-CN" sz="2400" dirty="0">
                <a:latin typeface="微软雅黑" panose="020B0503020204020204" pitchFamily="34" charset="-122"/>
                <a:ea typeface="微软雅黑" panose="020B0503020204020204" pitchFamily="34" charset="-122"/>
              </a:rPr>
              <a:t> JIT 模式， 就是唯品会的会员客户买多少货供应商就发多少货，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无需像大货模式那样提前“锁库存”</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但是</a:t>
            </a:r>
            <a:r>
              <a:rPr lang="zh-CN" altLang="zh-CN" sz="2400" dirty="0">
                <a:latin typeface="微软雅黑" panose="020B0503020204020204" pitchFamily="34" charset="-122"/>
                <a:ea typeface="微软雅黑" panose="020B0503020204020204" pitchFamily="34" charset="-122"/>
              </a:rPr>
              <a:t>换吊牌的工作量较大货模式有过之而无不及</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5743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向天歌演示原创作品：www.TopPPT.cn)"/>
          <p:cNvCxnSpPr/>
          <p:nvPr/>
        </p:nvCxnSpPr>
        <p:spPr>
          <a:xfrm>
            <a:off x="2109788" y="3754438"/>
            <a:ext cx="7791450" cy="0"/>
          </a:xfrm>
          <a:prstGeom prst="line">
            <a:avLst/>
          </a:prstGeom>
          <a:ln w="19050">
            <a:solidFill>
              <a:srgbClr val="21A3D0"/>
            </a:solidFill>
          </a:ln>
        </p:spPr>
        <p:style>
          <a:lnRef idx="1">
            <a:schemeClr val="accent1"/>
          </a:lnRef>
          <a:fillRef idx="0">
            <a:schemeClr val="accent1"/>
          </a:fillRef>
          <a:effectRef idx="0">
            <a:schemeClr val="accent1"/>
          </a:effectRef>
          <a:fontRef idx="minor">
            <a:schemeClr val="tx1"/>
          </a:fontRef>
        </p:style>
      </p:cxnSp>
      <p:sp>
        <p:nvSpPr>
          <p:cNvPr id="59" name="Rectangle 5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2" name="Rectangle 61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3" name="Rectangle 62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2538" name="TextBox 63      (向天歌演示原创作品：www.TopPPT.cn)"/>
          <p:cNvSpPr txBox="1"/>
          <p:nvPr/>
        </p:nvSpPr>
        <p:spPr>
          <a:xfrm>
            <a:off x="681037" y="304800"/>
            <a:ext cx="2916237"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库存管理优化</a:t>
            </a:r>
          </a:p>
        </p:txBody>
      </p:sp>
      <p:sp>
        <p:nvSpPr>
          <p:cNvPr id="22544" name="Rectangle 2      (向天歌演示原创作品：www.TopPPT.cn)"/>
          <p:cNvSpPr/>
          <p:nvPr/>
        </p:nvSpPr>
        <p:spPr>
          <a:xfrm>
            <a:off x="578852" y="2958620"/>
            <a:ext cx="6417140" cy="830997"/>
          </a:xfrm>
          <a:prstGeom prst="rect">
            <a:avLst/>
          </a:prstGeom>
          <a:noFill/>
          <a:ln w="9525">
            <a:noFill/>
          </a:ln>
        </p:spPr>
        <p:txBody>
          <a:bodyPr wrap="square">
            <a:spAutoFit/>
          </a:bodyPr>
          <a:lstStyle/>
          <a:p>
            <a:r>
              <a:rPr lang="zh-CN" altLang="en-US" sz="2400" dirty="0">
                <a:latin typeface="微软雅黑" panose="020B0503020204020204" pitchFamily="34" charset="-122"/>
                <a:ea typeface="微软雅黑" panose="020B0503020204020204" pitchFamily="34" charset="-122"/>
              </a:rPr>
              <a:t>缺点：影响</a:t>
            </a:r>
            <a:r>
              <a:rPr lang="zh-CN" altLang="zh-CN" sz="2400" dirty="0">
                <a:latin typeface="微软雅黑" panose="020B0503020204020204" pitchFamily="34" charset="-122"/>
                <a:ea typeface="微软雅黑" panose="020B0503020204020204" pitchFamily="34" charset="-122"/>
              </a:rPr>
              <a:t>美观，</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难以一次性快速扫码成功。</a:t>
            </a:r>
          </a:p>
        </p:txBody>
      </p:sp>
      <p:cxnSp>
        <p:nvCxnSpPr>
          <p:cNvPr id="7" name="Straight Connector 6      (向天歌演示原创作品：www.TopPPT.cn)"/>
          <p:cNvCxnSpPr/>
          <p:nvPr/>
        </p:nvCxnSpPr>
        <p:spPr>
          <a:xfrm>
            <a:off x="5880100" y="2085975"/>
            <a:ext cx="0" cy="3306763"/>
          </a:xfrm>
          <a:prstGeom prst="line">
            <a:avLst/>
          </a:prstGeom>
          <a:ln w="19050">
            <a:solidFill>
              <a:srgbClr val="21A3D0"/>
            </a:solidFill>
          </a:ln>
        </p:spPr>
        <p:style>
          <a:lnRef idx="1">
            <a:schemeClr val="accent1"/>
          </a:lnRef>
          <a:fillRef idx="0">
            <a:schemeClr val="accent1"/>
          </a:fillRef>
          <a:effectRef idx="0">
            <a:schemeClr val="accent1"/>
          </a:effectRef>
          <a:fontRef idx="minor">
            <a:schemeClr val="tx1"/>
          </a:fontRef>
        </p:style>
      </p:cxnSp>
      <p:sp>
        <p:nvSpPr>
          <p:cNvPr id="27" name="Rectangle 2      (向天歌演示原创作品：www.TopPPT.cn)">
            <a:extLst>
              <a:ext uri="{FF2B5EF4-FFF2-40B4-BE49-F238E27FC236}">
                <a16:creationId xmlns:a16="http://schemas.microsoft.com/office/drawing/2014/main" id="{3A27D2A6-D394-48F9-9355-C0846D846ECA}"/>
              </a:ext>
            </a:extLst>
          </p:cNvPr>
          <p:cNvSpPr/>
          <p:nvPr/>
        </p:nvSpPr>
        <p:spPr>
          <a:xfrm>
            <a:off x="578852" y="2359072"/>
            <a:ext cx="5040548" cy="461665"/>
          </a:xfrm>
          <a:prstGeom prst="rect">
            <a:avLst/>
          </a:prstGeom>
          <a:noFill/>
          <a:ln w="9525">
            <a:noFill/>
          </a:ln>
        </p:spPr>
        <p:txBody>
          <a:bodyPr wrap="square">
            <a:spAutoFit/>
          </a:bodyPr>
          <a:lstStyle/>
          <a:p>
            <a:pPr eaLnBrk="1" hangingPunct="1"/>
            <a:r>
              <a:rPr lang="zh-CN" altLang="en-US" sz="2400" dirty="0">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不换吊牌，在包装袋上贴标</a:t>
            </a:r>
            <a:endParaRPr lang="zh-CN" altLang="en-US" sz="2400" dirty="0">
              <a:latin typeface="微软雅黑" panose="020B0503020204020204" pitchFamily="34" charset="-122"/>
              <a:ea typeface="微软雅黑" panose="020B0503020204020204" pitchFamily="34" charset="-122"/>
            </a:endParaRPr>
          </a:p>
        </p:txBody>
      </p:sp>
      <p:pic>
        <p:nvPicPr>
          <p:cNvPr id="5125" name="Picture 5">
            <a:extLst>
              <a:ext uri="{FF2B5EF4-FFF2-40B4-BE49-F238E27FC236}">
                <a16:creationId xmlns:a16="http://schemas.microsoft.com/office/drawing/2014/main" id="{DC209E09-E842-49F6-B46B-44C93E86E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204" y="218322"/>
            <a:ext cx="1706361" cy="1999023"/>
          </a:xfrm>
          <a:prstGeom prst="rect">
            <a:avLst/>
          </a:prstGeom>
          <a:noFill/>
          <a:extLst>
            <a:ext uri="{909E8E84-426E-40DD-AFC4-6F175D3DCCD1}">
              <a14:hiddenFill xmlns:a14="http://schemas.microsoft.com/office/drawing/2010/main">
                <a:solidFill>
                  <a:srgbClr val="FFFFFF"/>
                </a:solidFill>
              </a14:hiddenFill>
            </a:ext>
          </a:extLst>
        </p:spPr>
      </p:pic>
      <p:sp>
        <p:nvSpPr>
          <p:cNvPr id="10" name="流程图: 接点 9">
            <a:extLst>
              <a:ext uri="{FF2B5EF4-FFF2-40B4-BE49-F238E27FC236}">
                <a16:creationId xmlns:a16="http://schemas.microsoft.com/office/drawing/2014/main" id="{5BA93841-D866-4376-9FCA-A18416152533}"/>
              </a:ext>
            </a:extLst>
          </p:cNvPr>
          <p:cNvSpPr/>
          <p:nvPr/>
        </p:nvSpPr>
        <p:spPr>
          <a:xfrm>
            <a:off x="2092055" y="1553466"/>
            <a:ext cx="504056" cy="5392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5" name="流程图: 接点 34">
            <a:extLst>
              <a:ext uri="{FF2B5EF4-FFF2-40B4-BE49-F238E27FC236}">
                <a16:creationId xmlns:a16="http://schemas.microsoft.com/office/drawing/2014/main" id="{ACB5C273-45F6-45BD-BDED-56E3ECA2448A}"/>
              </a:ext>
            </a:extLst>
          </p:cNvPr>
          <p:cNvSpPr/>
          <p:nvPr/>
        </p:nvSpPr>
        <p:spPr>
          <a:xfrm>
            <a:off x="9378574" y="1553466"/>
            <a:ext cx="504056" cy="5392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文本框 10">
            <a:extLst>
              <a:ext uri="{FF2B5EF4-FFF2-40B4-BE49-F238E27FC236}">
                <a16:creationId xmlns:a16="http://schemas.microsoft.com/office/drawing/2014/main" id="{81D19DEA-D299-4E1A-A7D1-9D0C8DCDCFEE}"/>
              </a:ext>
            </a:extLst>
          </p:cNvPr>
          <p:cNvSpPr txBox="1"/>
          <p:nvPr/>
        </p:nvSpPr>
        <p:spPr>
          <a:xfrm>
            <a:off x="6236161" y="2396609"/>
            <a:ext cx="322556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更换 PV 包装袋</a:t>
            </a:r>
          </a:p>
        </p:txBody>
      </p:sp>
      <p:pic>
        <p:nvPicPr>
          <p:cNvPr id="13" name="图片 12">
            <a:extLst>
              <a:ext uri="{FF2B5EF4-FFF2-40B4-BE49-F238E27FC236}">
                <a16:creationId xmlns:a16="http://schemas.microsoft.com/office/drawing/2014/main" id="{67FBAC5A-392C-460A-A7CB-3DC518D3F21C}"/>
              </a:ext>
            </a:extLst>
          </p:cNvPr>
          <p:cNvPicPr preferRelativeResize="0">
            <a:picLocks/>
          </p:cNvPicPr>
          <p:nvPr/>
        </p:nvPicPr>
        <p:blipFill rotWithShape="1">
          <a:blip r:embed="rId4">
            <a:extLst>
              <a:ext uri="{28A0092B-C50C-407E-A947-70E740481C1C}">
                <a14:useLocalDpi xmlns:a14="http://schemas.microsoft.com/office/drawing/2010/main" val="0"/>
              </a:ext>
            </a:extLst>
          </a:blip>
          <a:srcRect l="6338" t="6770" r="7091" b="14760"/>
          <a:stretch/>
        </p:blipFill>
        <p:spPr>
          <a:xfrm>
            <a:off x="6391634" y="260726"/>
            <a:ext cx="1706400" cy="1998000"/>
          </a:xfrm>
          <a:prstGeom prst="rect">
            <a:avLst/>
          </a:prstGeom>
        </p:spPr>
      </p:pic>
      <p:sp>
        <p:nvSpPr>
          <p:cNvPr id="14" name="文本框 13">
            <a:extLst>
              <a:ext uri="{FF2B5EF4-FFF2-40B4-BE49-F238E27FC236}">
                <a16:creationId xmlns:a16="http://schemas.microsoft.com/office/drawing/2014/main" id="{DB7CAB94-EBAA-4FF0-A354-FE63BC2E7C2C}"/>
              </a:ext>
            </a:extLst>
          </p:cNvPr>
          <p:cNvSpPr txBox="1"/>
          <p:nvPr/>
        </p:nvSpPr>
        <p:spPr>
          <a:xfrm>
            <a:off x="6286533" y="2874003"/>
            <a:ext cx="4493538" cy="83099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缺点：</a:t>
            </a:r>
            <a:r>
              <a:rPr lang="zh-CN" altLang="zh-CN" sz="2400" dirty="0">
                <a:latin typeface="微软雅黑" panose="020B0503020204020204" pitchFamily="34" charset="-122"/>
                <a:ea typeface="微软雅黑" panose="020B0503020204020204" pitchFamily="34" charset="-122"/>
              </a:rPr>
              <a:t>有更换新标的基础上，</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又增加了更换新包装袋的工作。</a:t>
            </a:r>
            <a:endParaRPr lang="zh-CN" altLang="en-US" sz="2400" dirty="0">
              <a:latin typeface="微软雅黑" panose="020B0503020204020204" pitchFamily="34" charset="-122"/>
              <a:ea typeface="微软雅黑" panose="020B0503020204020204" pitchFamily="34" charset="-122"/>
            </a:endParaRPr>
          </a:p>
        </p:txBody>
      </p:sp>
      <p:sp>
        <p:nvSpPr>
          <p:cNvPr id="40" name="流程图: 接点 39">
            <a:extLst>
              <a:ext uri="{FF2B5EF4-FFF2-40B4-BE49-F238E27FC236}">
                <a16:creationId xmlns:a16="http://schemas.microsoft.com/office/drawing/2014/main" id="{BA55A454-E2C6-4203-8AFE-42CB2E6FF7B6}"/>
              </a:ext>
            </a:extLst>
          </p:cNvPr>
          <p:cNvSpPr/>
          <p:nvPr/>
        </p:nvSpPr>
        <p:spPr>
          <a:xfrm>
            <a:off x="2139155" y="5862069"/>
            <a:ext cx="504056" cy="5392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5" name="文本框 14">
            <a:extLst>
              <a:ext uri="{FF2B5EF4-FFF2-40B4-BE49-F238E27FC236}">
                <a16:creationId xmlns:a16="http://schemas.microsoft.com/office/drawing/2014/main" id="{EEF09AA3-6DFC-479A-8306-4E756E4DB4B3}"/>
              </a:ext>
            </a:extLst>
          </p:cNvPr>
          <p:cNvSpPr txBox="1"/>
          <p:nvPr/>
        </p:nvSpPr>
        <p:spPr>
          <a:xfrm>
            <a:off x="550863" y="4200597"/>
            <a:ext cx="495680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位编码产品不再发往唯品会</a:t>
            </a:r>
          </a:p>
        </p:txBody>
      </p:sp>
      <p:sp>
        <p:nvSpPr>
          <p:cNvPr id="16" name="文本框 15">
            <a:extLst>
              <a:ext uri="{FF2B5EF4-FFF2-40B4-BE49-F238E27FC236}">
                <a16:creationId xmlns:a16="http://schemas.microsoft.com/office/drawing/2014/main" id="{03B5EA17-ECB2-498B-BCE5-F5A039612B9B}"/>
              </a:ext>
            </a:extLst>
          </p:cNvPr>
          <p:cNvSpPr txBox="1"/>
          <p:nvPr/>
        </p:nvSpPr>
        <p:spPr>
          <a:xfrm>
            <a:off x="1180850" y="4931073"/>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缺点：需要分拣货物</a:t>
            </a:r>
          </a:p>
        </p:txBody>
      </p:sp>
      <p:sp>
        <p:nvSpPr>
          <p:cNvPr id="43" name="流程图: 接点 42">
            <a:extLst>
              <a:ext uri="{FF2B5EF4-FFF2-40B4-BE49-F238E27FC236}">
                <a16:creationId xmlns:a16="http://schemas.microsoft.com/office/drawing/2014/main" id="{54DF8A75-0EB3-43D7-BEB6-E0984729314F}"/>
              </a:ext>
            </a:extLst>
          </p:cNvPr>
          <p:cNvSpPr/>
          <p:nvPr/>
        </p:nvSpPr>
        <p:spPr>
          <a:xfrm>
            <a:off x="9480376" y="5862069"/>
            <a:ext cx="504056" cy="5392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7" name="文本框 16">
            <a:extLst>
              <a:ext uri="{FF2B5EF4-FFF2-40B4-BE49-F238E27FC236}">
                <a16:creationId xmlns:a16="http://schemas.microsoft.com/office/drawing/2014/main" id="{67A071C3-05D3-4377-B7B1-54C3956BA7C9}"/>
              </a:ext>
            </a:extLst>
          </p:cNvPr>
          <p:cNvSpPr txBox="1"/>
          <p:nvPr/>
        </p:nvSpPr>
        <p:spPr>
          <a:xfrm>
            <a:off x="6311901" y="4251603"/>
            <a:ext cx="357020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退货先检验再入库</a:t>
            </a:r>
            <a:endParaRPr lang="zh-CN" altLang="en-US" sz="24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72BC295-FAD3-4E7B-9DBA-03D672C2F0DE}"/>
              </a:ext>
            </a:extLst>
          </p:cNvPr>
          <p:cNvSpPr txBox="1"/>
          <p:nvPr/>
        </p:nvSpPr>
        <p:spPr>
          <a:xfrm>
            <a:off x="6250991" y="4913174"/>
            <a:ext cx="546162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缺点：需要对员工完成检验技术培训</a:t>
            </a:r>
          </a:p>
        </p:txBody>
      </p:sp>
    </p:spTree>
    <p:extLst>
      <p:ext uri="{BB962C8B-B14F-4D97-AF65-F5344CB8AC3E}">
        <p14:creationId xmlns:p14="http://schemas.microsoft.com/office/powerpoint/2010/main" val="3599869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107996"/>
          </a:xfrm>
          <a:prstGeom prst="rect">
            <a:avLst/>
          </a:prstGeom>
          <a:noFill/>
          <a:ln w="9525">
            <a:noFill/>
          </a:ln>
        </p:spPr>
        <p:txBody>
          <a:bodyPr wrap="square">
            <a:spAutoFit/>
          </a:bodyPr>
          <a:lstStyle/>
          <a:p>
            <a:pPr eaLnBrk="1" hangingPunct="1"/>
            <a:r>
              <a:rPr lang="en-US" altLang="zh-CN" sz="6600" b="1" dirty="0">
                <a:solidFill>
                  <a:srgbClr val="2B2E30"/>
                </a:solidFill>
                <a:latin typeface="微软雅黑" panose="020B0503020204020204" pitchFamily="34" charset="-122"/>
                <a:ea typeface="微软雅黑" panose="020B0503020204020204" pitchFamily="34" charset="-122"/>
              </a:rPr>
              <a:t>Part Five</a:t>
            </a:r>
            <a:endParaRPr lang="en-US" altLang="zh-CN" sz="4000" b="1" dirty="0">
              <a:solidFill>
                <a:srgbClr val="2B2E30"/>
              </a:solidFill>
              <a:latin typeface="微软雅黑" panose="020B0503020204020204" pitchFamily="34" charset="-122"/>
              <a:ea typeface="微软雅黑" panose="020B0503020204020204" pitchFamily="34" charset="-122"/>
            </a:endParaRPr>
          </a:p>
        </p:txBody>
      </p:sp>
      <p:cxnSp>
        <p:nvCxnSpPr>
          <p:cNvPr id="24" name="Straight Connector 23      (向天歌演示原创作品：www.TopPPT.cn)"/>
          <p:cNvCxnSpPr/>
          <p:nvPr/>
        </p:nvCxnSpPr>
        <p:spPr>
          <a:xfrm flipH="1">
            <a:off x="1252220" y="3642995"/>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2907665" y="3586480"/>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2" name="Group 4      (向天歌演示原创作品：www.TopPPT.cn)"/>
          <p:cNvGrpSpPr/>
          <p:nvPr/>
        </p:nvGrpSpPr>
        <p:grpSpPr>
          <a:xfrm>
            <a:off x="3443605" y="3586163"/>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4" name="Group 9      (向天歌演示原创作品：www.TopPPT.cn)"/>
          <p:cNvGrpSpPr/>
          <p:nvPr/>
        </p:nvGrpSpPr>
        <p:grpSpPr>
          <a:xfrm>
            <a:off x="7529195" y="5998528"/>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5"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11      (向天歌演示原创作品：www.TopPPT.cn)"/>
          <p:cNvGrpSpPr/>
          <p:nvPr/>
        </p:nvGrpSpPr>
        <p:grpSpPr>
          <a:xfrm>
            <a:off x="8187690" y="5998840"/>
            <a:ext cx="2239010" cy="430305"/>
            <a:chOff x="3147050" y="4898862"/>
            <a:chExt cx="1620152" cy="429194"/>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86" name="TextBox 35      (向天歌演示原创作品：www.TopPPT.cn)"/>
            <p:cNvSpPr txBox="1"/>
            <p:nvPr/>
          </p:nvSpPr>
          <p:spPr>
            <a:xfrm>
              <a:off x="3527358" y="4928979"/>
              <a:ext cx="840450" cy="399077"/>
            </a:xfrm>
            <a:prstGeom prst="rect">
              <a:avLst/>
            </a:prstGeom>
            <a:noFill/>
            <a:ln w="9525">
              <a:noFill/>
            </a:ln>
          </p:spPr>
          <p:txBody>
            <a:bodyPr>
              <a:spAutoFit/>
            </a:body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赖安琪</a:t>
              </a:r>
            </a:p>
          </p:txBody>
        </p:sp>
      </p:grpSp>
      <p:sp>
        <p:nvSpPr>
          <p:cNvPr id="3" name="文本框 2"/>
          <p:cNvSpPr txBox="1"/>
          <p:nvPr/>
        </p:nvSpPr>
        <p:spPr>
          <a:xfrm>
            <a:off x="2135560" y="3839886"/>
            <a:ext cx="7533327" cy="1938020"/>
          </a:xfrm>
          <a:prstGeom prst="rect">
            <a:avLst/>
          </a:prstGeom>
          <a:noFill/>
        </p:spPr>
        <p:txBody>
          <a:bodyPr wrap="square" rtlCol="0" anchor="t">
            <a:spAutoFit/>
          </a:bodyPr>
          <a:lstStyle/>
          <a:p>
            <a:pPr eaLnBrk="1" hangingPunct="1"/>
            <a:r>
              <a:rPr lang="en-US" altLang="zh-CN"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JIT</a:t>
            </a:r>
            <a:r>
              <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模式下的</a:t>
            </a:r>
            <a:endParaRPr lang="en-US" altLang="zh-CN"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r>
              <a:rPr lang="en-US" altLang="zh-CN"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唯品会和 </a:t>
            </a:r>
            <a:r>
              <a:rPr lang="en-US" altLang="zh-CN"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S·DEER</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1" name="Rectangle 40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2" name="Rectangle 41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8677" name="TextBox 42      (向天歌演示原创作品：www.TopPPT.cn)"/>
          <p:cNvSpPr txBox="1"/>
          <p:nvPr/>
        </p:nvSpPr>
        <p:spPr>
          <a:xfrm>
            <a:off x="681038" y="304800"/>
            <a:ext cx="1958975" cy="1569660"/>
          </a:xfrm>
          <a:prstGeom prst="rect">
            <a:avLst/>
          </a:prstGeom>
          <a:noFill/>
          <a:ln w="9525">
            <a:noFill/>
          </a:ln>
        </p:spPr>
        <p:txBody>
          <a:bodyPr>
            <a:spAutoFit/>
          </a:bodyPr>
          <a:lstStyle/>
          <a:p>
            <a:pPr eaLnBrk="1" hangingPunct="1"/>
            <a:r>
              <a:rPr lang="en-US" altLang="zh-CN" sz="9600" b="1" dirty="0">
                <a:latin typeface="微软雅黑" panose="020B0503020204020204" pitchFamily="34" charset="-122"/>
                <a:ea typeface="微软雅黑" panose="020B0503020204020204" pitchFamily="34" charset="-122"/>
              </a:rPr>
              <a:t>JIT</a:t>
            </a:r>
            <a:endParaRPr lang="zh-CN" altLang="en-US" sz="9600" b="1" dirty="0">
              <a:latin typeface="微软雅黑" panose="020B0503020204020204" pitchFamily="34" charset="-122"/>
              <a:ea typeface="微软雅黑" panose="020B0503020204020204" pitchFamily="34" charset="-122"/>
            </a:endParaRPr>
          </a:p>
        </p:txBody>
      </p:sp>
      <p:sp>
        <p:nvSpPr>
          <p:cNvPr id="28678" name="TextBox 33      (向天歌演示原创作品：www.TopPPT.cn)"/>
          <p:cNvSpPr txBox="1"/>
          <p:nvPr/>
        </p:nvSpPr>
        <p:spPr>
          <a:xfrm>
            <a:off x="1483376" y="2444384"/>
            <a:ext cx="5192632" cy="2677656"/>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准时制生产方式（</a:t>
            </a:r>
            <a:r>
              <a:rPr lang="en-US" altLang="zh-CN" sz="2400" dirty="0">
                <a:latin typeface="微软雅黑" panose="020B0503020204020204" pitchFamily="34" charset="-122"/>
              </a:rPr>
              <a:t>Just In Time</a:t>
            </a:r>
            <a:r>
              <a:rPr lang="zh-CN" altLang="en-US" sz="2400" dirty="0">
                <a:latin typeface="微软雅黑" panose="020B0503020204020204" pitchFamily="34" charset="-122"/>
              </a:rPr>
              <a:t>简称</a:t>
            </a:r>
            <a:r>
              <a:rPr lang="en-US" altLang="zh-CN" sz="2400" dirty="0">
                <a:latin typeface="微软雅黑" panose="020B0503020204020204" pitchFamily="34" charset="-122"/>
              </a:rPr>
              <a:t>JIT</a:t>
            </a:r>
            <a:r>
              <a:rPr lang="zh-CN" altLang="en-US" sz="2400" dirty="0">
                <a:latin typeface="微软雅黑" panose="020B0503020204020204" pitchFamily="34" charset="-122"/>
              </a:rPr>
              <a:t>），又称作无库存生产方式</a:t>
            </a:r>
            <a:endParaRPr lang="en-US" altLang="zh-CN" sz="2400" dirty="0">
              <a:latin typeface="微软雅黑" panose="020B0503020204020204" pitchFamily="34" charset="-122"/>
            </a:endParaRPr>
          </a:p>
          <a:p>
            <a:pPr marL="0" lvl="0" indent="0" eaLnBrk="0" hangingPunct="0">
              <a:spcBef>
                <a:spcPct val="0"/>
              </a:spcBef>
              <a:buFontTx/>
              <a:buNone/>
            </a:pPr>
            <a:r>
              <a:rPr lang="zh-CN" altLang="en-US" sz="2400" dirty="0">
                <a:latin typeface="微软雅黑" panose="020B0503020204020204" pitchFamily="34" charset="-122"/>
              </a:rPr>
              <a:t>基本思想：生产的计划和控制及库存的管理。所以，</a:t>
            </a:r>
            <a:r>
              <a:rPr lang="en-US" altLang="zh-CN" sz="2400" dirty="0">
                <a:latin typeface="微软雅黑" panose="020B0503020204020204" pitchFamily="34" charset="-122"/>
              </a:rPr>
              <a:t>JIT</a:t>
            </a:r>
            <a:r>
              <a:rPr lang="zh-CN" altLang="en-US" sz="2400" dirty="0">
                <a:latin typeface="微软雅黑" panose="020B0503020204020204" pitchFamily="34" charset="-122"/>
              </a:rPr>
              <a:t>生产模式又被称为“精益生产”。</a:t>
            </a:r>
            <a:endParaRPr lang="en-US" altLang="zh-CN" sz="2400" dirty="0">
              <a:latin typeface="微软雅黑" panose="020B0503020204020204" pitchFamily="34" charset="-122"/>
            </a:endParaRPr>
          </a:p>
          <a:p>
            <a:pPr marL="0" lvl="0" indent="0" eaLnBrk="0" hangingPunct="0">
              <a:spcBef>
                <a:spcPct val="0"/>
              </a:spcBef>
              <a:buFontTx/>
              <a:buNone/>
            </a:pPr>
            <a:r>
              <a:rPr lang="zh-CN" altLang="en-US" sz="2400" dirty="0">
                <a:latin typeface="微软雅黑" panose="020B0503020204020204" pitchFamily="34" charset="-122"/>
              </a:rPr>
              <a:t>核心：追求一种无库存的生产系统，或使库存达到最小的生产系统。</a:t>
            </a:r>
          </a:p>
        </p:txBody>
      </p:sp>
      <p:sp>
        <p:nvSpPr>
          <p:cNvPr id="28679" name="TextBox 34      (向天歌演示原创作品：www.TopPPT.cn)"/>
          <p:cNvSpPr txBox="1"/>
          <p:nvPr/>
        </p:nvSpPr>
        <p:spPr>
          <a:xfrm>
            <a:off x="2705101" y="1089630"/>
            <a:ext cx="7091362" cy="646331"/>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3600" b="1" dirty="0">
                <a:solidFill>
                  <a:srgbClr val="21A3D0"/>
                </a:solidFill>
                <a:latin typeface="微软雅黑" panose="020B0503020204020204" pitchFamily="34" charset="-122"/>
              </a:rPr>
              <a:t>定义</a:t>
            </a:r>
          </a:p>
        </p:txBody>
      </p:sp>
      <p:pic>
        <p:nvPicPr>
          <p:cNvPr id="28680" name="Picture 1      (向天歌演示原创作品：www.TopPPT.cn)"/>
          <p:cNvPicPr>
            <a:picLocks noChangeAspect="1"/>
          </p:cNvPicPr>
          <p:nvPr/>
        </p:nvPicPr>
        <p:blipFill>
          <a:blip r:embed="rId3" cstate="print"/>
          <a:srcRect l="50000" t="15062" r="27390" b="64651"/>
          <a:stretch>
            <a:fillRect/>
          </a:stretch>
        </p:blipFill>
        <p:spPr>
          <a:xfrm>
            <a:off x="335360" y="2033210"/>
            <a:ext cx="885582" cy="759070"/>
          </a:xfrm>
          <a:prstGeom prst="rect">
            <a:avLst/>
          </a:prstGeom>
          <a:noFill/>
          <a:ln w="9525">
            <a:noFill/>
          </a:ln>
        </p:spPr>
      </p:pic>
      <p:pic>
        <p:nvPicPr>
          <p:cNvPr id="28681" name="Picture 2      (向天歌演示原创作品：www.TopPPT.cn)"/>
          <p:cNvPicPr>
            <a:picLocks noChangeAspect="1"/>
          </p:cNvPicPr>
          <p:nvPr/>
        </p:nvPicPr>
        <p:blipFill>
          <a:blip r:embed="rId4" cstate="print"/>
          <a:srcRect l="28445" t="14536" r="50359" b="65935"/>
          <a:stretch>
            <a:fillRect/>
          </a:stretch>
        </p:blipFill>
        <p:spPr>
          <a:xfrm>
            <a:off x="6250782" y="4824509"/>
            <a:ext cx="743769" cy="653460"/>
          </a:xfrm>
          <a:prstGeom prst="rect">
            <a:avLst/>
          </a:prstGeom>
          <a:noFill/>
          <a:ln w="9525">
            <a:noFill/>
          </a:ln>
        </p:spPr>
      </p:pic>
      <p:pic>
        <p:nvPicPr>
          <p:cNvPr id="4098"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120" y="746218"/>
            <a:ext cx="4831369" cy="4765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7202170" cy="584775"/>
          </a:xfrm>
          <a:prstGeom prst="rect">
            <a:avLst/>
          </a:prstGeom>
          <a:noFill/>
          <a:ln w="9525">
            <a:noFill/>
          </a:ln>
        </p:spPr>
        <p:txBody>
          <a:bodyPr wrap="square">
            <a:spAutoFit/>
          </a:bodyPr>
          <a:lstStyle/>
          <a:p>
            <a:pPr eaLnBrk="1" hangingPunct="1"/>
            <a:r>
              <a:rPr lang="en-US" altLang="zh-CN" sz="3200" b="1" dirty="0">
                <a:latin typeface="微软雅黑" panose="020B0503020204020204" pitchFamily="34" charset="-122"/>
                <a:ea typeface="微软雅黑" panose="020B0503020204020204" pitchFamily="34" charset="-122"/>
              </a:rPr>
              <a:t>JIT</a:t>
            </a:r>
            <a:r>
              <a:rPr lang="zh-CN" altLang="en-US" sz="3200" b="1" dirty="0">
                <a:latin typeface="微软雅黑" panose="020B0503020204020204" pitchFamily="34" charset="-122"/>
                <a:ea typeface="微软雅黑" panose="020B0503020204020204" pitchFamily="34" charset="-122"/>
              </a:rPr>
              <a:t>在唯品会的应用</a:t>
            </a:r>
            <a:endParaRPr lang="zh-CN" altLang="zh-CN" sz="3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2119" y="1126449"/>
            <a:ext cx="11397963" cy="968375"/>
          </a:xfrm>
          <a:prstGeom prst="rect">
            <a:avLst/>
          </a:prstGeom>
          <a:noFill/>
        </p:spPr>
        <p:txBody>
          <a:bodyPr wrap="square" rtlCol="0">
            <a:spAutoFit/>
          </a:bodyPr>
          <a:lstStyle/>
          <a:p>
            <a:pPr>
              <a:lnSpc>
                <a:spcPct val="150000"/>
              </a:lnSpc>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rPr>
              <a:t>JIT 模式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在唯品会的应用</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通俗的的讲，就是唯品会的会员客户买多少货供应商就发多少货，无需像</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大货模式</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那样提前“锁库存”。</a:t>
            </a:r>
          </a:p>
        </p:txBody>
      </p:sp>
      <p:sp>
        <p:nvSpPr>
          <p:cNvPr id="2" name="矩形 1"/>
          <p:cNvSpPr/>
          <p:nvPr/>
        </p:nvSpPr>
        <p:spPr>
          <a:xfrm>
            <a:off x="203994" y="1985565"/>
            <a:ext cx="8664575" cy="489267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唯品会最开始的</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大货模式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流程：</a:t>
            </a:r>
          </a:p>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品牌商报名锁定库存</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商品下架送货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唯品会上架销售</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档期结束下架</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返回品牌商仓库</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翻理上架。</a:t>
            </a:r>
          </a:p>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模式的缺点：</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品牌发整批货到平台，商品被锁定</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30-40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天，因售罄率和锁定期问题，导致品牌商浪费销售机会，货品贬值；</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售罄率低、商品无效流动，同时增加翻理费用。品牌商往往提供虚高库存，无法锁定库存，只能采用整批发货。平台商频繁的上下架，因售罄率问题导致一半工作是浪费，同时因锁定期和来回物流运输的问题，导致品牌商不满意，销售配合程度不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7202170" cy="584775"/>
          </a:xfrm>
          <a:prstGeom prst="rect">
            <a:avLst/>
          </a:prstGeom>
          <a:noFill/>
          <a:ln w="9525">
            <a:noFill/>
          </a:ln>
        </p:spPr>
        <p:txBody>
          <a:bodyPr wrap="square">
            <a:spAutoFit/>
          </a:bodyPr>
          <a:lstStyle/>
          <a:p>
            <a:pPr eaLnBrk="1" hangingPunct="1"/>
            <a:r>
              <a:rPr lang="en-US" altLang="zh-CN" sz="3200" b="1" dirty="0">
                <a:latin typeface="微软雅黑" panose="020B0503020204020204" pitchFamily="34" charset="-122"/>
                <a:ea typeface="微软雅黑" panose="020B0503020204020204" pitchFamily="34" charset="-122"/>
              </a:rPr>
              <a:t>JIT</a:t>
            </a:r>
            <a:r>
              <a:rPr lang="zh-CN" altLang="en-US" sz="3200" b="1" dirty="0">
                <a:latin typeface="微软雅黑" panose="020B0503020204020204" pitchFamily="34" charset="-122"/>
                <a:ea typeface="微软雅黑" panose="020B0503020204020204" pitchFamily="34" charset="-122"/>
              </a:rPr>
              <a:t>在</a:t>
            </a:r>
            <a:r>
              <a:rPr lang="en-US" altLang="zh-CN" sz="3200" b="1" dirty="0">
                <a:latin typeface="微软雅黑" panose="020B0503020204020204" pitchFamily="34" charset="-122"/>
                <a:ea typeface="微软雅黑" panose="020B0503020204020204" pitchFamily="34" charset="-122"/>
              </a:rPr>
              <a:t>S·DEER</a:t>
            </a:r>
            <a:r>
              <a:rPr lang="zh-CN" altLang="en-US" sz="3200" b="1" dirty="0">
                <a:latin typeface="微软雅黑" panose="020B0503020204020204" pitchFamily="34" charset="-122"/>
                <a:ea typeface="微软雅黑" panose="020B0503020204020204" pitchFamily="34" charset="-122"/>
              </a:rPr>
              <a:t>的应用：好处</a:t>
            </a:r>
            <a:endParaRPr lang="zh-CN" altLang="en-US" sz="32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 name="矩形 2"/>
          <p:cNvSpPr/>
          <p:nvPr/>
        </p:nvSpPr>
        <p:spPr>
          <a:xfrm>
            <a:off x="692970" y="1468153"/>
            <a:ext cx="7707286" cy="4461478"/>
          </a:xfrm>
          <a:prstGeom prst="rect">
            <a:avLst/>
          </a:prstGeom>
        </p:spPr>
        <p:txBody>
          <a:bodyPr wrap="square">
            <a:spAutoFit/>
          </a:bodyPr>
          <a:lstStyle/>
          <a:p>
            <a:pPr marL="342900" indent="-342900">
              <a:lnSpc>
                <a:spcPct val="150000"/>
              </a:lnSpc>
              <a:buFont typeface="+mj-lt"/>
              <a:buAutoNum type="arabicPeriod"/>
            </a:pPr>
            <a:r>
              <a:rPr lang="zh-CN" altLang="en-US" sz="2400" b="1" dirty="0">
                <a:latin typeface="微软雅黑 Light" panose="020B0502040204020203" pitchFamily="34" charset="-122"/>
                <a:ea typeface="微软雅黑 Light" panose="020B0502040204020203" pitchFamily="34" charset="-122"/>
              </a:rPr>
              <a:t>解决了高库存的问题。使得</a:t>
            </a:r>
            <a:r>
              <a:rPr lang="en-US" altLang="zh-CN" sz="2400" b="1" dirty="0">
                <a:latin typeface="微软雅黑 Light" panose="020B0502040204020203" pitchFamily="34" charset="-122"/>
                <a:ea typeface="微软雅黑 Light" panose="020B0502040204020203" pitchFamily="34" charset="-122"/>
              </a:rPr>
              <a:t>SDEER</a:t>
            </a:r>
            <a:r>
              <a:rPr lang="zh-CN" altLang="en-US" sz="2400" b="1" dirty="0">
                <a:latin typeface="微软雅黑 Light" panose="020B0502040204020203" pitchFamily="34" charset="-122"/>
                <a:ea typeface="微软雅黑 Light" panose="020B0502040204020203" pitchFamily="34" charset="-122"/>
              </a:rPr>
              <a:t>可以更加合理规划生产，有计划地进行生产。</a:t>
            </a:r>
            <a:endParaRPr lang="en-US" altLang="zh-CN" sz="2400" b="1" dirty="0">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sz="2400" b="1" dirty="0">
                <a:latin typeface="微软雅黑 Light" panose="020B0502040204020203" pitchFamily="34" charset="-122"/>
                <a:ea typeface="微软雅黑 Light" panose="020B0502040204020203" pitchFamily="34" charset="-122"/>
              </a:rPr>
              <a:t>尾货商品库存的积压解决后，释放了公司大量的仓库储存空间，增加了商品流通效率，</a:t>
            </a:r>
            <a:endParaRPr lang="en-US" altLang="zh-CN" sz="2400" b="1" dirty="0">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sz="2400" b="1" dirty="0">
                <a:latin typeface="微软雅黑 Light" panose="020B0502040204020203" pitchFamily="34" charset="-122"/>
                <a:ea typeface="微软雅黑 Light" panose="020B0502040204020203" pitchFamily="34" charset="-122"/>
              </a:rPr>
              <a:t>降低了库存管理难度与管理成本；</a:t>
            </a:r>
            <a:endParaRPr lang="en-US" altLang="zh-CN" sz="2400" b="1" dirty="0">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sz="2400" b="1" dirty="0">
                <a:latin typeface="微软雅黑 Light" panose="020B0502040204020203" pitchFamily="34" charset="-122"/>
                <a:ea typeface="微软雅黑 Light" panose="020B0502040204020203" pitchFamily="34" charset="-122"/>
              </a:rPr>
              <a:t>公司的流动资金增加，加快了公司资金流动速度，增强了公司的持续盈利能力。</a:t>
            </a:r>
            <a:endParaRPr lang="en-US" altLang="zh-CN" sz="2400" b="1" dirty="0">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sz="2400" b="1" dirty="0">
                <a:latin typeface="微软雅黑 Light" panose="020B0502040204020203" pitchFamily="34" charset="-122"/>
                <a:ea typeface="微软雅黑 Light" panose="020B0502040204020203" pitchFamily="34" charset="-122"/>
              </a:rPr>
              <a:t>退货率降低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322070"/>
          </a:xfrm>
          <a:prstGeom prst="rect">
            <a:avLst/>
          </a:prstGeom>
          <a:noFill/>
          <a:ln w="9525">
            <a:noFill/>
          </a:ln>
        </p:spPr>
        <p:txBody>
          <a:bodyPr wrap="square">
            <a:spAutoFit/>
          </a:bodyPr>
          <a:lstStyle/>
          <a:p>
            <a:pPr eaLnBrk="1" hangingPunct="1"/>
            <a:r>
              <a:rPr lang="en-US" altLang="zh-CN" sz="8000" b="1">
                <a:solidFill>
                  <a:srgbClr val="2B2E30"/>
                </a:solidFill>
                <a:latin typeface="微软雅黑" panose="020B0503020204020204" pitchFamily="34" charset="-122"/>
                <a:ea typeface="微软雅黑" panose="020B0503020204020204" pitchFamily="34" charset="-122"/>
              </a:rPr>
              <a:t>Part One</a:t>
            </a:r>
            <a:endParaRPr lang="en-US" altLang="zh-CN" sz="4800" b="1" dirty="0">
              <a:solidFill>
                <a:srgbClr val="2B2E30"/>
              </a:solidFill>
              <a:latin typeface="微软雅黑" panose="020B0503020204020204" pitchFamily="34" charset="-122"/>
              <a:ea typeface="微软雅黑" panose="020B0503020204020204" pitchFamily="34" charset="-122"/>
            </a:endParaRPr>
          </a:p>
        </p:txBody>
      </p:sp>
      <p:cxnSp>
        <p:nvCxnSpPr>
          <p:cNvPr id="24" name="Straight Connector 23      (向天歌演示原创作品：www.TopPPT.cn)"/>
          <p:cNvCxnSpPr/>
          <p:nvPr/>
        </p:nvCxnSpPr>
        <p:spPr>
          <a:xfrm flipH="1">
            <a:off x="1699260" y="3641725"/>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326130" y="3586480"/>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2" name="Group 4      (向天歌演示原创作品：www.TopPPT.cn)"/>
          <p:cNvGrpSpPr/>
          <p:nvPr/>
        </p:nvGrpSpPr>
        <p:grpSpPr>
          <a:xfrm>
            <a:off x="3896360" y="3586163"/>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4" name="Group 9      (向天歌演示原创作品：www.TopPPT.cn)"/>
          <p:cNvGrpSpPr/>
          <p:nvPr/>
        </p:nvGrpSpPr>
        <p:grpSpPr>
          <a:xfrm>
            <a:off x="7529195" y="5998528"/>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5"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11      (向天歌演示原创作品：www.TopPPT.cn)"/>
          <p:cNvGrpSpPr/>
          <p:nvPr/>
        </p:nvGrpSpPr>
        <p:grpSpPr>
          <a:xfrm>
            <a:off x="8187690" y="5998845"/>
            <a:ext cx="2239010" cy="428976"/>
            <a:chOff x="3147050" y="4898862"/>
            <a:chExt cx="1620152" cy="427868"/>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86" name="TextBox 35      (向天歌演示原创作品：www.TopPPT.cn)"/>
            <p:cNvSpPr txBox="1"/>
            <p:nvPr/>
          </p:nvSpPr>
          <p:spPr>
            <a:xfrm>
              <a:off x="3527358" y="4928980"/>
              <a:ext cx="840450" cy="397750"/>
            </a:xfrm>
            <a:prstGeom prst="rect">
              <a:avLst/>
            </a:prstGeom>
            <a:noFill/>
            <a:ln w="9525">
              <a:noFill/>
            </a:ln>
          </p:spPr>
          <p:txBody>
            <a:bodyPr>
              <a:spAutoFit/>
            </a:body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王子旸</a:t>
              </a:r>
            </a:p>
          </p:txBody>
        </p:sp>
      </p:grpSp>
      <p:sp>
        <p:nvSpPr>
          <p:cNvPr id="3" name="文本框 2"/>
          <p:cNvSpPr txBox="1"/>
          <p:nvPr/>
        </p:nvSpPr>
        <p:spPr>
          <a:xfrm>
            <a:off x="4839970" y="3975735"/>
            <a:ext cx="4540885" cy="1014730"/>
          </a:xfrm>
          <a:prstGeom prst="rect">
            <a:avLst/>
          </a:prstGeom>
          <a:noFill/>
        </p:spPr>
        <p:txBody>
          <a:bodyPr wrap="square" rtlCol="0" anchor="t">
            <a:spAutoFit/>
          </a:bodyPr>
          <a:lstStyle/>
          <a:p>
            <a:pPr eaLnBrk="1" hangingPunct="1"/>
            <a:r>
              <a:rPr lang="zh-CN" altLang="en-US" sz="6000" b="1" dirty="0">
                <a:latin typeface="微软雅黑" panose="020B0503020204020204" pitchFamily="34" charset="-122"/>
                <a:ea typeface="微软雅黑" panose="020B0503020204020204" pitchFamily="34" charset="-122"/>
                <a:cs typeface="微软雅黑" panose="020B0503020204020204" pitchFamily="34" charset="-122"/>
                <a:sym typeface="+mn-ea"/>
              </a:rPr>
              <a:t>公司简介</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7202170" cy="584775"/>
          </a:xfrm>
          <a:prstGeom prst="rect">
            <a:avLst/>
          </a:prstGeom>
          <a:noFill/>
          <a:ln w="9525">
            <a:noFill/>
          </a:ln>
        </p:spPr>
        <p:txBody>
          <a:bodyPr wrap="square">
            <a:spAutoFit/>
          </a:bodyPr>
          <a:lstStyle/>
          <a:p>
            <a:pPr eaLnBrk="1" hangingPunct="1"/>
            <a:r>
              <a:rPr lang="en-US" altLang="zh-CN" sz="3200" b="1" dirty="0">
                <a:latin typeface="微软雅黑" panose="020B0503020204020204" pitchFamily="34" charset="-122"/>
                <a:ea typeface="微软雅黑" panose="020B0503020204020204" pitchFamily="34" charset="-122"/>
              </a:rPr>
              <a:t>JIT</a:t>
            </a:r>
            <a:r>
              <a:rPr lang="zh-CN" altLang="en-US" sz="3200" b="1" dirty="0">
                <a:latin typeface="微软雅黑" panose="020B0503020204020204" pitchFamily="34" charset="-122"/>
                <a:ea typeface="微软雅黑" panose="020B0503020204020204" pitchFamily="34" charset="-122"/>
              </a:rPr>
              <a:t>在</a:t>
            </a:r>
            <a:r>
              <a:rPr lang="en-US" altLang="zh-CN" sz="3200" b="1" dirty="0">
                <a:latin typeface="微软雅黑" panose="020B0503020204020204" pitchFamily="34" charset="-122"/>
                <a:ea typeface="微软雅黑" panose="020B0503020204020204" pitchFamily="34" charset="-122"/>
              </a:rPr>
              <a:t>S·DEER</a:t>
            </a:r>
            <a:r>
              <a:rPr lang="zh-CN" altLang="en-US" sz="3200" b="1" dirty="0">
                <a:latin typeface="微软雅黑" panose="020B0503020204020204" pitchFamily="34" charset="-122"/>
                <a:ea typeface="微软雅黑" panose="020B0503020204020204" pitchFamily="34" charset="-122"/>
              </a:rPr>
              <a:t>的应用：缺点</a:t>
            </a:r>
            <a:endParaRPr lang="zh-CN" altLang="en-US" sz="32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 name="矩形 2"/>
          <p:cNvSpPr/>
          <p:nvPr/>
        </p:nvSpPr>
        <p:spPr>
          <a:xfrm>
            <a:off x="631726" y="1237174"/>
            <a:ext cx="8067247" cy="5015476"/>
          </a:xfrm>
          <a:prstGeom prst="rect">
            <a:avLst/>
          </a:prstGeom>
        </p:spPr>
        <p:txBody>
          <a:bodyPr wrap="square">
            <a:sp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1</a:t>
            </a:r>
            <a:r>
              <a:rPr lang="zh-CN" altLang="en-US" sz="2400" b="1" dirty="0">
                <a:latin typeface="微软雅黑 Light" panose="020B0502040204020203" pitchFamily="34" charset="-122"/>
                <a:ea typeface="微软雅黑 Light" panose="020B0502040204020203" pitchFamily="34" charset="-122"/>
              </a:rPr>
              <a:t>）发货的时间延长，增加了从供应商仓库要货时间。客户体验比入库商品稍微差一点</a:t>
            </a:r>
          </a:p>
          <a:p>
            <a:pPr>
              <a:lnSpc>
                <a:spcPct val="150000"/>
              </a:lnSpc>
            </a:pP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2</a:t>
            </a:r>
            <a:r>
              <a:rPr lang="zh-CN" altLang="en-US" sz="2400" b="1" dirty="0">
                <a:latin typeface="微软雅黑 Light" panose="020B0502040204020203" pitchFamily="34" charset="-122"/>
                <a:ea typeface="微软雅黑 Light" panose="020B0502040204020203" pitchFamily="34" charset="-122"/>
              </a:rPr>
              <a:t>）供应商的负担加重了，一次发货变成多次发货，从而物流费用增加。</a:t>
            </a:r>
          </a:p>
          <a:p>
            <a:pPr>
              <a:lnSpc>
                <a:spcPct val="150000"/>
              </a:lnSpc>
            </a:pP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3</a:t>
            </a:r>
            <a:r>
              <a:rPr lang="zh-CN" altLang="en-US" sz="2400" b="1" dirty="0">
                <a:latin typeface="微软雅黑 Light" panose="020B0502040204020203" pitchFamily="34" charset="-122"/>
                <a:ea typeface="微软雅黑 Light" panose="020B0502040204020203" pitchFamily="34" charset="-122"/>
              </a:rPr>
              <a:t>）要求时效高（唯品会要求上午订单下午送达，下午订单次日</a:t>
            </a:r>
            <a:r>
              <a:rPr lang="en-US" altLang="zh-CN" sz="2400" b="1" dirty="0">
                <a:latin typeface="微软雅黑 Light" panose="020B0502040204020203" pitchFamily="34" charset="-122"/>
                <a:ea typeface="微软雅黑 Light" panose="020B0502040204020203" pitchFamily="34" charset="-122"/>
              </a:rPr>
              <a:t>12</a:t>
            </a:r>
            <a:r>
              <a:rPr lang="zh-CN" altLang="en-US" sz="2400" b="1" dirty="0">
                <a:latin typeface="微软雅黑 Light" panose="020B0502040204020203" pitchFamily="34" charset="-122"/>
                <a:ea typeface="微软雅黑 Light" panose="020B0502040204020203" pitchFamily="34" charset="-122"/>
              </a:rPr>
              <a:t>点前送达），规定了如果不及时送达要罚款并由合作商承担，在当前的物流圈里能做到的只有少数几家物流商。</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4</a:t>
            </a:r>
            <a:r>
              <a:rPr lang="zh-CN" altLang="en-US" sz="2400" b="1" dirty="0">
                <a:latin typeface="微软雅黑 Light" panose="020B0502040204020203" pitchFamily="34" charset="-122"/>
                <a:ea typeface="微软雅黑 Light" panose="020B0502040204020203" pitchFamily="34" charset="-122"/>
              </a:rPr>
              <a:t>）员工工作压力较大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107996"/>
          </a:xfrm>
          <a:prstGeom prst="rect">
            <a:avLst/>
          </a:prstGeom>
          <a:noFill/>
          <a:ln w="9525">
            <a:noFill/>
          </a:ln>
        </p:spPr>
        <p:txBody>
          <a:bodyPr wrap="square">
            <a:spAutoFit/>
          </a:bodyPr>
          <a:lstStyle/>
          <a:p>
            <a:pPr eaLnBrk="1" hangingPunct="1"/>
            <a:r>
              <a:rPr lang="en-US" altLang="zh-CN" sz="6600" b="1">
                <a:solidFill>
                  <a:srgbClr val="2B2E30"/>
                </a:solidFill>
                <a:latin typeface="微软雅黑" panose="020B0503020204020204" pitchFamily="34" charset="-122"/>
                <a:ea typeface="微软雅黑" panose="020B0503020204020204" pitchFamily="34" charset="-122"/>
              </a:rPr>
              <a:t>Part Six</a:t>
            </a:r>
            <a:endParaRPr lang="en-US" altLang="zh-CN" sz="4000" b="1" dirty="0">
              <a:solidFill>
                <a:srgbClr val="2B2E30"/>
              </a:solidFill>
              <a:latin typeface="微软雅黑" panose="020B0503020204020204" pitchFamily="34" charset="-122"/>
              <a:ea typeface="微软雅黑" panose="020B0503020204020204" pitchFamily="34" charset="-122"/>
            </a:endParaRPr>
          </a:p>
        </p:txBody>
      </p:sp>
      <p:cxnSp>
        <p:nvCxnSpPr>
          <p:cNvPr id="24" name="Straight Connector 23      (向天歌演示原创作品：www.TopPPT.cn)"/>
          <p:cNvCxnSpPr/>
          <p:nvPr/>
        </p:nvCxnSpPr>
        <p:spPr>
          <a:xfrm flipH="1">
            <a:off x="1308100" y="3586480"/>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2963545" y="3526155"/>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2" name="Group 4      (向天歌演示原创作品：www.TopPPT.cn)"/>
          <p:cNvGrpSpPr/>
          <p:nvPr/>
        </p:nvGrpSpPr>
        <p:grpSpPr>
          <a:xfrm>
            <a:off x="3398520" y="3525838"/>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4" name="Group 9      (向天歌演示原创作品：www.TopPPT.cn)"/>
          <p:cNvGrpSpPr/>
          <p:nvPr/>
        </p:nvGrpSpPr>
        <p:grpSpPr>
          <a:xfrm>
            <a:off x="7529195" y="5998528"/>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5"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11      (向天歌演示原创作品：www.TopPPT.cn)"/>
          <p:cNvGrpSpPr/>
          <p:nvPr/>
        </p:nvGrpSpPr>
        <p:grpSpPr>
          <a:xfrm>
            <a:off x="8187690" y="5998840"/>
            <a:ext cx="2239010" cy="430305"/>
            <a:chOff x="3147050" y="4898862"/>
            <a:chExt cx="1620152" cy="429194"/>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86" name="TextBox 35      (向天歌演示原创作品：www.TopPPT.cn)"/>
            <p:cNvSpPr txBox="1"/>
            <p:nvPr/>
          </p:nvSpPr>
          <p:spPr>
            <a:xfrm>
              <a:off x="3527358" y="4928979"/>
              <a:ext cx="840450" cy="399077"/>
            </a:xfrm>
            <a:prstGeom prst="rect">
              <a:avLst/>
            </a:prstGeom>
            <a:noFill/>
            <a:ln w="9525">
              <a:noFill/>
            </a:ln>
          </p:spPr>
          <p:txBody>
            <a:bodyPr>
              <a:spAutoFit/>
            </a:body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汪盈月</a:t>
              </a:r>
            </a:p>
          </p:txBody>
        </p:sp>
      </p:grpSp>
      <p:sp>
        <p:nvSpPr>
          <p:cNvPr id="3" name="文本框 2"/>
          <p:cNvSpPr txBox="1"/>
          <p:nvPr/>
        </p:nvSpPr>
        <p:spPr>
          <a:xfrm>
            <a:off x="2135560" y="3839886"/>
            <a:ext cx="7533327" cy="1938020"/>
          </a:xfrm>
          <a:prstGeom prst="rect">
            <a:avLst/>
          </a:prstGeom>
          <a:noFill/>
        </p:spPr>
        <p:txBody>
          <a:bodyPr wrap="square" rtlCol="0" anchor="t">
            <a:spAutoFit/>
          </a:bodyPr>
          <a:lstStyle/>
          <a:p>
            <a:pPr algn="ctr" eaLnBrk="1" hangingPunct="1"/>
            <a:r>
              <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展望：服装品牌的库存管理</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7202170" cy="1077218"/>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产品生产研发：需要强大的市场预测能力与时尚敏感度</a:t>
            </a:r>
            <a:endParaRPr lang="zh-CN" altLang="en-US" sz="32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 name="矩形 2"/>
          <p:cNvSpPr/>
          <p:nvPr/>
        </p:nvSpPr>
        <p:spPr>
          <a:xfrm>
            <a:off x="668643" y="1735166"/>
            <a:ext cx="8067247" cy="3970318"/>
          </a:xfrm>
          <a:prstGeom prst="rect">
            <a:avLst/>
          </a:prstGeom>
        </p:spPr>
        <p:txBody>
          <a:bodyPr wrap="square">
            <a:spAutoFit/>
          </a:bodyPr>
          <a:lstStyle/>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市场调研与测试</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买手制</a:t>
            </a:r>
            <a:endParaRPr lang="en-US" altLang="zh-CN" sz="2400" b="1" dirty="0">
              <a:latin typeface="微软雅黑 Light" panose="020B0502040204020203" pitchFamily="34" charset="-122"/>
              <a:ea typeface="微软雅黑 Light" panose="020B0502040204020203" pitchFamily="34" charset="-122"/>
            </a:endParaRP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我国大量服装产品款式严重同质化，导致产品的需求减少，使企业库存大量积压。需要重视服装品牌的独特性与创新。</a:t>
            </a:r>
            <a:endParaRPr lang="en-US" altLang="zh-CN" sz="2400" b="1" dirty="0">
              <a:latin typeface="微软雅黑 Light" panose="020B0502040204020203" pitchFamily="34" charset="-122"/>
              <a:ea typeface="微软雅黑 Light" panose="020B0502040204020203" pitchFamily="34" charset="-122"/>
            </a:endParaRP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建立面向协同的快速反应机制，使供应链各个节点企业实现信息共享，从而对多变的市场需求进行合理的计划、预测以及补货。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6986146" cy="1077218"/>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优化信息系统，建立全渠道零售管理平台</a:t>
            </a:r>
            <a:endParaRPr lang="zh-CN" altLang="en-US" sz="32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 name="矩形 2"/>
          <p:cNvSpPr/>
          <p:nvPr/>
        </p:nvSpPr>
        <p:spPr>
          <a:xfrm>
            <a:off x="668643" y="1735166"/>
            <a:ext cx="8067247" cy="3970318"/>
          </a:xfrm>
          <a:prstGeom prst="rect">
            <a:avLst/>
          </a:prstGeom>
        </p:spPr>
        <p:txBody>
          <a:bodyPr wrap="square">
            <a:spAutoFit/>
          </a:bodyPr>
          <a:lstStyle/>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坚持以资料统一为前提进行物流资源的整合，使库存管理有关数据库在所有渠道的所有部门实现共享，建立一个实时化、透明化的库存管理系统。</a:t>
            </a:r>
            <a:endParaRPr lang="en-US" altLang="zh-CN" sz="2400" b="1" dirty="0">
              <a:latin typeface="微软雅黑 Light" panose="020B0502040204020203" pitchFamily="34" charset="-122"/>
              <a:ea typeface="微软雅黑 Light" panose="020B0502040204020203" pitchFamily="34" charset="-122"/>
            </a:endParaRP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订单管理统一化，建立订单管理信息系统。将各个销售接触点的订单录入系统，进行归集处理，然后将所有的订单进行综合处理，根据送货地址的差异、库存是否充足等因素进行最有库存点的分配。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9912424" y="2852737"/>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0633149" y="3640137"/>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45799" y="4332287"/>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10056887" y="4902199"/>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0669662" y="5157787"/>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11490082" y="4497704"/>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9718749" y="5683249"/>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0776024" y="3744912"/>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0895087" y="5326062"/>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10031487" y="5973762"/>
            <a:ext cx="600075" cy="601662"/>
          </a:xfrm>
          <a:prstGeom prst="rect">
            <a:avLst/>
          </a:prstGeom>
          <a:noFill/>
          <a:ln w="9525">
            <a:noFill/>
          </a:ln>
        </p:spPr>
      </p:pic>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4030" y="275924"/>
            <a:ext cx="6410082" cy="1077218"/>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优化仓储管理，增强企业库存管理意识</a:t>
            </a:r>
            <a:endParaRPr lang="zh-CN" altLang="en-US" sz="32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 name="矩形 2"/>
          <p:cNvSpPr/>
          <p:nvPr/>
        </p:nvSpPr>
        <p:spPr>
          <a:xfrm>
            <a:off x="645383" y="1880629"/>
            <a:ext cx="8067247" cy="2862322"/>
          </a:xfrm>
          <a:prstGeom prst="rect">
            <a:avLst/>
          </a:prstGeom>
        </p:spPr>
        <p:txBody>
          <a:bodyPr wrap="square">
            <a:spAutoFit/>
          </a:bodyPr>
          <a:lstStyle/>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进一步细分仓库</a:t>
            </a: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完善货品检验、出库、退货等流程。</a:t>
            </a:r>
            <a:endParaRPr lang="en-US" altLang="zh-CN" sz="2400" b="1" dirty="0">
              <a:latin typeface="微软雅黑 Light" panose="020B0502040204020203" pitchFamily="34" charset="-122"/>
              <a:ea typeface="微软雅黑 Light" panose="020B0502040204020203" pitchFamily="34" charset="-122"/>
            </a:endParaRP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将对库存管理的重视通过企业经济考核指标、工作顺利开展、经费节约的形式体现出来。</a:t>
            </a:r>
          </a:p>
          <a:p>
            <a:pPr marL="457200" indent="-457200">
              <a:lnSpc>
                <a:spcPct val="150000"/>
              </a:lnSpc>
              <a:buAutoNum type="arabicPeriod"/>
            </a:pPr>
            <a:r>
              <a:rPr lang="zh-CN" altLang="en-US" sz="2400" b="1" dirty="0">
                <a:latin typeface="微软雅黑 Light" panose="020B0502040204020203" pitchFamily="34" charset="-122"/>
                <a:ea typeface="微软雅黑 Light" panose="020B0502040204020203" pitchFamily="34" charset="-122"/>
              </a:rPr>
              <a:t>将库存管理纳入企业经营管理层的议程安排中去。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3" name="Rectangle 22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Rectangle 23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5" name="TextBox 51      (向天歌演示原创作品：www.TopPPT.cn)"/>
          <p:cNvSpPr txBox="1"/>
          <p:nvPr/>
        </p:nvSpPr>
        <p:spPr>
          <a:xfrm>
            <a:off x="2783632" y="2636912"/>
            <a:ext cx="7200800" cy="1323439"/>
          </a:xfrm>
          <a:prstGeom prst="rect">
            <a:avLst/>
          </a:prstGeom>
          <a:noFill/>
          <a:ln w="9525">
            <a:noFill/>
          </a:ln>
        </p:spPr>
        <p:txBody>
          <a:bodyPr wrap="square">
            <a:spAutoFit/>
          </a:bodyPr>
          <a:lstStyle/>
          <a:p>
            <a:pPr eaLnBrk="1" hangingPunct="1"/>
            <a:r>
              <a:rPr lang="en-US" altLang="zh-CN" sz="8000" b="1" dirty="0">
                <a:latin typeface="微软雅黑" panose="020B0503020204020204" pitchFamily="34" charset="-122"/>
                <a:ea typeface="微软雅黑" panose="020B0503020204020204" pitchFamily="34" charset="-122"/>
              </a:rPr>
              <a:t>THANK YOU!</a:t>
            </a:r>
            <a:endParaRPr lang="zh-CN" altLang="en-US" sz="80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424113" y="354647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3"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4"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5"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3503712" y="620688"/>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4879340" cy="46037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公司简介</a:t>
            </a:r>
          </a:p>
        </p:txBody>
      </p:sp>
      <p:sp>
        <p:nvSpPr>
          <p:cNvPr id="10257" name="TextBox 52      (向天歌演示原创作品：www.TopPPT.cn)"/>
          <p:cNvSpPr txBox="1"/>
          <p:nvPr/>
        </p:nvSpPr>
        <p:spPr>
          <a:xfrm>
            <a:off x="3966240" y="1553622"/>
            <a:ext cx="7200800" cy="4062651"/>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S·DEER </a:t>
            </a:r>
            <a:r>
              <a:rPr lang="zh-CN" altLang="en-US" sz="2400" dirty="0">
                <a:latin typeface="微软雅黑" panose="020B0503020204020204" pitchFamily="34" charset="-122"/>
              </a:rPr>
              <a:t>创立于一九九四年，总部位于江苏南京，研发设计中心在法国巴黎。从一间小小的设计工作室起步，经过 </a:t>
            </a:r>
            <a:r>
              <a:rPr lang="en-US" altLang="zh-CN" sz="2400" dirty="0">
                <a:latin typeface="微软雅黑" panose="020B0503020204020204" pitchFamily="34" charset="-122"/>
              </a:rPr>
              <a:t>23 </a:t>
            </a:r>
            <a:r>
              <a:rPr lang="zh-CN" altLang="en-US" sz="2400" dirty="0">
                <a:latin typeface="微软雅黑" panose="020B0503020204020204" pitchFamily="34" charset="-122"/>
              </a:rPr>
              <a:t>年的发展，已成为集设计、生产、 销售于一体的国际化化服装企业。截至 </a:t>
            </a:r>
            <a:r>
              <a:rPr lang="en-US" altLang="zh-CN" sz="2400" dirty="0">
                <a:latin typeface="微软雅黑" panose="020B0503020204020204" pitchFamily="34" charset="-122"/>
              </a:rPr>
              <a:t>2016 </a:t>
            </a:r>
            <a:r>
              <a:rPr lang="zh-CN" altLang="en-US" sz="2400" dirty="0">
                <a:latin typeface="微软雅黑" panose="020B0503020204020204" pitchFamily="34" charset="-122"/>
              </a:rPr>
              <a:t>年 </a:t>
            </a:r>
            <a:r>
              <a:rPr lang="en-US" altLang="zh-CN" sz="2400" dirty="0">
                <a:latin typeface="微软雅黑" panose="020B0503020204020204" pitchFamily="34" charset="-122"/>
              </a:rPr>
              <a:t>12 </a:t>
            </a:r>
            <a:r>
              <a:rPr lang="zh-CN" altLang="en-US" sz="2400" dirty="0">
                <a:latin typeface="微软雅黑" panose="020B0503020204020204" pitchFamily="34" charset="-122"/>
              </a:rPr>
              <a:t>月底，营业中的线下直营与 加盟店铺逾 </a:t>
            </a:r>
            <a:r>
              <a:rPr lang="en-US" altLang="zh-CN" sz="2400" dirty="0">
                <a:latin typeface="微软雅黑" panose="020B0503020204020204" pitchFamily="34" charset="-122"/>
              </a:rPr>
              <a:t>1200 </a:t>
            </a:r>
            <a:r>
              <a:rPr lang="zh-CN" altLang="en-US" sz="2400" dirty="0">
                <a:latin typeface="微软雅黑" panose="020B0503020204020204" pitchFamily="34" charset="-122"/>
              </a:rPr>
              <a:t>间，广泛分布在全国 </a:t>
            </a:r>
            <a:r>
              <a:rPr lang="en-US" altLang="zh-CN" sz="2400" dirty="0">
                <a:latin typeface="微软雅黑" panose="020B0503020204020204" pitchFamily="34" charset="-122"/>
              </a:rPr>
              <a:t>34 </a:t>
            </a:r>
            <a:r>
              <a:rPr lang="zh-CN" altLang="en-US" sz="2400" dirty="0">
                <a:latin typeface="微软雅黑" panose="020B0503020204020204" pitchFamily="34" charset="-122"/>
              </a:rPr>
              <a:t>个省级行政区域、中国台湾和英国的 </a:t>
            </a:r>
            <a:r>
              <a:rPr lang="en-US" altLang="zh-CN" sz="2400" dirty="0">
                <a:latin typeface="微软雅黑" panose="020B0503020204020204" pitchFamily="34" charset="-122"/>
              </a:rPr>
              <a:t>280 </a:t>
            </a:r>
            <a:r>
              <a:rPr lang="zh-CN" altLang="en-US" sz="2400" dirty="0">
                <a:latin typeface="微软雅黑" panose="020B0503020204020204" pitchFamily="34" charset="-122"/>
              </a:rPr>
              <a:t>多个城市；线上网店 </a:t>
            </a:r>
            <a:r>
              <a:rPr lang="en-US" altLang="zh-CN" sz="2400" dirty="0">
                <a:latin typeface="微软雅黑" panose="020B0503020204020204" pitchFamily="34" charset="-122"/>
              </a:rPr>
              <a:t>9 </a:t>
            </a:r>
            <a:r>
              <a:rPr lang="zh-CN" altLang="en-US" sz="2400" dirty="0">
                <a:latin typeface="微软雅黑" panose="020B0503020204020204" pitchFamily="34" charset="-122"/>
              </a:rPr>
              <a:t>间，平台包括天猫、京东、飞牛网和唯品会等。</a:t>
            </a:r>
            <a:r>
              <a:rPr lang="en-US" altLang="zh-CN" sz="2400" dirty="0">
                <a:latin typeface="微软雅黑" panose="020B0503020204020204" pitchFamily="34" charset="-122"/>
              </a:rPr>
              <a:t>2016 </a:t>
            </a:r>
            <a:r>
              <a:rPr lang="zh-CN" altLang="en-US" sz="2400" dirty="0">
                <a:latin typeface="微软雅黑" panose="020B0503020204020204" pitchFamily="34" charset="-122"/>
              </a:rPr>
              <a:t>年全系统营业收入总额突破 </a:t>
            </a:r>
            <a:r>
              <a:rPr lang="en-US" altLang="zh-CN" sz="2400" dirty="0">
                <a:latin typeface="微软雅黑" panose="020B0503020204020204" pitchFamily="34" charset="-122"/>
              </a:rPr>
              <a:t>20 </a:t>
            </a:r>
            <a:r>
              <a:rPr lang="zh-CN" altLang="en-US" sz="2400" dirty="0">
                <a:latin typeface="微软雅黑" panose="020B0503020204020204" pitchFamily="34" charset="-122"/>
              </a:rPr>
              <a:t>亿元人民币。 </a:t>
            </a:r>
          </a:p>
          <a:p>
            <a:pPr marL="0" lvl="0" indent="0" eaLnBrk="0" hangingPunct="0">
              <a:spcBef>
                <a:spcPct val="0"/>
              </a:spcBef>
              <a:buFontTx/>
              <a:buNone/>
            </a:pPr>
            <a:endParaRPr lang="zh-CN" altLang="en-US" sz="2400" dirty="0">
              <a:latin typeface="微软雅黑" panose="020B0503020204020204" pitchFamily="34" charset="-122"/>
            </a:endParaRPr>
          </a:p>
          <a:p>
            <a:pPr marL="0" lvl="0" indent="0" eaLnBrk="0" hangingPunct="0">
              <a:spcBef>
                <a:spcPct val="0"/>
              </a:spcBef>
              <a:buFontTx/>
              <a:buNone/>
            </a:pPr>
            <a:endParaRPr lang="zh-CN" altLang="en-US" sz="1800" dirty="0">
              <a:latin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向天歌演示原创作品：www.TopPPT.cn)"/>
          <p:cNvCxnSpPr/>
          <p:nvPr/>
        </p:nvCxnSpPr>
        <p:spPr>
          <a:xfrm flipH="1">
            <a:off x="9531350" y="1916113"/>
            <a:ext cx="1689100" cy="2808288"/>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9" name="Straight Connector 8      (向天歌演示原创作品：www.TopPPT.cn)"/>
          <p:cNvCxnSpPr/>
          <p:nvPr/>
        </p:nvCxnSpPr>
        <p:spPr>
          <a:xfrm flipV="1">
            <a:off x="1127125" y="2401888"/>
            <a:ext cx="1800225" cy="2663825"/>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10" name="Straight Connector 9      (向天歌演示原创作品：www.TopPPT.cn)"/>
          <p:cNvCxnSpPr/>
          <p:nvPr/>
        </p:nvCxnSpPr>
        <p:spPr>
          <a:xfrm>
            <a:off x="2927350" y="2401888"/>
            <a:ext cx="1592263" cy="1439863"/>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向天歌演示原创作品：www.TopPPT.cn)"/>
          <p:cNvCxnSpPr/>
          <p:nvPr/>
        </p:nvCxnSpPr>
        <p:spPr>
          <a:xfrm flipV="1">
            <a:off x="4516438" y="1681163"/>
            <a:ext cx="1724025" cy="2160588"/>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向天歌演示原创作品：www.TopPPT.cn)"/>
          <p:cNvCxnSpPr/>
          <p:nvPr/>
        </p:nvCxnSpPr>
        <p:spPr>
          <a:xfrm>
            <a:off x="6218238" y="1681163"/>
            <a:ext cx="741363" cy="3024188"/>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向天歌演示原创作品：www.TopPPT.cn)"/>
          <p:cNvCxnSpPr/>
          <p:nvPr/>
        </p:nvCxnSpPr>
        <p:spPr>
          <a:xfrm flipH="1">
            <a:off x="6959600" y="3387725"/>
            <a:ext cx="827088" cy="1304925"/>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向天歌演示原创作品：www.TopPPT.cn)"/>
          <p:cNvCxnSpPr/>
          <p:nvPr/>
        </p:nvCxnSpPr>
        <p:spPr>
          <a:xfrm>
            <a:off x="7786688" y="3384550"/>
            <a:ext cx="1743075" cy="1108075"/>
          </a:xfrm>
          <a:prstGeom prst="line">
            <a:avLst/>
          </a:prstGeom>
          <a:ln w="28575">
            <a:solidFill>
              <a:srgbClr val="21A3D0"/>
            </a:solidFill>
          </a:ln>
        </p:spPr>
        <p:style>
          <a:lnRef idx="1">
            <a:schemeClr val="accent1"/>
          </a:lnRef>
          <a:fillRef idx="0">
            <a:schemeClr val="accent1"/>
          </a:fillRef>
          <a:effectRef idx="0">
            <a:schemeClr val="accent1"/>
          </a:effectRef>
          <a:fontRef idx="minor">
            <a:schemeClr val="tx1"/>
          </a:fontRef>
        </p:style>
      </p:cxnSp>
      <p:sp>
        <p:nvSpPr>
          <p:cNvPr id="23" name="Oval 22      (向天歌演示原创作品：www.TopPPT.cn)"/>
          <p:cNvSpPr/>
          <p:nvPr/>
        </p:nvSpPr>
        <p:spPr>
          <a:xfrm>
            <a:off x="2817813" y="2330450"/>
            <a:ext cx="287338" cy="288925"/>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Oval 23      (向天歌演示原创作品：www.TopPPT.cn)"/>
          <p:cNvSpPr/>
          <p:nvPr/>
        </p:nvSpPr>
        <p:spPr>
          <a:xfrm>
            <a:off x="4371975" y="3624263"/>
            <a:ext cx="288925" cy="288925"/>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5" name="Oval 24      (向天歌演示原创作品：www.TopPPT.cn)"/>
          <p:cNvSpPr/>
          <p:nvPr/>
        </p:nvSpPr>
        <p:spPr>
          <a:xfrm>
            <a:off x="6073775" y="1611313"/>
            <a:ext cx="288925" cy="287338"/>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6" name="Oval 25      (向天歌演示原创作品：www.TopPPT.cn)"/>
          <p:cNvSpPr/>
          <p:nvPr/>
        </p:nvSpPr>
        <p:spPr>
          <a:xfrm>
            <a:off x="6816725" y="4489450"/>
            <a:ext cx="287338" cy="287338"/>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7" name="Oval 26      (向天歌演示原创作品：www.TopPPT.cn)"/>
          <p:cNvSpPr/>
          <p:nvPr/>
        </p:nvSpPr>
        <p:spPr>
          <a:xfrm>
            <a:off x="7653338" y="3289300"/>
            <a:ext cx="288925" cy="287338"/>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8" name="Oval 27      (向天歌演示原创作品：www.TopPPT.cn)"/>
          <p:cNvSpPr/>
          <p:nvPr/>
        </p:nvSpPr>
        <p:spPr>
          <a:xfrm>
            <a:off x="9440863" y="4470400"/>
            <a:ext cx="288925" cy="288925"/>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208" name="TextBox 36      (向天歌演示原创作品：www.TopPPT.cn)"/>
          <p:cNvSpPr txBox="1"/>
          <p:nvPr/>
        </p:nvSpPr>
        <p:spPr>
          <a:xfrm>
            <a:off x="1513205" y="1408430"/>
            <a:ext cx="3147695" cy="922020"/>
          </a:xfrm>
          <a:prstGeom prst="rect">
            <a:avLst/>
          </a:prstGeom>
          <a:noFill/>
          <a:ln w="9525">
            <a:noFill/>
          </a:ln>
        </p:spPr>
        <p:txBody>
          <a:bodyPr wrap="square">
            <a:spAutoFit/>
          </a:bodyPr>
          <a:lstStyle/>
          <a:p>
            <a:pPr algn="ctr" eaLnBrk="1" hangingPunct="1"/>
            <a:r>
              <a:rPr lang="en-US" altLang="zh-CN" sz="1800" dirty="0">
                <a:latin typeface="微软雅黑" panose="020B0503020204020204" pitchFamily="34" charset="-122"/>
                <a:ea typeface="微软雅黑" panose="020B0503020204020204" pitchFamily="34" charset="-122"/>
              </a:rPr>
              <a:t>1996</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eaLnBrk="1" hangingPunct="1"/>
            <a:r>
              <a:rPr lang="en-US" altLang="zh-CN" sz="1800" dirty="0">
                <a:latin typeface="微软雅黑" panose="020B0503020204020204" pitchFamily="34" charset="-122"/>
                <a:ea typeface="微软雅黑" panose="020B0503020204020204" pitchFamily="34" charset="-122"/>
              </a:rPr>
              <a:t>S·DEER</a:t>
            </a:r>
            <a:r>
              <a:rPr lang="zh-CN" altLang="en-US" sz="1800" dirty="0">
                <a:latin typeface="微软雅黑" panose="020B0503020204020204" pitchFamily="34" charset="-122"/>
                <a:ea typeface="微软雅黑" panose="020B0503020204020204" pitchFamily="34" charset="-122"/>
              </a:rPr>
              <a:t>在合肥商之都商场内开设了第一间女装直营店 </a:t>
            </a:r>
          </a:p>
        </p:txBody>
      </p:sp>
      <p:sp>
        <p:nvSpPr>
          <p:cNvPr id="8209" name="TextBox 37      (向天歌演示原创作品：www.TopPPT.cn)"/>
          <p:cNvSpPr txBox="1"/>
          <p:nvPr/>
        </p:nvSpPr>
        <p:spPr>
          <a:xfrm>
            <a:off x="3382963" y="3906838"/>
            <a:ext cx="2265362" cy="646331"/>
          </a:xfrm>
          <a:prstGeom prst="rect">
            <a:avLst/>
          </a:prstGeom>
          <a:noFill/>
          <a:ln w="9525">
            <a:noFill/>
          </a:ln>
        </p:spPr>
        <p:txBody>
          <a:bodyPr>
            <a:spAutoFit/>
          </a:bodyPr>
          <a:lstStyle/>
          <a:p>
            <a:pPr algn="ctr" eaLnBrk="1" hangingPunct="1"/>
            <a:r>
              <a:rPr lang="en-US" altLang="zh-CN" sz="1200" dirty="0">
                <a:latin typeface="微软雅黑" panose="020B0503020204020204" pitchFamily="34" charset="-122"/>
                <a:ea typeface="微软雅黑" panose="020B0503020204020204" pitchFamily="34" charset="-122"/>
              </a:rPr>
              <a:t>1999</a:t>
            </a:r>
            <a:r>
              <a:rPr lang="zh-CN" altLang="en-US" sz="1200" dirty="0">
                <a:latin typeface="微软雅黑" panose="020B0503020204020204" pitchFamily="34" charset="-122"/>
                <a:ea typeface="微软雅黑" panose="020B0503020204020204" pitchFamily="34" charset="-122"/>
              </a:rPr>
              <a:t>年</a:t>
            </a:r>
            <a:endParaRPr lang="en-US" altLang="zh-CN" sz="1200" dirty="0">
              <a:latin typeface="微软雅黑" panose="020B0503020204020204" pitchFamily="34" charset="-122"/>
              <a:ea typeface="微软雅黑" panose="020B0503020204020204" pitchFamily="34" charset="-122"/>
            </a:endParaRPr>
          </a:p>
          <a:p>
            <a:pPr algn="ctr" eaLnBrk="1" hangingPunct="1"/>
            <a:r>
              <a:rPr lang="en-US" altLang="zh-CN" sz="1200" dirty="0">
                <a:latin typeface="微软雅黑" panose="020B0503020204020204" pitchFamily="34" charset="-122"/>
                <a:ea typeface="微软雅黑" panose="020B0503020204020204" pitchFamily="34" charset="-122"/>
              </a:rPr>
              <a:t>S·DEER </a:t>
            </a:r>
            <a:r>
              <a:rPr lang="zh-CN" altLang="en-US" sz="1200" dirty="0">
                <a:latin typeface="微软雅黑" panose="020B0503020204020204" pitchFamily="34" charset="-122"/>
                <a:ea typeface="微软雅黑" panose="020B0503020204020204" pitchFamily="34" charset="-122"/>
              </a:rPr>
              <a:t>尝试开拓独立专门店经营模式</a:t>
            </a:r>
          </a:p>
        </p:txBody>
      </p:sp>
      <p:sp>
        <p:nvSpPr>
          <p:cNvPr id="8210" name="TextBox 38      (向天歌演示原创作品：www.TopPPT.cn)"/>
          <p:cNvSpPr txBox="1"/>
          <p:nvPr/>
        </p:nvSpPr>
        <p:spPr>
          <a:xfrm>
            <a:off x="4857115" y="759460"/>
            <a:ext cx="3291840" cy="922020"/>
          </a:xfrm>
          <a:prstGeom prst="rect">
            <a:avLst/>
          </a:prstGeom>
          <a:noFill/>
          <a:ln w="9525">
            <a:noFill/>
          </a:ln>
        </p:spPr>
        <p:txBody>
          <a:bodyPr wrap="square">
            <a:spAutoFit/>
          </a:bodyPr>
          <a:lstStyle/>
          <a:p>
            <a:pPr algn="ctr" eaLnBrk="1" hangingPunct="1"/>
            <a:r>
              <a:rPr lang="en-US" altLang="zh-CN" sz="1800" dirty="0">
                <a:latin typeface="微软雅黑" panose="020B0503020204020204" pitchFamily="34" charset="-122"/>
                <a:ea typeface="微软雅黑" panose="020B0503020204020204" pitchFamily="34" charset="-122"/>
              </a:rPr>
              <a:t>2005</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eaLnBrk="1" hangingPunct="1"/>
            <a:r>
              <a:rPr lang="en-US" altLang="zh-CN" sz="1800" dirty="0">
                <a:latin typeface="微软雅黑" panose="020B0503020204020204" pitchFamily="34" charset="-122"/>
                <a:ea typeface="微软雅黑" panose="020B0503020204020204" pitchFamily="34" charset="-122"/>
              </a:rPr>
              <a:t>S·DEER</a:t>
            </a:r>
            <a:r>
              <a:rPr lang="zh-CN" altLang="en-US" sz="1800" dirty="0">
                <a:latin typeface="微软雅黑" panose="020B0503020204020204" pitchFamily="34" charset="-122"/>
                <a:ea typeface="微软雅黑" panose="020B0503020204020204" pitchFamily="34" charset="-122"/>
              </a:rPr>
              <a:t>公司先后在西南、 华北、华南等地区成立分公司</a:t>
            </a:r>
          </a:p>
        </p:txBody>
      </p:sp>
      <p:sp>
        <p:nvSpPr>
          <p:cNvPr id="8211" name="TextBox 39      (向天歌演示原创作品：www.TopPPT.cn)"/>
          <p:cNvSpPr txBox="1"/>
          <p:nvPr/>
        </p:nvSpPr>
        <p:spPr>
          <a:xfrm>
            <a:off x="5883275" y="4760913"/>
            <a:ext cx="2265363" cy="922020"/>
          </a:xfrm>
          <a:prstGeom prst="rect">
            <a:avLst/>
          </a:prstGeom>
          <a:noFill/>
          <a:ln w="9525">
            <a:noFill/>
          </a:ln>
        </p:spPr>
        <p:txBody>
          <a:bodyPr>
            <a:spAutoFit/>
          </a:bodyPr>
          <a:lstStyle/>
          <a:p>
            <a:pPr algn="ctr" eaLnBrk="1" hangingPunct="1"/>
            <a:r>
              <a:rPr lang="en-US" altLang="zh-CN" sz="1800" dirty="0">
                <a:latin typeface="微软雅黑" panose="020B0503020204020204" pitchFamily="34" charset="-122"/>
                <a:ea typeface="微软雅黑" panose="020B0503020204020204" pitchFamily="34" charset="-122"/>
              </a:rPr>
              <a:t>2008</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eaLnBrk="1" hangingPunct="1"/>
            <a:r>
              <a:rPr lang="zh-CN" altLang="en-US" sz="1800" dirty="0">
                <a:latin typeface="微软雅黑" panose="020B0503020204020204" pitchFamily="34" charset="-122"/>
                <a:ea typeface="微软雅黑" panose="020B0503020204020204" pitchFamily="34" charset="-122"/>
              </a:rPr>
              <a:t>公司启动 </a:t>
            </a:r>
            <a:r>
              <a:rPr lang="en-US" altLang="zh-CN" sz="1800" dirty="0">
                <a:latin typeface="微软雅黑" panose="020B0503020204020204" pitchFamily="34" charset="-122"/>
                <a:ea typeface="微软雅黑" panose="020B0503020204020204" pitchFamily="34" charset="-122"/>
              </a:rPr>
              <a:t>S·DEER </a:t>
            </a:r>
            <a:r>
              <a:rPr lang="zh-CN" altLang="en-US" sz="1800" dirty="0">
                <a:latin typeface="微软雅黑" panose="020B0503020204020204" pitchFamily="34" charset="-122"/>
                <a:ea typeface="微软雅黑" panose="020B0503020204020204" pitchFamily="34" charset="-122"/>
              </a:rPr>
              <a:t>品牌第四代商业空间</a:t>
            </a:r>
          </a:p>
        </p:txBody>
      </p:sp>
      <p:sp>
        <p:nvSpPr>
          <p:cNvPr id="8212" name="TextBox 40      (向天歌演示原创作品：www.TopPPT.cn)"/>
          <p:cNvSpPr txBox="1"/>
          <p:nvPr/>
        </p:nvSpPr>
        <p:spPr>
          <a:xfrm>
            <a:off x="7104380" y="2061845"/>
            <a:ext cx="2914015" cy="1476375"/>
          </a:xfrm>
          <a:prstGeom prst="rect">
            <a:avLst/>
          </a:prstGeom>
          <a:noFill/>
          <a:ln w="9525">
            <a:noFill/>
          </a:ln>
        </p:spPr>
        <p:txBody>
          <a:bodyPr wrap="square">
            <a:spAutoFit/>
          </a:bodyPr>
          <a:lstStyle/>
          <a:p>
            <a:pPr algn="ctr" eaLnBrk="1" hangingPunct="1"/>
            <a:r>
              <a:rPr lang="en-US" altLang="zh-CN" sz="1800" dirty="0">
                <a:latin typeface="微软雅黑" panose="020B0503020204020204" pitchFamily="34" charset="-122"/>
                <a:ea typeface="微软雅黑" panose="020B0503020204020204" pitchFamily="34" charset="-122"/>
              </a:rPr>
              <a:t>2009</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eaLnBrk="1" hangingPunct="1"/>
            <a:r>
              <a:rPr lang="zh-CN" altLang="en-US" sz="1800" dirty="0">
                <a:latin typeface="微软雅黑" panose="020B0503020204020204" pitchFamily="34" charset="-122"/>
                <a:ea typeface="微软雅黑" panose="020B0503020204020204" pitchFamily="34" charset="-122"/>
              </a:rPr>
              <a:t>开启公司更深度、更精准的品牌形象传播并创建电子商务事业部并在淘宝网开设特惠店</a:t>
            </a:r>
          </a:p>
        </p:txBody>
      </p:sp>
      <p:sp>
        <p:nvSpPr>
          <p:cNvPr id="8213" name="TextBox 41      (向天歌演示原创作品：www.TopPPT.cn)"/>
          <p:cNvSpPr txBox="1"/>
          <p:nvPr/>
        </p:nvSpPr>
        <p:spPr>
          <a:xfrm>
            <a:off x="8451850" y="4784725"/>
            <a:ext cx="2266950" cy="922020"/>
          </a:xfrm>
          <a:prstGeom prst="rect">
            <a:avLst/>
          </a:prstGeom>
          <a:noFill/>
          <a:ln w="9525">
            <a:noFill/>
          </a:ln>
        </p:spPr>
        <p:txBody>
          <a:bodyPr>
            <a:spAutoFit/>
          </a:bodyPr>
          <a:lstStyle/>
          <a:p>
            <a:pPr algn="ctr" eaLnBrk="1" hangingPunct="1"/>
            <a:r>
              <a:rPr lang="en-US" altLang="zh-CN" sz="1800" dirty="0">
                <a:latin typeface="微软雅黑" panose="020B0503020204020204" pitchFamily="34" charset="-122"/>
                <a:ea typeface="微软雅黑" panose="020B0503020204020204" pitchFamily="34" charset="-122"/>
              </a:rPr>
              <a:t>2010</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eaLnBrk="1" hangingPunct="1"/>
            <a:r>
              <a:rPr lang="zh-CN" altLang="en-US" sz="1800" dirty="0">
                <a:latin typeface="微软雅黑" panose="020B0503020204020204" pitchFamily="34" charset="-122"/>
                <a:ea typeface="微软雅黑" panose="020B0503020204020204" pitchFamily="34" charset="-122"/>
              </a:rPr>
              <a:t>在淘宝开设正价旗舰店</a:t>
            </a:r>
          </a:p>
        </p:txBody>
      </p:sp>
      <p:sp>
        <p:nvSpPr>
          <p:cNvPr id="30" name="Rectangle 29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1" name="Rectangle 30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3" name="Rectangle 32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217" name="TextBox 42      (向天歌演示原创作品：www.TopPPT.cn)"/>
          <p:cNvSpPr txBox="1"/>
          <p:nvPr/>
        </p:nvSpPr>
        <p:spPr>
          <a:xfrm>
            <a:off x="681038" y="304800"/>
            <a:ext cx="1958975" cy="460375"/>
          </a:xfrm>
          <a:prstGeom prst="rect">
            <a:avLst/>
          </a:prstGeom>
          <a:noFill/>
          <a:ln w="9525">
            <a:noFill/>
          </a:ln>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发展历程</a:t>
            </a:r>
          </a:p>
        </p:txBody>
      </p:sp>
      <p:sp>
        <p:nvSpPr>
          <p:cNvPr id="34" name="Oval 22      (向天歌演示原创作品：www.TopPPT.cn)"/>
          <p:cNvSpPr/>
          <p:nvPr/>
        </p:nvSpPr>
        <p:spPr>
          <a:xfrm>
            <a:off x="983432" y="4941168"/>
            <a:ext cx="287338" cy="288925"/>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5" name="矩形 34"/>
          <p:cNvSpPr/>
          <p:nvPr/>
        </p:nvSpPr>
        <p:spPr>
          <a:xfrm>
            <a:off x="983864" y="4940662"/>
            <a:ext cx="2773680" cy="645160"/>
          </a:xfrm>
          <a:prstGeom prst="rect">
            <a:avLst/>
          </a:prstGeom>
        </p:spPr>
        <p:txBody>
          <a:bodyPr wrap="none">
            <a:spAutoFit/>
          </a:bodyPr>
          <a:lstStyle/>
          <a:p>
            <a:pPr algn="ctr"/>
            <a:r>
              <a:rPr lang="en-US" altLang="zh-CN" sz="1800" dirty="0">
                <a:latin typeface="微软雅黑" panose="020B0503020204020204" pitchFamily="34" charset="-122"/>
                <a:ea typeface="微软雅黑" panose="020B0503020204020204" pitchFamily="34" charset="-122"/>
              </a:rPr>
              <a:t>1994</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a:r>
              <a:rPr lang="en-US" altLang="zh-CN" sz="1800" dirty="0">
                <a:latin typeface="微软雅黑" panose="020B0503020204020204" pitchFamily="34" charset="-122"/>
                <a:ea typeface="微软雅黑" panose="020B0503020204020204" pitchFamily="34" charset="-122"/>
              </a:rPr>
              <a:t>S·DEER</a:t>
            </a:r>
            <a:r>
              <a:rPr lang="zh-CN" altLang="en-US" sz="1800" dirty="0">
                <a:latin typeface="微软雅黑" panose="020B0503020204020204" pitchFamily="34" charset="-122"/>
                <a:ea typeface="微软雅黑" panose="020B0503020204020204" pitchFamily="34" charset="-122"/>
              </a:rPr>
              <a:t>工作室在南京成立</a:t>
            </a:r>
          </a:p>
        </p:txBody>
      </p:sp>
      <p:sp>
        <p:nvSpPr>
          <p:cNvPr id="36" name="Oval 27      (向天歌演示原创作品：www.TopPPT.cn)"/>
          <p:cNvSpPr/>
          <p:nvPr/>
        </p:nvSpPr>
        <p:spPr>
          <a:xfrm>
            <a:off x="11064552" y="1772816"/>
            <a:ext cx="288925" cy="288925"/>
          </a:xfrm>
          <a:prstGeom prst="ellipse">
            <a:avLst/>
          </a:prstGeom>
          <a:solidFill>
            <a:srgbClr val="2B2E30"/>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7" name="矩形 36"/>
          <p:cNvSpPr/>
          <p:nvPr/>
        </p:nvSpPr>
        <p:spPr>
          <a:xfrm>
            <a:off x="9730105" y="304800"/>
            <a:ext cx="2462530" cy="1476375"/>
          </a:xfrm>
          <a:prstGeom prst="rect">
            <a:avLst/>
          </a:prstGeom>
        </p:spPr>
        <p:txBody>
          <a:bodyPr wrap="square">
            <a:spAutoFit/>
          </a:bodyPr>
          <a:lstStyle/>
          <a:p>
            <a:pPr algn="ctr"/>
            <a:r>
              <a:rPr lang="en-US" altLang="zh-CN" sz="1800" dirty="0">
                <a:latin typeface="微软雅黑" panose="020B0503020204020204" pitchFamily="34" charset="-122"/>
                <a:ea typeface="微软雅黑" panose="020B0503020204020204" pitchFamily="34" charset="-122"/>
              </a:rPr>
              <a:t>2017 </a:t>
            </a:r>
            <a:r>
              <a:rPr lang="zh-CN" altLang="en-US" sz="1800" dirty="0">
                <a:latin typeface="微软雅黑" panose="020B0503020204020204" pitchFamily="34" charset="-122"/>
                <a:ea typeface="微软雅黑" panose="020B0503020204020204" pitchFamily="34" charset="-122"/>
              </a:rPr>
              <a:t>年</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建立起相对成熟的电子商务体系，共计在各类电商平台开设网店 </a:t>
            </a:r>
            <a:r>
              <a:rPr lang="en-US" altLang="zh-CN" sz="1800" dirty="0">
                <a:latin typeface="微软雅黑" panose="020B0503020204020204" pitchFamily="34" charset="-122"/>
                <a:ea typeface="微软雅黑" panose="020B0503020204020204" pitchFamily="34" charset="-122"/>
              </a:rPr>
              <a:t>16 </a:t>
            </a:r>
            <a:r>
              <a:rPr lang="zh-CN" altLang="en-US" sz="1800" dirty="0">
                <a:latin typeface="微软雅黑" panose="020B0503020204020204" pitchFamily="34" charset="-122"/>
                <a:ea typeface="微软雅黑" panose="020B0503020204020204" pitchFamily="34" charset="-122"/>
              </a:rPr>
              <a:t>间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9003030" y="30765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3076" name="TextBox 18      (向天歌演示原创作品：www.TopPPT.cn)"/>
          <p:cNvSpPr txBox="1"/>
          <p:nvPr/>
        </p:nvSpPr>
        <p:spPr>
          <a:xfrm>
            <a:off x="1252220" y="2319655"/>
            <a:ext cx="6072505" cy="132207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0" b="1" i="0" u="none" strike="noStrike" kern="1200" cap="none" spc="0" normalizeH="0" baseline="0" noProof="0" dirty="0">
                <a:ln>
                  <a:noFill/>
                </a:ln>
                <a:solidFill>
                  <a:srgbClr val="2B2E30"/>
                </a:solidFill>
                <a:effectLst/>
                <a:uLnTx/>
                <a:uFillTx/>
                <a:latin typeface="微软雅黑" panose="020B0503020204020204" pitchFamily="34" charset="-122"/>
                <a:ea typeface="微软雅黑" panose="020B0503020204020204" pitchFamily="34" charset="-122"/>
                <a:cs typeface="+mn-cs"/>
              </a:rPr>
              <a:t>Part Two</a:t>
            </a:r>
            <a:endParaRPr kumimoji="0" lang="en-US" altLang="zh-CN" sz="4800" b="1" i="0" u="none" strike="noStrike" kern="1200" cap="none" spc="0" normalizeH="0" baseline="0" noProof="0" dirty="0">
              <a:ln>
                <a:noFill/>
              </a:ln>
              <a:solidFill>
                <a:srgbClr val="2B2E30"/>
              </a:solidFill>
              <a:effectLst/>
              <a:uLnTx/>
              <a:uFillTx/>
              <a:latin typeface="微软雅黑" panose="020B0503020204020204" pitchFamily="34" charset="-122"/>
              <a:ea typeface="微软雅黑" panose="020B0503020204020204" pitchFamily="34" charset="-122"/>
              <a:cs typeface="+mn-cs"/>
            </a:endParaRPr>
          </a:p>
        </p:txBody>
      </p:sp>
      <p:cxnSp>
        <p:nvCxnSpPr>
          <p:cNvPr id="24" name="Straight Connector 23      (向天歌演示原创作品：www.TopPPT.cn)"/>
          <p:cNvCxnSpPr/>
          <p:nvPr/>
        </p:nvCxnSpPr>
        <p:spPr>
          <a:xfrm flipH="1">
            <a:off x="1699260" y="3641725"/>
            <a:ext cx="1655445"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326130" y="3586480"/>
            <a:ext cx="121285" cy="12065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nvGrpSpPr>
          <p:cNvPr id="2" name="Group 4      (向天歌演示原创作品：www.TopPPT.cn)"/>
          <p:cNvGrpSpPr/>
          <p:nvPr/>
        </p:nvGrpSpPr>
        <p:grpSpPr>
          <a:xfrm>
            <a:off x="3896360" y="3586163"/>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4" name="Group 9      (向天歌演示原创作品：www.TopPPT.cn)"/>
          <p:cNvGrpSpPr/>
          <p:nvPr/>
        </p:nvGrpSpPr>
        <p:grpSpPr>
          <a:xfrm>
            <a:off x="7529195" y="5998528"/>
            <a:ext cx="419100" cy="403225"/>
            <a:chOff x="2670518" y="4898862"/>
            <a:chExt cx="418098" cy="402345"/>
          </a:xfrm>
        </p:grpSpPr>
        <p:sp>
          <p:nvSpPr>
            <p:cNvPr id="33" name="Rectangle 32      (向天歌演示原创作品：www.TopPPT.cn)"/>
            <p:cNvSpPr/>
            <p:nvPr/>
          </p:nvSpPr>
          <p:spPr>
            <a:xfrm flipV="1">
              <a:off x="2670518" y="4898862"/>
              <a:ext cx="418098"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nvGrpSpPr>
            <p:cNvPr id="5" name="组合 8"/>
            <p:cNvGrpSpPr/>
            <p:nvPr/>
          </p:nvGrpSpPr>
          <p:grpSpPr>
            <a:xfrm>
              <a:off x="2801992" y="4974946"/>
              <a:ext cx="155149" cy="250176"/>
              <a:chOff x="6967538" y="6365875"/>
              <a:chExt cx="127000" cy="204787"/>
            </a:xfrm>
            <a:solidFill>
              <a:schemeClr val="bg1"/>
            </a:solidFill>
          </p:grpSpPr>
          <p:sp>
            <p:nvSpPr>
              <p:cNvPr id="31" name="Freeform 626      (向天歌演示原创作品：www.TopPPT.cn)"/>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2" name="Freeform 627      (向天歌演示原创作品：www.TopPPT.cn)"/>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grpSp>
        <p:nvGrpSpPr>
          <p:cNvPr id="6" name="Group 11      (向天歌演示原创作品：www.TopPPT.cn)"/>
          <p:cNvGrpSpPr/>
          <p:nvPr/>
        </p:nvGrpSpPr>
        <p:grpSpPr>
          <a:xfrm>
            <a:off x="8187690" y="5998840"/>
            <a:ext cx="2239010" cy="430306"/>
            <a:chOff x="3147050" y="4898862"/>
            <a:chExt cx="1620152" cy="429195"/>
          </a:xfrm>
        </p:grpSpPr>
        <p:sp>
          <p:nvSpPr>
            <p:cNvPr id="34" name="Rectangle 33      (向天歌演示原创作品：www.TopPPT.cn)"/>
            <p:cNvSpPr/>
            <p:nvPr/>
          </p:nvSpPr>
          <p:spPr>
            <a:xfrm flipV="1">
              <a:off x="3147050" y="4898862"/>
              <a:ext cx="1620152" cy="40234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086" name="TextBox 35      (向天歌演示原创作品：www.TopPPT.cn)"/>
            <p:cNvSpPr txBox="1"/>
            <p:nvPr/>
          </p:nvSpPr>
          <p:spPr>
            <a:xfrm>
              <a:off x="3527358" y="4928980"/>
              <a:ext cx="840450" cy="399077"/>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林庭光</a:t>
              </a:r>
            </a:p>
          </p:txBody>
        </p:sp>
      </p:grpSp>
      <p:sp>
        <p:nvSpPr>
          <p:cNvPr id="3" name="文本框 2"/>
          <p:cNvSpPr txBox="1"/>
          <p:nvPr/>
        </p:nvSpPr>
        <p:spPr>
          <a:xfrm>
            <a:off x="4271077" y="3974018"/>
            <a:ext cx="4777251" cy="1015663"/>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库存积压之因</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424113" y="354647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4" cstate="print"/>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5" cstate="print"/>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6" cstate="print">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2951163" y="210534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95325" y="204154"/>
            <a:ext cx="4879340"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库存积压之痛</a:t>
            </a:r>
            <a:endParaRPr lang="en-US" altLang="zh-CN" sz="3200" b="1" dirty="0">
              <a:latin typeface="微软雅黑" panose="020B0503020204020204" pitchFamily="34" charset="-122"/>
              <a:ea typeface="微软雅黑" panose="020B0503020204020204" pitchFamily="34" charset="-122"/>
            </a:endParaRPr>
          </a:p>
        </p:txBody>
      </p:sp>
      <p:sp>
        <p:nvSpPr>
          <p:cNvPr id="10257" name="TextBox 52      (向天歌演示原创作品：www.TopPPT.cn)"/>
          <p:cNvSpPr txBox="1"/>
          <p:nvPr/>
        </p:nvSpPr>
        <p:spPr>
          <a:xfrm>
            <a:off x="2951480" y="1645285"/>
            <a:ext cx="6934200" cy="4603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zh-CN" altLang="en-US" sz="2400" dirty="0">
                <a:latin typeface="微软雅黑" panose="020B0503020204020204" pitchFamily="34" charset="-122"/>
              </a:rPr>
              <a:t>库存积压控制</a:t>
            </a:r>
          </a:p>
        </p:txBody>
      </p:sp>
      <p:sp>
        <p:nvSpPr>
          <p:cNvPr id="10258" name="TextBox 58      (向天歌演示原创作品：www.TopPPT.cn)"/>
          <p:cNvSpPr txBox="1"/>
          <p:nvPr/>
        </p:nvSpPr>
        <p:spPr>
          <a:xfrm>
            <a:off x="3467735" y="2347595"/>
            <a:ext cx="6934200" cy="1200329"/>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FontTx/>
              <a:buNone/>
            </a:pPr>
            <a:r>
              <a:rPr lang="en-US" altLang="zh-CN" sz="2400" dirty="0">
                <a:latin typeface="微软雅黑" panose="020B0503020204020204" pitchFamily="34" charset="-122"/>
              </a:rPr>
              <a:t>1. </a:t>
            </a:r>
            <a:r>
              <a:rPr lang="zh-CN" altLang="en-US" sz="2400" dirty="0">
                <a:latin typeface="微软雅黑" panose="020B0503020204020204" pitchFamily="34" charset="-122"/>
              </a:rPr>
              <a:t>小批量生产试销</a:t>
            </a:r>
          </a:p>
          <a:p>
            <a:pPr marL="0" lvl="0" indent="0" eaLnBrk="0" hangingPunct="0">
              <a:spcBef>
                <a:spcPct val="0"/>
              </a:spcBef>
              <a:buFontTx/>
              <a:buNone/>
            </a:pPr>
            <a:r>
              <a:rPr lang="en-US" altLang="zh-CN" sz="2400" dirty="0">
                <a:latin typeface="微软雅黑" panose="020B0503020204020204" pitchFamily="34" charset="-122"/>
              </a:rPr>
              <a:t>2. </a:t>
            </a:r>
            <a:r>
              <a:rPr lang="zh-CN" altLang="en-US" sz="2400" dirty="0">
                <a:latin typeface="微软雅黑" panose="020B0503020204020204" pitchFamily="34" charset="-122"/>
              </a:rPr>
              <a:t>统一调配管理</a:t>
            </a:r>
            <a:endParaRPr lang="en-US" altLang="zh-CN" sz="2400" dirty="0">
              <a:latin typeface="微软雅黑" panose="020B0503020204020204" pitchFamily="34" charset="-122"/>
            </a:endParaRPr>
          </a:p>
          <a:p>
            <a:pPr marL="0" lvl="0" indent="0" eaLnBrk="0" hangingPunct="0">
              <a:spcBef>
                <a:spcPct val="0"/>
              </a:spcBef>
              <a:buFontTx/>
              <a:buNone/>
            </a:pPr>
            <a:r>
              <a:rPr lang="en-US" altLang="zh-CN" sz="2400" dirty="0">
                <a:latin typeface="微软雅黑" panose="020B0503020204020204" pitchFamily="34" charset="-122"/>
              </a:rPr>
              <a:t>3. </a:t>
            </a:r>
            <a:r>
              <a:rPr lang="zh-CN" altLang="en-US" sz="2400" dirty="0">
                <a:latin typeface="微软雅黑" panose="020B0503020204020204" pitchFamily="34" charset="-122"/>
              </a:rPr>
              <a:t>跨地区灵活调配</a:t>
            </a:r>
          </a:p>
        </p:txBody>
      </p:sp>
      <p:graphicFrame>
        <p:nvGraphicFramePr>
          <p:cNvPr id="13" name="表格 12"/>
          <p:cNvGraphicFramePr>
            <a:graphicFrameLocks noGrp="1"/>
          </p:cNvGraphicFramePr>
          <p:nvPr>
            <p:custDataLst>
              <p:tags r:id="rId1"/>
            </p:custDataLst>
          </p:nvPr>
        </p:nvGraphicFramePr>
        <p:xfrm>
          <a:off x="3714750" y="4077072"/>
          <a:ext cx="6557715" cy="2476124"/>
        </p:xfrm>
        <a:graphic>
          <a:graphicData uri="http://schemas.openxmlformats.org/drawingml/2006/table">
            <a:tbl>
              <a:tblPr/>
              <a:tblGrid>
                <a:gridCol w="1311543">
                  <a:extLst>
                    <a:ext uri="{9D8B030D-6E8A-4147-A177-3AD203B41FA5}">
                      <a16:colId xmlns:a16="http://schemas.microsoft.com/office/drawing/2014/main" val="20000"/>
                    </a:ext>
                  </a:extLst>
                </a:gridCol>
                <a:gridCol w="1311543">
                  <a:extLst>
                    <a:ext uri="{9D8B030D-6E8A-4147-A177-3AD203B41FA5}">
                      <a16:colId xmlns:a16="http://schemas.microsoft.com/office/drawing/2014/main" val="20001"/>
                    </a:ext>
                  </a:extLst>
                </a:gridCol>
                <a:gridCol w="1311543">
                  <a:extLst>
                    <a:ext uri="{9D8B030D-6E8A-4147-A177-3AD203B41FA5}">
                      <a16:colId xmlns:a16="http://schemas.microsoft.com/office/drawing/2014/main" val="20002"/>
                    </a:ext>
                  </a:extLst>
                </a:gridCol>
                <a:gridCol w="1311543">
                  <a:extLst>
                    <a:ext uri="{9D8B030D-6E8A-4147-A177-3AD203B41FA5}">
                      <a16:colId xmlns:a16="http://schemas.microsoft.com/office/drawing/2014/main" val="20003"/>
                    </a:ext>
                  </a:extLst>
                </a:gridCol>
                <a:gridCol w="1311543">
                  <a:extLst>
                    <a:ext uri="{9D8B030D-6E8A-4147-A177-3AD203B41FA5}">
                      <a16:colId xmlns:a16="http://schemas.microsoft.com/office/drawing/2014/main" val="20004"/>
                    </a:ext>
                  </a:extLst>
                </a:gridCol>
              </a:tblGrid>
              <a:tr h="353732">
                <a:tc>
                  <a:txBody>
                    <a:bodyPr/>
                    <a:lstStyle/>
                    <a:p>
                      <a:pPr algn="ctr" fontAlgn="ctr"/>
                      <a:r>
                        <a:rPr lang="zh-CN" sz="1800" b="0" i="0" u="none" strike="noStrike" dirty="0">
                          <a:solidFill>
                            <a:srgbClr val="000000"/>
                          </a:solidFill>
                          <a:effectLst/>
                          <a:latin typeface="微软雅黑" panose="020B0503020204020204" pitchFamily="34" charset="-122"/>
                          <a:ea typeface="微软雅黑" panose="020B0503020204020204" pitchFamily="34" charset="-122"/>
                        </a:rPr>
                        <a:t>年份</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春秋款式</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夏季款式</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冬季款式</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800" b="0" i="0" u="none" strike="noStrike">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732">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2010年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3732">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2011年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76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732">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2012年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225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928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277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1430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3732">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2013年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504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1074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8237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9815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3732">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2014年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3571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4906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13526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22003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3732">
                <a:tc>
                  <a:txBody>
                    <a:bodyPr/>
                    <a:lstStyle/>
                    <a:p>
                      <a:pPr algn="ctr" fontAlgn="ctr"/>
                      <a:r>
                        <a:rPr lang="zh-CN" sz="1800" b="0" i="0" u="none" strike="noStrike" dirty="0">
                          <a:solidFill>
                            <a:srgbClr val="000000"/>
                          </a:solidFill>
                          <a:effectLst/>
                          <a:latin typeface="微软雅黑" panose="020B0503020204020204" pitchFamily="34" charset="-122"/>
                          <a:ea typeface="微软雅黑" panose="020B0503020204020204" pitchFamily="3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4306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6930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微软雅黑" panose="020B0503020204020204" pitchFamily="34" charset="-122"/>
                          <a:ea typeface="微软雅黑" panose="020B0503020204020204" pitchFamily="34" charset="-122"/>
                        </a:rPr>
                        <a:t>22162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微软雅黑" panose="020B0503020204020204" pitchFamily="34" charset="-122"/>
                          <a:ea typeface="微软雅黑" panose="020B0503020204020204" pitchFamily="34" charset="-122"/>
                        </a:rPr>
                        <a:t>33398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4" name="文本框 13"/>
          <p:cNvSpPr txBox="1"/>
          <p:nvPr/>
        </p:nvSpPr>
        <p:spPr>
          <a:xfrm>
            <a:off x="3714750" y="3590244"/>
            <a:ext cx="638828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表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：截止 </a:t>
            </a:r>
            <a:r>
              <a:rPr lang="en-US" altLang="zh-CN" dirty="0">
                <a:latin typeface="微软雅黑" panose="020B0503020204020204" pitchFamily="34" charset="-122"/>
                <a:ea typeface="微软雅黑" panose="020B0503020204020204" pitchFamily="34" charset="-122"/>
              </a:rPr>
              <a:t>2014 </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月底库房积压成衣数量 （单位：箱）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additive="base">
                                        <p:cTn id="7" dur="500" fill="hold"/>
                                        <p:tgtEl>
                                          <p:spTgt spid="10257"/>
                                        </p:tgtEl>
                                        <p:attrNameLst>
                                          <p:attrName>ppt_x</p:attrName>
                                        </p:attrNameLst>
                                      </p:cBhvr>
                                      <p:tavLst>
                                        <p:tav tm="0">
                                          <p:val>
                                            <p:strVal val="#ppt_x"/>
                                          </p:val>
                                        </p:tav>
                                        <p:tav tm="100000">
                                          <p:val>
                                            <p:strVal val="#ppt_x"/>
                                          </p:val>
                                        </p:tav>
                                      </p:tavLst>
                                    </p:anim>
                                    <p:anim calcmode="lin" valueType="num">
                                      <p:cBhvr additive="base">
                                        <p:cTn id="8" dur="500" fill="hold"/>
                                        <p:tgtEl>
                                          <p:spTgt spid="10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58"/>
                                        </p:tgtEl>
                                        <p:attrNameLst>
                                          <p:attrName>style.visibility</p:attrName>
                                        </p:attrNameLst>
                                      </p:cBhvr>
                                      <p:to>
                                        <p:strVal val="visible"/>
                                      </p:to>
                                    </p:set>
                                    <p:anim calcmode="lin" valueType="num">
                                      <p:cBhvr additive="base">
                                        <p:cTn id="13" dur="500" fill="hold"/>
                                        <p:tgtEl>
                                          <p:spTgt spid="10258"/>
                                        </p:tgtEl>
                                        <p:attrNameLst>
                                          <p:attrName>ppt_x</p:attrName>
                                        </p:attrNameLst>
                                      </p:cBhvr>
                                      <p:tavLst>
                                        <p:tav tm="0">
                                          <p:val>
                                            <p:strVal val="#ppt_x"/>
                                          </p:val>
                                        </p:tav>
                                        <p:tav tm="100000">
                                          <p:val>
                                            <p:strVal val="#ppt_x"/>
                                          </p:val>
                                        </p:tav>
                                      </p:tavLst>
                                    </p:anim>
                                    <p:anim calcmode="lin" valueType="num">
                                      <p:cBhvr additive="base">
                                        <p:cTn id="14" dur="500" fill="hold"/>
                                        <p:tgtEl>
                                          <p:spTgt spid="10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57" grpId="1"/>
      <p:bldP spid="10258" grpId="0"/>
      <p:bldP spid="1025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向天歌演示原创作品：www.TopPPT.cn)"/>
          <p:cNvSpPr/>
          <p:nvPr/>
        </p:nvSpPr>
        <p:spPr>
          <a:xfrm>
            <a:off x="4703128" y="2136775"/>
            <a:ext cx="3168650" cy="3097213"/>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 name="Rectangle 13      (向天歌演示原创作品：www.TopPPT.cn)"/>
          <p:cNvSpPr/>
          <p:nvPr/>
        </p:nvSpPr>
        <p:spPr>
          <a:xfrm>
            <a:off x="408305" y="2166620"/>
            <a:ext cx="3517265" cy="3067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2295" name="Picture 15      (向天歌演示原创作品：www.TopPPT.cn)"/>
          <p:cNvPicPr>
            <a:picLocks noChangeAspect="1"/>
          </p:cNvPicPr>
          <p:nvPr/>
        </p:nvPicPr>
        <p:blipFill>
          <a:blip r:embed="rId3" cstate="print">
            <a:biLevel thresh="50000"/>
            <a:grayscl/>
          </a:blip>
          <a:stretch>
            <a:fillRect/>
          </a:stretch>
        </p:blipFill>
        <p:spPr>
          <a:xfrm>
            <a:off x="11281728" y="6116638"/>
            <a:ext cx="739775" cy="741362"/>
          </a:xfrm>
          <a:prstGeom prst="rect">
            <a:avLst/>
          </a:prstGeom>
          <a:noFill/>
          <a:ln w="9525">
            <a:noFill/>
          </a:ln>
        </p:spPr>
      </p:pic>
      <p:sp>
        <p:nvSpPr>
          <p:cNvPr id="12296" name="TextBox 17      (向天歌演示原创作品：www.TopPPT.cn)"/>
          <p:cNvSpPr txBox="1"/>
          <p:nvPr/>
        </p:nvSpPr>
        <p:spPr>
          <a:xfrm>
            <a:off x="615950" y="3198495"/>
            <a:ext cx="3277235" cy="460375"/>
          </a:xfrm>
          <a:prstGeom prst="rect">
            <a:avLst/>
          </a:prstGeom>
          <a:noFill/>
          <a:ln w="9525">
            <a:noFill/>
          </a:ln>
        </p:spPr>
        <p:txBody>
          <a:bodyPr wrap="square">
            <a:spAutoFit/>
          </a:bodyPr>
          <a:lstStyle/>
          <a:p>
            <a:pPr algn="l" eaLnBrk="1" hangingPunct="1"/>
            <a:r>
              <a:rPr lang="zh-CN" altLang="en-US" sz="2400" dirty="0">
                <a:latin typeface="微软雅黑" panose="020B0503020204020204" pitchFamily="34" charset="-122"/>
                <a:ea typeface="微软雅黑" panose="020B0503020204020204" pitchFamily="34" charset="-122"/>
              </a:rPr>
              <a:t>服装行业的高库存基因</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297" name="TextBox 18      (向天歌演示原创作品：www.TopPPT.cn)"/>
          <p:cNvSpPr txBox="1"/>
          <p:nvPr/>
        </p:nvSpPr>
        <p:spPr>
          <a:xfrm>
            <a:off x="4922520" y="3197225"/>
            <a:ext cx="2949575" cy="461665"/>
          </a:xfrm>
          <a:prstGeom prst="rect">
            <a:avLst/>
          </a:prstGeom>
          <a:noFill/>
          <a:ln w="9525">
            <a:noFill/>
          </a:ln>
        </p:spPr>
        <p:txBody>
          <a:bodyPr wrap="square">
            <a:spAutoFit/>
          </a:bodyPr>
          <a:lstStyle/>
          <a:p>
            <a:pPr eaLnBrk="1" hangingPunct="1"/>
            <a:r>
              <a:rPr lang="zh-CN" altLang="en-US" sz="2400">
                <a:latin typeface="微软雅黑" panose="020B0503020204020204" pitchFamily="34" charset="-122"/>
                <a:ea typeface="微软雅黑" panose="020B0503020204020204" pitchFamily="34" charset="-122"/>
              </a:rPr>
              <a:t>线下门店过度扩张</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3" name="Rectangle 22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Rectangle 23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5" name="Rectangle 24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850900" y="228600"/>
            <a:ext cx="6421755" cy="58356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库存积压之因</a:t>
            </a:r>
          </a:p>
        </p:txBody>
      </p:sp>
      <p:sp>
        <p:nvSpPr>
          <p:cNvPr id="3" name="Rectangle 10      (向天歌演示原创作品：www.TopPPT.cn)"/>
          <p:cNvSpPr/>
          <p:nvPr/>
        </p:nvSpPr>
        <p:spPr>
          <a:xfrm>
            <a:off x="8558848" y="2136775"/>
            <a:ext cx="3168650" cy="30972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 name="TextBox 18      (向天歌演示原创作品：www.TopPPT.cn)"/>
          <p:cNvSpPr txBox="1"/>
          <p:nvPr/>
        </p:nvSpPr>
        <p:spPr>
          <a:xfrm>
            <a:off x="8669021" y="3197225"/>
            <a:ext cx="2949575" cy="461665"/>
          </a:xfrm>
          <a:prstGeom prst="rect">
            <a:avLst/>
          </a:prstGeom>
          <a:noFill/>
          <a:ln w="9525">
            <a:noFill/>
          </a:ln>
        </p:spPr>
        <p:txBody>
          <a:bodyPr wrap="square">
            <a:spAutoFit/>
          </a:bodyPr>
          <a:lstStyle/>
          <a:p>
            <a:pPr eaLnBrk="1" hangingPunct="1"/>
            <a:r>
              <a:rPr lang="zh-CN" altLang="en-US" sz="2400">
                <a:latin typeface="微软雅黑" panose="020B0503020204020204" pitchFamily="34" charset="-122"/>
                <a:ea typeface="微软雅黑" panose="020B0503020204020204" pitchFamily="34" charset="-122"/>
              </a:rPr>
              <a:t>营销策略的偏差</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6"/>
                                        </p:tgtEl>
                                        <p:attrNameLst>
                                          <p:attrName>style.visibility</p:attrName>
                                        </p:attrNameLst>
                                      </p:cBhvr>
                                      <p:to>
                                        <p:strVal val="visible"/>
                                      </p:to>
                                    </p:set>
                                    <p:anim calcmode="lin" valueType="num">
                                      <p:cBhvr additive="base">
                                        <p:cTn id="13" dur="500" fill="hold"/>
                                        <p:tgtEl>
                                          <p:spTgt spid="12296"/>
                                        </p:tgtEl>
                                        <p:attrNameLst>
                                          <p:attrName>ppt_x</p:attrName>
                                        </p:attrNameLst>
                                      </p:cBhvr>
                                      <p:tavLst>
                                        <p:tav tm="0">
                                          <p:val>
                                            <p:strVal val="#ppt_x"/>
                                          </p:val>
                                        </p:tav>
                                        <p:tav tm="100000">
                                          <p:val>
                                            <p:strVal val="#ppt_x"/>
                                          </p:val>
                                        </p:tav>
                                      </p:tavLst>
                                    </p:anim>
                                    <p:anim calcmode="lin" valueType="num">
                                      <p:cBhvr additive="base">
                                        <p:cTn id="14"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297"/>
                                        </p:tgtEl>
                                        <p:attrNameLst>
                                          <p:attrName>style.visibility</p:attrName>
                                        </p:attrNameLst>
                                      </p:cBhvr>
                                      <p:to>
                                        <p:strVal val="visible"/>
                                      </p:to>
                                    </p:set>
                                    <p:animEffect transition="in" filter="blinds(horizontal)">
                                      <p:cBhvr>
                                        <p:cTn id="24" dur="500"/>
                                        <p:tgtEl>
                                          <p:spTgt spid="1229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2296" grpId="0"/>
      <p:bldP spid="12296" grpId="1"/>
      <p:bldP spid="12297" grpId="0"/>
      <p:bldP spid="12297" grpId="1"/>
      <p:bldP spid="3" grpId="0" animBg="1"/>
      <p:bldP spid="3" grpId="1"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6" name="Rectangle 185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7" name="Rectangle 186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6630" name="TextBox 187      (向天歌演示原创作品：www.TopPPT.cn)"/>
          <p:cNvSpPr txBox="1"/>
          <p:nvPr/>
        </p:nvSpPr>
        <p:spPr>
          <a:xfrm>
            <a:off x="745760" y="260350"/>
            <a:ext cx="5851646" cy="584775"/>
          </a:xfrm>
          <a:prstGeom prst="rect">
            <a:avLst/>
          </a:prstGeom>
          <a:noFill/>
          <a:ln w="9525">
            <a:noFill/>
          </a:ln>
        </p:spPr>
        <p:txBody>
          <a:bodyPr wrap="square">
            <a:spAutoFit/>
          </a:bodyPr>
          <a:lstStyle/>
          <a:p>
            <a:pPr eaLnBrk="1" hangingPunct="1"/>
            <a:r>
              <a:rPr lang="zh-CN" altLang="en-US" sz="3200" b="1" dirty="0">
                <a:latin typeface="微软雅黑" panose="020B0503020204020204" pitchFamily="34" charset="-122"/>
                <a:ea typeface="微软雅黑" panose="020B0503020204020204" pitchFamily="34" charset="-122"/>
              </a:rPr>
              <a:t>服装行业的高库存基因</a:t>
            </a:r>
          </a:p>
        </p:txBody>
      </p:sp>
      <p:graphicFrame>
        <p:nvGraphicFramePr>
          <p:cNvPr id="9" name="图示 8"/>
          <p:cNvGraphicFramePr/>
          <p:nvPr/>
        </p:nvGraphicFramePr>
        <p:xfrm>
          <a:off x="-240704" y="1031569"/>
          <a:ext cx="12072664" cy="479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44d19bd-1f8f-4222-a360-730a87c200e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fb00aef-fabf-4add-a1f7-5876328fe4c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ff9f203-620c-44c5-9970-4c458a250b9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dc39ef5-c06a-48db-8cba-daf3496e6a9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65,&quot;width&quot;:8955}"/>
</p:tagLst>
</file>

<file path=ppt/theme/theme1.xml><?xml version="1.0" encoding="utf-8"?>
<a:theme xmlns:a="http://schemas.openxmlformats.org/drawingml/2006/main" name="新浪微博：@注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2747</Words>
  <Application>Microsoft Office PowerPoint</Application>
  <PresentationFormat>宽屏</PresentationFormat>
  <Paragraphs>388</Paragraphs>
  <Slides>35</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华文细黑</vt:lpstr>
      <vt:lpstr>微软雅黑</vt:lpstr>
      <vt:lpstr>微软雅黑 Light</vt:lpstr>
      <vt:lpstr>Arial</vt:lpstr>
      <vt:lpstr>Calibri</vt:lpstr>
      <vt:lpstr>新浪微博：@注龙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范 泽松</cp:lastModifiedBy>
  <cp:revision>183</cp:revision>
  <dcterms:created xsi:type="dcterms:W3CDTF">2013-10-08T09:05:00Z</dcterms:created>
  <dcterms:modified xsi:type="dcterms:W3CDTF">2020-06-11T11:37:14Z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向天歌官方免费模板01：蓝灰配色年终工作总结模板.ppt</vt:lpwstr>
  </property>
  <property fmtid="{D5CDD505-2E9C-101B-9397-08002B2CF9AE}" pid="3" name="fileid">
    <vt:lpwstr>719222</vt:lpwstr>
  </property>
  <property fmtid="{D5CDD505-2E9C-101B-9397-08002B2CF9AE}" pid="4" name="KSOProductBuildVer">
    <vt:lpwstr>2052-11.1.0.9740</vt:lpwstr>
  </property>
</Properties>
</file>