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tags/tag2.xml" ContentType="application/vnd.openxmlformats-officedocument.presentationml.tags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1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3"/>
  </p:notesMasterIdLst>
  <p:handoutMasterIdLst>
    <p:handoutMasterId r:id="rId44"/>
  </p:handoutMasterIdLst>
  <p:sldIdLst>
    <p:sldId id="279" r:id="rId2"/>
    <p:sldId id="280" r:id="rId3"/>
    <p:sldId id="281" r:id="rId4"/>
    <p:sldId id="257" r:id="rId5"/>
    <p:sldId id="282" r:id="rId6"/>
    <p:sldId id="259" r:id="rId7"/>
    <p:sldId id="260" r:id="rId8"/>
    <p:sldId id="283" r:id="rId9"/>
    <p:sldId id="284" r:id="rId10"/>
    <p:sldId id="285" r:id="rId11"/>
    <p:sldId id="286" r:id="rId12"/>
    <p:sldId id="287" r:id="rId13"/>
    <p:sldId id="269" r:id="rId14"/>
    <p:sldId id="273" r:id="rId15"/>
    <p:sldId id="272" r:id="rId16"/>
    <p:sldId id="275" r:id="rId17"/>
    <p:sldId id="276" r:id="rId18"/>
    <p:sldId id="277" r:id="rId19"/>
    <p:sldId id="278" r:id="rId20"/>
    <p:sldId id="288" r:id="rId21"/>
    <p:sldId id="432" r:id="rId22"/>
    <p:sldId id="433" r:id="rId23"/>
    <p:sldId id="289" r:id="rId24"/>
    <p:sldId id="290" r:id="rId25"/>
    <p:sldId id="291" r:id="rId26"/>
    <p:sldId id="292" r:id="rId27"/>
    <p:sldId id="431" r:id="rId28"/>
    <p:sldId id="293" r:id="rId29"/>
    <p:sldId id="294" r:id="rId30"/>
    <p:sldId id="410" r:id="rId31"/>
    <p:sldId id="412" r:id="rId32"/>
    <p:sldId id="413" r:id="rId33"/>
    <p:sldId id="415" r:id="rId34"/>
    <p:sldId id="417" r:id="rId35"/>
    <p:sldId id="419" r:id="rId36"/>
    <p:sldId id="423" r:id="rId37"/>
    <p:sldId id="425" r:id="rId38"/>
    <p:sldId id="426" r:id="rId39"/>
    <p:sldId id="427" r:id="rId40"/>
    <p:sldId id="428" r:id="rId41"/>
    <p:sldId id="429" r:id="rId42"/>
  </p:sldIdLst>
  <p:sldSz cx="9144000" cy="6858000" type="screen4x3"/>
  <p:notesSz cx="6858000" cy="9144000"/>
  <p:custDataLst>
    <p:tags r:id="rId4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58" y="403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25" d="100"/>
        <a:sy n="125" d="100"/>
      </p:scale>
      <p:origin x="0" y="-31791"/>
    </p:cViewPr>
  </p:sorterViewPr>
  <p:notesViewPr>
    <p:cSldViewPr snapToGrid="0">
      <p:cViewPr varScale="1">
        <p:scale>
          <a:sx n="54" d="100"/>
          <a:sy n="54" d="100"/>
        </p:scale>
        <p:origin x="1725" y="4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sv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svg"/><Relationship Id="rId1" Type="http://schemas.openxmlformats.org/officeDocument/2006/relationships/image" Target="../media/image34.png"/><Relationship Id="rId6" Type="http://schemas.openxmlformats.org/officeDocument/2006/relationships/image" Target="../media/image39.svg"/><Relationship Id="rId5" Type="http://schemas.openxmlformats.org/officeDocument/2006/relationships/image" Target="../media/image38.png"/><Relationship Id="rId4" Type="http://schemas.openxmlformats.org/officeDocument/2006/relationships/image" Target="../media/image37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sv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svg"/><Relationship Id="rId1" Type="http://schemas.openxmlformats.org/officeDocument/2006/relationships/image" Target="../media/image34.png"/><Relationship Id="rId6" Type="http://schemas.openxmlformats.org/officeDocument/2006/relationships/image" Target="../media/image39.svg"/><Relationship Id="rId5" Type="http://schemas.openxmlformats.org/officeDocument/2006/relationships/image" Target="../media/image38.png"/><Relationship Id="rId4" Type="http://schemas.openxmlformats.org/officeDocument/2006/relationships/image" Target="../media/image3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#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#3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#4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#5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2#1">
  <dgm:title val=""/>
  <dgm:desc val=""/>
  <dgm:catLst>
    <dgm:cat type="accent2" pri="11200"/>
  </dgm:catLst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736B11A-FEA7-47DB-8F21-758C053836A2}" type="doc">
      <dgm:prSet loTypeId="urn:microsoft.com/office/officeart/2005/8/layout/hList1" loCatId="list" qsTypeId="urn:microsoft.com/office/officeart/2005/8/quickstyle/simple1#1" qsCatId="simple" csTypeId="urn:microsoft.com/office/officeart/2005/8/colors/accent1_2#1" csCatId="accent1" phldr="1"/>
      <dgm:spPr/>
      <dgm:t>
        <a:bodyPr/>
        <a:lstStyle/>
        <a:p>
          <a:endParaRPr lang="zh-CN" altLang="en-US"/>
        </a:p>
      </dgm:t>
    </dgm:pt>
    <dgm:pt modelId="{2D22D73F-A3A3-4E38-A9CF-EE9904983578}">
      <dgm:prSet phldrT="[文本]"/>
      <dgm:spPr/>
      <dgm:t>
        <a:bodyPr/>
        <a:lstStyle/>
        <a:p>
          <a:r>
            <a:rPr lang="zh-CN" altLang="en-US" dirty="0">
              <a:latin typeface="+mn-lt"/>
              <a:ea typeface="+mn-ea"/>
              <a:cs typeface="+mn-ea"/>
              <a:sym typeface="+mn-lt"/>
            </a:rPr>
            <a:t>任务一</a:t>
          </a:r>
        </a:p>
      </dgm:t>
    </dgm:pt>
    <dgm:pt modelId="{4FE585B3-08A6-4B76-B73E-4FA3FE9D289C}" type="parTrans" cxnId="{EE0A39EE-4DC7-414C-ACE4-AC9D91119089}">
      <dgm:prSet/>
      <dgm:spPr/>
      <dgm:t>
        <a:bodyPr/>
        <a:lstStyle/>
        <a:p>
          <a:endParaRPr lang="zh-CN" altLang="en-US"/>
        </a:p>
      </dgm:t>
    </dgm:pt>
    <dgm:pt modelId="{31315819-C3D3-467A-9F70-BEA868D9E387}" type="sibTrans" cxnId="{EE0A39EE-4DC7-414C-ACE4-AC9D91119089}">
      <dgm:prSet/>
      <dgm:spPr/>
      <dgm:t>
        <a:bodyPr/>
        <a:lstStyle/>
        <a:p>
          <a:endParaRPr lang="zh-CN" altLang="en-US"/>
        </a:p>
      </dgm:t>
    </dgm:pt>
    <dgm:pt modelId="{381E4CF8-88C1-46B5-88E7-C2C2B67EA9CF}">
      <dgm:prSet phldrT="[文本]"/>
      <dgm:spPr/>
      <dgm:t>
        <a:bodyPr/>
        <a:lstStyle/>
        <a:p>
          <a:r>
            <a:rPr lang="zh-CN" altLang="en-US" dirty="0">
              <a:latin typeface="+mn-lt"/>
              <a:ea typeface="+mn-ea"/>
              <a:cs typeface="+mn-ea"/>
              <a:sym typeface="+mn-lt"/>
            </a:rPr>
            <a:t>案例介绍</a:t>
          </a:r>
        </a:p>
      </dgm:t>
    </dgm:pt>
    <dgm:pt modelId="{EDB59189-8463-45FF-B3BC-9371702CD0A0}" type="parTrans" cxnId="{5708430F-9025-4EDC-8367-E53B5231A754}">
      <dgm:prSet/>
      <dgm:spPr/>
      <dgm:t>
        <a:bodyPr/>
        <a:lstStyle/>
        <a:p>
          <a:endParaRPr lang="zh-CN" altLang="en-US"/>
        </a:p>
      </dgm:t>
    </dgm:pt>
    <dgm:pt modelId="{22D7C4EF-E189-4342-8448-14CDFEC2ABF9}" type="sibTrans" cxnId="{5708430F-9025-4EDC-8367-E53B5231A754}">
      <dgm:prSet/>
      <dgm:spPr/>
      <dgm:t>
        <a:bodyPr/>
        <a:lstStyle/>
        <a:p>
          <a:endParaRPr lang="zh-CN" altLang="en-US"/>
        </a:p>
      </dgm:t>
    </dgm:pt>
    <dgm:pt modelId="{221B1284-38F0-4BAE-B0AA-F912DE2E0707}">
      <dgm:prSet phldrT="[文本]"/>
      <dgm:spPr/>
      <dgm:t>
        <a:bodyPr/>
        <a:lstStyle/>
        <a:p>
          <a:r>
            <a:rPr lang="zh-CN" altLang="en-US" dirty="0">
              <a:latin typeface="+mn-lt"/>
              <a:ea typeface="+mn-ea"/>
              <a:cs typeface="+mn-ea"/>
              <a:sym typeface="+mn-lt"/>
            </a:rPr>
            <a:t>管理特点</a:t>
          </a:r>
        </a:p>
      </dgm:t>
    </dgm:pt>
    <dgm:pt modelId="{A2F2637E-6CA4-40BE-B26E-5ACFDE1DA2C6}" type="parTrans" cxnId="{26A4551A-9272-431A-AE44-2EC6F89F5017}">
      <dgm:prSet/>
      <dgm:spPr/>
      <dgm:t>
        <a:bodyPr/>
        <a:lstStyle/>
        <a:p>
          <a:endParaRPr lang="zh-CN" altLang="en-US"/>
        </a:p>
      </dgm:t>
    </dgm:pt>
    <dgm:pt modelId="{2BDC829E-F143-4F9F-9886-9F6F2E555F7F}" type="sibTrans" cxnId="{26A4551A-9272-431A-AE44-2EC6F89F5017}">
      <dgm:prSet/>
      <dgm:spPr/>
      <dgm:t>
        <a:bodyPr/>
        <a:lstStyle/>
        <a:p>
          <a:endParaRPr lang="zh-CN" altLang="en-US"/>
        </a:p>
      </dgm:t>
    </dgm:pt>
    <dgm:pt modelId="{330BEB49-A405-4881-9E22-28FDD00CB84A}">
      <dgm:prSet phldrT="[文本]"/>
      <dgm:spPr/>
      <dgm:t>
        <a:bodyPr/>
        <a:lstStyle/>
        <a:p>
          <a:r>
            <a:rPr lang="zh-CN" altLang="en-US" dirty="0">
              <a:latin typeface="+mn-lt"/>
              <a:ea typeface="+mn-ea"/>
              <a:cs typeface="+mn-ea"/>
              <a:sym typeface="+mn-lt"/>
            </a:rPr>
            <a:t>任务二</a:t>
          </a:r>
        </a:p>
      </dgm:t>
    </dgm:pt>
    <dgm:pt modelId="{294F222E-4315-4F6A-BDD6-451D7B5E8770}" type="parTrans" cxnId="{DDA01E88-CAB4-4807-8A99-D59F7174A91E}">
      <dgm:prSet/>
      <dgm:spPr/>
      <dgm:t>
        <a:bodyPr/>
        <a:lstStyle/>
        <a:p>
          <a:endParaRPr lang="zh-CN" altLang="en-US"/>
        </a:p>
      </dgm:t>
    </dgm:pt>
    <dgm:pt modelId="{6AAFD34E-2167-4C10-B3D7-57CB2D6C87AE}" type="sibTrans" cxnId="{DDA01E88-CAB4-4807-8A99-D59F7174A91E}">
      <dgm:prSet/>
      <dgm:spPr/>
      <dgm:t>
        <a:bodyPr/>
        <a:lstStyle/>
        <a:p>
          <a:endParaRPr lang="zh-CN" altLang="en-US"/>
        </a:p>
      </dgm:t>
    </dgm:pt>
    <dgm:pt modelId="{7F399F1F-6355-4670-9863-BE2DA4AB41E2}">
      <dgm:prSet phldrT="[文本]"/>
      <dgm:spPr/>
      <dgm:t>
        <a:bodyPr/>
        <a:lstStyle/>
        <a:p>
          <a:r>
            <a:rPr lang="zh-CN" altLang="en-US" dirty="0">
              <a:latin typeface="+mn-lt"/>
              <a:ea typeface="+mn-ea"/>
              <a:cs typeface="+mn-ea"/>
              <a:sym typeface="+mn-lt"/>
            </a:rPr>
            <a:t>存在问题</a:t>
          </a:r>
        </a:p>
      </dgm:t>
    </dgm:pt>
    <dgm:pt modelId="{E9E3E953-61C4-4A61-9491-02F579C844ED}" type="parTrans" cxnId="{C7D84F67-89D7-45BA-8A44-A42A737DE31F}">
      <dgm:prSet/>
      <dgm:spPr/>
      <dgm:t>
        <a:bodyPr/>
        <a:lstStyle/>
        <a:p>
          <a:endParaRPr lang="zh-CN" altLang="en-US"/>
        </a:p>
      </dgm:t>
    </dgm:pt>
    <dgm:pt modelId="{EDA6486E-8A75-44D4-B13A-D1A8839A92FE}" type="sibTrans" cxnId="{C7D84F67-89D7-45BA-8A44-A42A737DE31F}">
      <dgm:prSet/>
      <dgm:spPr/>
      <dgm:t>
        <a:bodyPr/>
        <a:lstStyle/>
        <a:p>
          <a:endParaRPr lang="zh-CN" altLang="en-US"/>
        </a:p>
      </dgm:t>
    </dgm:pt>
    <dgm:pt modelId="{A63754CE-FDD0-43CD-A831-22D1D14C39CB}">
      <dgm:prSet phldrT="[文本]"/>
      <dgm:spPr/>
      <dgm:t>
        <a:bodyPr/>
        <a:lstStyle/>
        <a:p>
          <a:r>
            <a:rPr lang="zh-CN" altLang="en-US" dirty="0">
              <a:latin typeface="+mn-lt"/>
              <a:ea typeface="+mn-ea"/>
              <a:cs typeface="+mn-ea"/>
              <a:sym typeface="+mn-lt"/>
            </a:rPr>
            <a:t>对应方案</a:t>
          </a:r>
        </a:p>
      </dgm:t>
    </dgm:pt>
    <dgm:pt modelId="{FD763F6B-C39C-49F6-84EA-6D6A3442B748}" type="parTrans" cxnId="{F2C045D6-AF9A-4907-80AE-DE3762691F4E}">
      <dgm:prSet/>
      <dgm:spPr/>
      <dgm:t>
        <a:bodyPr/>
        <a:lstStyle/>
        <a:p>
          <a:endParaRPr lang="zh-CN" altLang="en-US"/>
        </a:p>
      </dgm:t>
    </dgm:pt>
    <dgm:pt modelId="{4946321C-54CC-4A18-8E05-4392474A1868}" type="sibTrans" cxnId="{F2C045D6-AF9A-4907-80AE-DE3762691F4E}">
      <dgm:prSet/>
      <dgm:spPr/>
      <dgm:t>
        <a:bodyPr/>
        <a:lstStyle/>
        <a:p>
          <a:endParaRPr lang="zh-CN" altLang="en-US"/>
        </a:p>
      </dgm:t>
    </dgm:pt>
    <dgm:pt modelId="{B961B508-F45E-4783-BE20-49A3807DA024}">
      <dgm:prSet phldrT="[文本]"/>
      <dgm:spPr/>
      <dgm:t>
        <a:bodyPr/>
        <a:lstStyle/>
        <a:p>
          <a:r>
            <a:rPr lang="zh-CN" altLang="en-US" dirty="0">
              <a:latin typeface="+mn-lt"/>
              <a:ea typeface="+mn-ea"/>
              <a:cs typeface="+mn-ea"/>
              <a:sym typeface="+mn-lt"/>
            </a:rPr>
            <a:t>总结</a:t>
          </a:r>
        </a:p>
      </dgm:t>
    </dgm:pt>
    <dgm:pt modelId="{137B874C-BD88-4CE5-B954-8420D1EFE477}" type="parTrans" cxnId="{45C90B45-B4B5-47E2-8D4E-C304DF38622A}">
      <dgm:prSet/>
      <dgm:spPr/>
      <dgm:t>
        <a:bodyPr/>
        <a:lstStyle/>
        <a:p>
          <a:endParaRPr lang="zh-CN" altLang="en-US"/>
        </a:p>
      </dgm:t>
    </dgm:pt>
    <dgm:pt modelId="{4FE1CD1B-3A4B-4EB5-90AB-8AA3F523C82F}" type="sibTrans" cxnId="{45C90B45-B4B5-47E2-8D4E-C304DF38622A}">
      <dgm:prSet/>
      <dgm:spPr/>
      <dgm:t>
        <a:bodyPr/>
        <a:lstStyle/>
        <a:p>
          <a:endParaRPr lang="zh-CN" altLang="en-US"/>
        </a:p>
      </dgm:t>
    </dgm:pt>
    <dgm:pt modelId="{7CB46325-9BEE-40AB-A859-09D97EF381EF}">
      <dgm:prSet phldrT="[文本]"/>
      <dgm:spPr/>
      <dgm:t>
        <a:bodyPr/>
        <a:lstStyle/>
        <a:p>
          <a:r>
            <a:rPr lang="zh-CN" altLang="en-US" dirty="0">
              <a:latin typeface="+mn-lt"/>
              <a:ea typeface="+mn-ea"/>
              <a:cs typeface="+mn-ea"/>
              <a:sym typeface="+mn-lt"/>
            </a:rPr>
            <a:t>启发</a:t>
          </a:r>
        </a:p>
      </dgm:t>
    </dgm:pt>
    <dgm:pt modelId="{9C8F4944-E869-4420-A782-5B9716F7CB98}" type="parTrans" cxnId="{50557CC5-243C-4CA2-8165-860C23FB751B}">
      <dgm:prSet/>
      <dgm:spPr/>
      <dgm:t>
        <a:bodyPr/>
        <a:lstStyle/>
        <a:p>
          <a:endParaRPr lang="zh-CN" altLang="en-US"/>
        </a:p>
      </dgm:t>
    </dgm:pt>
    <dgm:pt modelId="{9A3C2A4C-18E1-46F1-9A0D-7125C015AD89}" type="sibTrans" cxnId="{50557CC5-243C-4CA2-8165-860C23FB751B}">
      <dgm:prSet/>
      <dgm:spPr/>
      <dgm:t>
        <a:bodyPr/>
        <a:lstStyle/>
        <a:p>
          <a:endParaRPr lang="zh-CN" altLang="en-US"/>
        </a:p>
      </dgm:t>
    </dgm:pt>
    <dgm:pt modelId="{855B09FF-E98A-4529-AC45-3BD7E36D083E}">
      <dgm:prSet phldrT="[文本]"/>
      <dgm:spPr/>
      <dgm:t>
        <a:bodyPr/>
        <a:lstStyle/>
        <a:p>
          <a:r>
            <a:rPr lang="zh-CN" altLang="en-US" dirty="0">
              <a:latin typeface="+mn-lt"/>
              <a:ea typeface="+mn-ea"/>
              <a:cs typeface="+mn-ea"/>
              <a:sym typeface="+mn-lt"/>
            </a:rPr>
            <a:t>任务四</a:t>
          </a:r>
        </a:p>
      </dgm:t>
    </dgm:pt>
    <dgm:pt modelId="{9365FEAE-E3D0-4DBA-A8C9-4150238D32BD}" type="parTrans" cxnId="{CFEE263D-054B-492F-8407-9ACB59D500DC}">
      <dgm:prSet/>
      <dgm:spPr/>
      <dgm:t>
        <a:bodyPr/>
        <a:lstStyle/>
        <a:p>
          <a:endParaRPr lang="zh-CN" altLang="en-US"/>
        </a:p>
      </dgm:t>
    </dgm:pt>
    <dgm:pt modelId="{BE252220-16E6-4535-B896-6E59FC99D040}" type="sibTrans" cxnId="{CFEE263D-054B-492F-8407-9ACB59D500DC}">
      <dgm:prSet/>
      <dgm:spPr/>
      <dgm:t>
        <a:bodyPr/>
        <a:lstStyle/>
        <a:p>
          <a:endParaRPr lang="zh-CN" altLang="en-US"/>
        </a:p>
      </dgm:t>
    </dgm:pt>
    <dgm:pt modelId="{A66AAF3B-268C-43BA-8285-025EF50BF23D}">
      <dgm:prSet phldrT="[文本]"/>
      <dgm:spPr/>
      <dgm:t>
        <a:bodyPr/>
        <a:lstStyle/>
        <a:p>
          <a:r>
            <a:rPr lang="zh-CN" altLang="en-US" dirty="0">
              <a:latin typeface="+mn-lt"/>
              <a:ea typeface="+mn-ea"/>
              <a:cs typeface="+mn-ea"/>
              <a:sym typeface="+mn-lt"/>
            </a:rPr>
            <a:t>任务三</a:t>
          </a:r>
        </a:p>
      </dgm:t>
    </dgm:pt>
    <dgm:pt modelId="{55DC8571-B6ED-4E9F-8522-931DB2956175}" type="parTrans" cxnId="{EB90C73B-E447-4104-9C9F-5636DCE333E5}">
      <dgm:prSet/>
      <dgm:spPr/>
      <dgm:t>
        <a:bodyPr/>
        <a:lstStyle/>
        <a:p>
          <a:endParaRPr lang="zh-CN" altLang="en-US"/>
        </a:p>
      </dgm:t>
    </dgm:pt>
    <dgm:pt modelId="{BA89EB34-A803-433E-ACED-3D5162DEF37F}" type="sibTrans" cxnId="{EB90C73B-E447-4104-9C9F-5636DCE333E5}">
      <dgm:prSet/>
      <dgm:spPr/>
      <dgm:t>
        <a:bodyPr/>
        <a:lstStyle/>
        <a:p>
          <a:endParaRPr lang="zh-CN" altLang="en-US"/>
        </a:p>
      </dgm:t>
    </dgm:pt>
    <dgm:pt modelId="{30C5A903-54AF-4181-96F0-768C6CAB1216}">
      <dgm:prSet/>
      <dgm:spPr/>
      <dgm:t>
        <a:bodyPr/>
        <a:lstStyle/>
        <a:p>
          <a:r>
            <a:rPr lang="zh-CN" altLang="en-US" dirty="0">
              <a:latin typeface="+mn-lt"/>
              <a:ea typeface="+mn-ea"/>
              <a:cs typeface="+mn-ea"/>
              <a:sym typeface="+mn-lt"/>
            </a:rPr>
            <a:t>方案选择</a:t>
          </a:r>
        </a:p>
      </dgm:t>
    </dgm:pt>
    <dgm:pt modelId="{780EF9E7-BE7E-4834-9770-72E6559CDDEB}" type="parTrans" cxnId="{B6D7F814-7583-4FF0-9827-11D51DA773E5}">
      <dgm:prSet/>
      <dgm:spPr/>
      <dgm:t>
        <a:bodyPr/>
        <a:lstStyle/>
        <a:p>
          <a:endParaRPr lang="zh-CN" altLang="en-US"/>
        </a:p>
      </dgm:t>
    </dgm:pt>
    <dgm:pt modelId="{4DB9B0D9-B461-41D5-8BEC-A3CBF0735E52}" type="sibTrans" cxnId="{B6D7F814-7583-4FF0-9827-11D51DA773E5}">
      <dgm:prSet/>
      <dgm:spPr/>
      <dgm:t>
        <a:bodyPr/>
        <a:lstStyle/>
        <a:p>
          <a:endParaRPr lang="zh-CN" altLang="en-US"/>
        </a:p>
      </dgm:t>
    </dgm:pt>
    <dgm:pt modelId="{7CD10085-1C03-4662-8D87-87D07D0D1031}">
      <dgm:prSet/>
      <dgm:spPr/>
      <dgm:t>
        <a:bodyPr/>
        <a:lstStyle/>
        <a:p>
          <a:r>
            <a:rPr lang="zh-CN" altLang="en-US" dirty="0">
              <a:latin typeface="+mn-lt"/>
              <a:ea typeface="+mn-ea"/>
              <a:cs typeface="+mn-ea"/>
              <a:sym typeface="+mn-lt"/>
            </a:rPr>
            <a:t>经济后果</a:t>
          </a:r>
        </a:p>
      </dgm:t>
    </dgm:pt>
    <dgm:pt modelId="{97BEA581-2D1B-4E1C-BE38-E5D00FD539F2}" type="parTrans" cxnId="{760CFBEE-D389-4AB2-A744-103635483900}">
      <dgm:prSet/>
      <dgm:spPr/>
      <dgm:t>
        <a:bodyPr/>
        <a:lstStyle/>
        <a:p>
          <a:endParaRPr lang="zh-CN" altLang="en-US"/>
        </a:p>
      </dgm:t>
    </dgm:pt>
    <dgm:pt modelId="{86F1446C-0B23-4C13-B94D-5F81A1EE2AAA}" type="sibTrans" cxnId="{760CFBEE-D389-4AB2-A744-103635483900}">
      <dgm:prSet/>
      <dgm:spPr/>
      <dgm:t>
        <a:bodyPr/>
        <a:lstStyle/>
        <a:p>
          <a:endParaRPr lang="zh-CN" altLang="en-US"/>
        </a:p>
      </dgm:t>
    </dgm:pt>
    <dgm:pt modelId="{43F74F64-0B11-439F-85F4-00298EB14CE6}" type="pres">
      <dgm:prSet presAssocID="{A736B11A-FEA7-47DB-8F21-758C053836A2}" presName="Name0" presStyleCnt="0">
        <dgm:presLayoutVars>
          <dgm:dir/>
          <dgm:animLvl val="lvl"/>
          <dgm:resizeHandles val="exact"/>
        </dgm:presLayoutVars>
      </dgm:prSet>
      <dgm:spPr/>
    </dgm:pt>
    <dgm:pt modelId="{86A40729-2E4F-4562-902D-FD4821A359A9}" type="pres">
      <dgm:prSet presAssocID="{2D22D73F-A3A3-4E38-A9CF-EE9904983578}" presName="composite" presStyleCnt="0"/>
      <dgm:spPr/>
    </dgm:pt>
    <dgm:pt modelId="{FAF11F4B-D130-4D84-850E-711E48F32EEF}" type="pres">
      <dgm:prSet presAssocID="{2D22D73F-A3A3-4E38-A9CF-EE9904983578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4B4F3549-414F-4E31-BC33-73F1313ECA13}" type="pres">
      <dgm:prSet presAssocID="{2D22D73F-A3A3-4E38-A9CF-EE9904983578}" presName="desTx" presStyleLbl="alignAccFollowNode1" presStyleIdx="0" presStyleCnt="4">
        <dgm:presLayoutVars>
          <dgm:bulletEnabled val="1"/>
        </dgm:presLayoutVars>
      </dgm:prSet>
      <dgm:spPr/>
    </dgm:pt>
    <dgm:pt modelId="{AE77F5E7-7155-489A-B512-836E515462C4}" type="pres">
      <dgm:prSet presAssocID="{31315819-C3D3-467A-9F70-BEA868D9E387}" presName="space" presStyleCnt="0"/>
      <dgm:spPr/>
    </dgm:pt>
    <dgm:pt modelId="{318D62D9-9BE8-4E08-9092-81AE1A738AB5}" type="pres">
      <dgm:prSet presAssocID="{330BEB49-A405-4881-9E22-28FDD00CB84A}" presName="composite" presStyleCnt="0"/>
      <dgm:spPr/>
    </dgm:pt>
    <dgm:pt modelId="{C420CAC7-D2D5-4FC5-85B7-7FC0D58A9734}" type="pres">
      <dgm:prSet presAssocID="{330BEB49-A405-4881-9E22-28FDD00CB84A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F48B732D-817A-4C56-9BF3-B068D1502B69}" type="pres">
      <dgm:prSet presAssocID="{330BEB49-A405-4881-9E22-28FDD00CB84A}" presName="desTx" presStyleLbl="alignAccFollowNode1" presStyleIdx="1" presStyleCnt="4">
        <dgm:presLayoutVars>
          <dgm:bulletEnabled val="1"/>
        </dgm:presLayoutVars>
      </dgm:prSet>
      <dgm:spPr/>
    </dgm:pt>
    <dgm:pt modelId="{A22115B8-CF8F-4F53-956F-E98A687A29BE}" type="pres">
      <dgm:prSet presAssocID="{6AAFD34E-2167-4C10-B3D7-57CB2D6C87AE}" presName="space" presStyleCnt="0"/>
      <dgm:spPr/>
    </dgm:pt>
    <dgm:pt modelId="{E9C2FC4B-AB20-45E3-9087-A91F5763498C}" type="pres">
      <dgm:prSet presAssocID="{A66AAF3B-268C-43BA-8285-025EF50BF23D}" presName="composite" presStyleCnt="0"/>
      <dgm:spPr/>
    </dgm:pt>
    <dgm:pt modelId="{3A4F8A0B-B311-4A13-9006-91359036686A}" type="pres">
      <dgm:prSet presAssocID="{A66AAF3B-268C-43BA-8285-025EF50BF23D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29176510-4C28-4E3E-9BBC-33B45019DE1C}" type="pres">
      <dgm:prSet presAssocID="{A66AAF3B-268C-43BA-8285-025EF50BF23D}" presName="desTx" presStyleLbl="alignAccFollowNode1" presStyleIdx="2" presStyleCnt="4">
        <dgm:presLayoutVars>
          <dgm:bulletEnabled val="1"/>
        </dgm:presLayoutVars>
      </dgm:prSet>
      <dgm:spPr/>
    </dgm:pt>
    <dgm:pt modelId="{F2B8B785-6251-4A49-9683-EA8A5689D72A}" type="pres">
      <dgm:prSet presAssocID="{BA89EB34-A803-433E-ACED-3D5162DEF37F}" presName="space" presStyleCnt="0"/>
      <dgm:spPr/>
    </dgm:pt>
    <dgm:pt modelId="{0742517C-88C8-43DA-8229-FBE2092CA1B0}" type="pres">
      <dgm:prSet presAssocID="{855B09FF-E98A-4529-AC45-3BD7E36D083E}" presName="composite" presStyleCnt="0"/>
      <dgm:spPr/>
    </dgm:pt>
    <dgm:pt modelId="{766066A7-DA8E-474C-85A1-6AFEE640B4E8}" type="pres">
      <dgm:prSet presAssocID="{855B09FF-E98A-4529-AC45-3BD7E36D083E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D13B5C74-B80D-4E64-924E-7C2D2A8DA182}" type="pres">
      <dgm:prSet presAssocID="{855B09FF-E98A-4529-AC45-3BD7E36D083E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5708430F-9025-4EDC-8367-E53B5231A754}" srcId="{2D22D73F-A3A3-4E38-A9CF-EE9904983578}" destId="{381E4CF8-88C1-46B5-88E7-C2C2B67EA9CF}" srcOrd="0" destOrd="0" parTransId="{EDB59189-8463-45FF-B3BC-9371702CD0A0}" sibTransId="{22D7C4EF-E189-4342-8448-14CDFEC2ABF9}"/>
    <dgm:cxn modelId="{B6D7F814-7583-4FF0-9827-11D51DA773E5}" srcId="{A66AAF3B-268C-43BA-8285-025EF50BF23D}" destId="{30C5A903-54AF-4181-96F0-768C6CAB1216}" srcOrd="0" destOrd="0" parTransId="{780EF9E7-BE7E-4834-9770-72E6559CDDEB}" sibTransId="{4DB9B0D9-B461-41D5-8BEC-A3CBF0735E52}"/>
    <dgm:cxn modelId="{26A4551A-9272-431A-AE44-2EC6F89F5017}" srcId="{2D22D73F-A3A3-4E38-A9CF-EE9904983578}" destId="{221B1284-38F0-4BAE-B0AA-F912DE2E0707}" srcOrd="1" destOrd="0" parTransId="{A2F2637E-6CA4-40BE-B26E-5ACFDE1DA2C6}" sibTransId="{2BDC829E-F143-4F9F-9886-9F6F2E555F7F}"/>
    <dgm:cxn modelId="{646D5E28-027A-494A-BD2B-365E4419739D}" type="presOf" srcId="{221B1284-38F0-4BAE-B0AA-F912DE2E0707}" destId="{4B4F3549-414F-4E31-BC33-73F1313ECA13}" srcOrd="0" destOrd="1" presId="urn:microsoft.com/office/officeart/2005/8/layout/hList1"/>
    <dgm:cxn modelId="{00050B32-E011-45B6-A710-43A4861353DD}" type="presOf" srcId="{A63754CE-FDD0-43CD-A831-22D1D14C39CB}" destId="{F48B732D-817A-4C56-9BF3-B068D1502B69}" srcOrd="0" destOrd="1" presId="urn:microsoft.com/office/officeart/2005/8/layout/hList1"/>
    <dgm:cxn modelId="{EB90C73B-E447-4104-9C9F-5636DCE333E5}" srcId="{A736B11A-FEA7-47DB-8F21-758C053836A2}" destId="{A66AAF3B-268C-43BA-8285-025EF50BF23D}" srcOrd="2" destOrd="0" parTransId="{55DC8571-B6ED-4E9F-8522-931DB2956175}" sibTransId="{BA89EB34-A803-433E-ACED-3D5162DEF37F}"/>
    <dgm:cxn modelId="{CFEE263D-054B-492F-8407-9ACB59D500DC}" srcId="{A736B11A-FEA7-47DB-8F21-758C053836A2}" destId="{855B09FF-E98A-4529-AC45-3BD7E36D083E}" srcOrd="3" destOrd="0" parTransId="{9365FEAE-E3D0-4DBA-A8C9-4150238D32BD}" sibTransId="{BE252220-16E6-4535-B896-6E59FC99D040}"/>
    <dgm:cxn modelId="{95716F60-2D43-4B7C-A7AF-1C96C524742F}" type="presOf" srcId="{30C5A903-54AF-4181-96F0-768C6CAB1216}" destId="{29176510-4C28-4E3E-9BBC-33B45019DE1C}" srcOrd="0" destOrd="0" presId="urn:microsoft.com/office/officeart/2005/8/layout/hList1"/>
    <dgm:cxn modelId="{45C90B45-B4B5-47E2-8D4E-C304DF38622A}" srcId="{855B09FF-E98A-4529-AC45-3BD7E36D083E}" destId="{B961B508-F45E-4783-BE20-49A3807DA024}" srcOrd="0" destOrd="0" parTransId="{137B874C-BD88-4CE5-B954-8420D1EFE477}" sibTransId="{4FE1CD1B-3A4B-4EB5-90AB-8AA3F523C82F}"/>
    <dgm:cxn modelId="{C7D84F67-89D7-45BA-8A44-A42A737DE31F}" srcId="{330BEB49-A405-4881-9E22-28FDD00CB84A}" destId="{7F399F1F-6355-4670-9863-BE2DA4AB41E2}" srcOrd="0" destOrd="0" parTransId="{E9E3E953-61C4-4A61-9491-02F579C844ED}" sibTransId="{EDA6486E-8A75-44D4-B13A-D1A8839A92FE}"/>
    <dgm:cxn modelId="{CC00B549-DF2D-471D-9632-42AAB9EE5C5E}" type="presOf" srcId="{7CD10085-1C03-4662-8D87-87D07D0D1031}" destId="{29176510-4C28-4E3E-9BBC-33B45019DE1C}" srcOrd="0" destOrd="1" presId="urn:microsoft.com/office/officeart/2005/8/layout/hList1"/>
    <dgm:cxn modelId="{9B17976E-BB78-449A-9D04-D1BA6FEE50D4}" type="presOf" srcId="{7CB46325-9BEE-40AB-A859-09D97EF381EF}" destId="{D13B5C74-B80D-4E64-924E-7C2D2A8DA182}" srcOrd="0" destOrd="1" presId="urn:microsoft.com/office/officeart/2005/8/layout/hList1"/>
    <dgm:cxn modelId="{92ACA76E-485C-4562-B425-7845E72AB090}" type="presOf" srcId="{A66AAF3B-268C-43BA-8285-025EF50BF23D}" destId="{3A4F8A0B-B311-4A13-9006-91359036686A}" srcOrd="0" destOrd="0" presId="urn:microsoft.com/office/officeart/2005/8/layout/hList1"/>
    <dgm:cxn modelId="{14950287-EEEE-43CB-9437-3DEE6AA896B0}" type="presOf" srcId="{A736B11A-FEA7-47DB-8F21-758C053836A2}" destId="{43F74F64-0B11-439F-85F4-00298EB14CE6}" srcOrd="0" destOrd="0" presId="urn:microsoft.com/office/officeart/2005/8/layout/hList1"/>
    <dgm:cxn modelId="{DDA01E88-CAB4-4807-8A99-D59F7174A91E}" srcId="{A736B11A-FEA7-47DB-8F21-758C053836A2}" destId="{330BEB49-A405-4881-9E22-28FDD00CB84A}" srcOrd="1" destOrd="0" parTransId="{294F222E-4315-4F6A-BDD6-451D7B5E8770}" sibTransId="{6AAFD34E-2167-4C10-B3D7-57CB2D6C87AE}"/>
    <dgm:cxn modelId="{74DDF19F-E4A0-4BB7-9615-20E7E22F89BF}" type="presOf" srcId="{B961B508-F45E-4783-BE20-49A3807DA024}" destId="{D13B5C74-B80D-4E64-924E-7C2D2A8DA182}" srcOrd="0" destOrd="0" presId="urn:microsoft.com/office/officeart/2005/8/layout/hList1"/>
    <dgm:cxn modelId="{5B6F75B1-B742-4749-9AC8-BC3B8152499E}" type="presOf" srcId="{7F399F1F-6355-4670-9863-BE2DA4AB41E2}" destId="{F48B732D-817A-4C56-9BF3-B068D1502B69}" srcOrd="0" destOrd="0" presId="urn:microsoft.com/office/officeart/2005/8/layout/hList1"/>
    <dgm:cxn modelId="{B3983BB3-1FEF-48B7-9164-8138ADF9E181}" type="presOf" srcId="{330BEB49-A405-4881-9E22-28FDD00CB84A}" destId="{C420CAC7-D2D5-4FC5-85B7-7FC0D58A9734}" srcOrd="0" destOrd="0" presId="urn:microsoft.com/office/officeart/2005/8/layout/hList1"/>
    <dgm:cxn modelId="{50557CC5-243C-4CA2-8165-860C23FB751B}" srcId="{855B09FF-E98A-4529-AC45-3BD7E36D083E}" destId="{7CB46325-9BEE-40AB-A859-09D97EF381EF}" srcOrd="1" destOrd="0" parTransId="{9C8F4944-E869-4420-A782-5B9716F7CB98}" sibTransId="{9A3C2A4C-18E1-46F1-9A0D-7125C015AD89}"/>
    <dgm:cxn modelId="{39D16CCD-CD71-48BB-9774-9904CA9E9F66}" type="presOf" srcId="{2D22D73F-A3A3-4E38-A9CF-EE9904983578}" destId="{FAF11F4B-D130-4D84-850E-711E48F32EEF}" srcOrd="0" destOrd="0" presId="urn:microsoft.com/office/officeart/2005/8/layout/hList1"/>
    <dgm:cxn modelId="{F2C045D6-AF9A-4907-80AE-DE3762691F4E}" srcId="{330BEB49-A405-4881-9E22-28FDD00CB84A}" destId="{A63754CE-FDD0-43CD-A831-22D1D14C39CB}" srcOrd="1" destOrd="0" parTransId="{FD763F6B-C39C-49F6-84EA-6D6A3442B748}" sibTransId="{4946321C-54CC-4A18-8E05-4392474A1868}"/>
    <dgm:cxn modelId="{AE561DE0-685D-41A9-A5AA-B0B47BC57137}" type="presOf" srcId="{855B09FF-E98A-4529-AC45-3BD7E36D083E}" destId="{766066A7-DA8E-474C-85A1-6AFEE640B4E8}" srcOrd="0" destOrd="0" presId="urn:microsoft.com/office/officeart/2005/8/layout/hList1"/>
    <dgm:cxn modelId="{EE0A39EE-4DC7-414C-ACE4-AC9D91119089}" srcId="{A736B11A-FEA7-47DB-8F21-758C053836A2}" destId="{2D22D73F-A3A3-4E38-A9CF-EE9904983578}" srcOrd="0" destOrd="0" parTransId="{4FE585B3-08A6-4B76-B73E-4FA3FE9D289C}" sibTransId="{31315819-C3D3-467A-9F70-BEA868D9E387}"/>
    <dgm:cxn modelId="{760CFBEE-D389-4AB2-A744-103635483900}" srcId="{A66AAF3B-268C-43BA-8285-025EF50BF23D}" destId="{7CD10085-1C03-4662-8D87-87D07D0D1031}" srcOrd="1" destOrd="0" parTransId="{97BEA581-2D1B-4E1C-BE38-E5D00FD539F2}" sibTransId="{86F1446C-0B23-4C13-B94D-5F81A1EE2AAA}"/>
    <dgm:cxn modelId="{9F8B60EF-9D36-42B1-9018-A9018E262C5A}" type="presOf" srcId="{381E4CF8-88C1-46B5-88E7-C2C2B67EA9CF}" destId="{4B4F3549-414F-4E31-BC33-73F1313ECA13}" srcOrd="0" destOrd="0" presId="urn:microsoft.com/office/officeart/2005/8/layout/hList1"/>
    <dgm:cxn modelId="{D39EED79-5D64-49C7-AB91-A4EB404E6BE0}" type="presParOf" srcId="{43F74F64-0B11-439F-85F4-00298EB14CE6}" destId="{86A40729-2E4F-4562-902D-FD4821A359A9}" srcOrd="0" destOrd="0" presId="urn:microsoft.com/office/officeart/2005/8/layout/hList1"/>
    <dgm:cxn modelId="{B747580D-1EB4-4B02-B6BE-C540D3E79405}" type="presParOf" srcId="{86A40729-2E4F-4562-902D-FD4821A359A9}" destId="{FAF11F4B-D130-4D84-850E-711E48F32EEF}" srcOrd="0" destOrd="0" presId="urn:microsoft.com/office/officeart/2005/8/layout/hList1"/>
    <dgm:cxn modelId="{79659FD5-EBD9-458E-A9B2-80D2FA97078A}" type="presParOf" srcId="{86A40729-2E4F-4562-902D-FD4821A359A9}" destId="{4B4F3549-414F-4E31-BC33-73F1313ECA13}" srcOrd="1" destOrd="0" presId="urn:microsoft.com/office/officeart/2005/8/layout/hList1"/>
    <dgm:cxn modelId="{5D688693-7C03-41CD-8203-7D020DE6E0FE}" type="presParOf" srcId="{43F74F64-0B11-439F-85F4-00298EB14CE6}" destId="{AE77F5E7-7155-489A-B512-836E515462C4}" srcOrd="1" destOrd="0" presId="urn:microsoft.com/office/officeart/2005/8/layout/hList1"/>
    <dgm:cxn modelId="{2C7D1507-2D1D-4989-9A25-BAA263B536ED}" type="presParOf" srcId="{43F74F64-0B11-439F-85F4-00298EB14CE6}" destId="{318D62D9-9BE8-4E08-9092-81AE1A738AB5}" srcOrd="2" destOrd="0" presId="urn:microsoft.com/office/officeart/2005/8/layout/hList1"/>
    <dgm:cxn modelId="{C0B73F69-0E6A-46A5-8B74-3D7AEA750012}" type="presParOf" srcId="{318D62D9-9BE8-4E08-9092-81AE1A738AB5}" destId="{C420CAC7-D2D5-4FC5-85B7-7FC0D58A9734}" srcOrd="0" destOrd="0" presId="urn:microsoft.com/office/officeart/2005/8/layout/hList1"/>
    <dgm:cxn modelId="{0BB92BAB-A462-430B-8E18-F3D56DB570F7}" type="presParOf" srcId="{318D62D9-9BE8-4E08-9092-81AE1A738AB5}" destId="{F48B732D-817A-4C56-9BF3-B068D1502B69}" srcOrd="1" destOrd="0" presId="urn:microsoft.com/office/officeart/2005/8/layout/hList1"/>
    <dgm:cxn modelId="{386A72E4-E579-485A-A442-E0EA5BC1C979}" type="presParOf" srcId="{43F74F64-0B11-439F-85F4-00298EB14CE6}" destId="{A22115B8-CF8F-4F53-956F-E98A687A29BE}" srcOrd="3" destOrd="0" presId="urn:microsoft.com/office/officeart/2005/8/layout/hList1"/>
    <dgm:cxn modelId="{DAF9AA3A-378D-4BDD-9F26-F4C565E54855}" type="presParOf" srcId="{43F74F64-0B11-439F-85F4-00298EB14CE6}" destId="{E9C2FC4B-AB20-45E3-9087-A91F5763498C}" srcOrd="4" destOrd="0" presId="urn:microsoft.com/office/officeart/2005/8/layout/hList1"/>
    <dgm:cxn modelId="{077CA1C2-F8CF-4FC0-8CFB-58451A5A7BE1}" type="presParOf" srcId="{E9C2FC4B-AB20-45E3-9087-A91F5763498C}" destId="{3A4F8A0B-B311-4A13-9006-91359036686A}" srcOrd="0" destOrd="0" presId="urn:microsoft.com/office/officeart/2005/8/layout/hList1"/>
    <dgm:cxn modelId="{30018671-4E83-4C93-AD54-4953C04A60BD}" type="presParOf" srcId="{E9C2FC4B-AB20-45E3-9087-A91F5763498C}" destId="{29176510-4C28-4E3E-9BBC-33B45019DE1C}" srcOrd="1" destOrd="0" presId="urn:microsoft.com/office/officeart/2005/8/layout/hList1"/>
    <dgm:cxn modelId="{8A293D36-C960-4000-9CDE-C67DAD16E001}" type="presParOf" srcId="{43F74F64-0B11-439F-85F4-00298EB14CE6}" destId="{F2B8B785-6251-4A49-9683-EA8A5689D72A}" srcOrd="5" destOrd="0" presId="urn:microsoft.com/office/officeart/2005/8/layout/hList1"/>
    <dgm:cxn modelId="{37C6E47C-4344-4B4C-8DDD-F4507DF88D94}" type="presParOf" srcId="{43F74F64-0B11-439F-85F4-00298EB14CE6}" destId="{0742517C-88C8-43DA-8229-FBE2092CA1B0}" srcOrd="6" destOrd="0" presId="urn:microsoft.com/office/officeart/2005/8/layout/hList1"/>
    <dgm:cxn modelId="{08FE118A-9F3E-4570-A777-8D687A4AD875}" type="presParOf" srcId="{0742517C-88C8-43DA-8229-FBE2092CA1B0}" destId="{766066A7-DA8E-474C-85A1-6AFEE640B4E8}" srcOrd="0" destOrd="0" presId="urn:microsoft.com/office/officeart/2005/8/layout/hList1"/>
    <dgm:cxn modelId="{4BE4B86E-CB7C-41DB-839E-5DAEEC603962}" type="presParOf" srcId="{0742517C-88C8-43DA-8229-FBE2092CA1B0}" destId="{D13B5C74-B80D-4E64-924E-7C2D2A8DA182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0F3B412-2C15-4517-9239-A4A94DFB7B65}" type="doc">
      <dgm:prSet loTypeId="urn:microsoft.com/office/officeart/2005/8/layout/vList3" loCatId="list" qsTypeId="urn:microsoft.com/office/officeart/2005/8/quickstyle/simple1#2" qsCatId="simple" csTypeId="urn:microsoft.com/office/officeart/2005/8/colors/accent1_2#2" csCatId="accent1" phldr="1"/>
      <dgm:spPr/>
      <dgm:t>
        <a:bodyPr/>
        <a:lstStyle/>
        <a:p>
          <a:endParaRPr lang="zh-CN" altLang="en-US"/>
        </a:p>
      </dgm:t>
    </dgm:pt>
    <dgm:pt modelId="{82F708EB-666F-4F51-98F3-E87CCECEA371}">
      <dgm:prSet/>
      <dgm:spPr/>
      <dgm:t>
        <a:bodyPr/>
        <a:lstStyle/>
        <a:p>
          <a:r>
            <a:rPr lang="en-US"/>
            <a:t>1979</a:t>
          </a:r>
          <a:r>
            <a:rPr lang="zh-CN"/>
            <a:t>年，电业局成立供电劳务公司（多种经营）</a:t>
          </a:r>
        </a:p>
      </dgm:t>
    </dgm:pt>
    <dgm:pt modelId="{FC742CB3-FB79-42BC-A816-50E19283CD01}" type="parTrans" cxnId="{54E38F2E-63C5-4445-AFF6-2BF68980EB42}">
      <dgm:prSet/>
      <dgm:spPr/>
      <dgm:t>
        <a:bodyPr/>
        <a:lstStyle/>
        <a:p>
          <a:endParaRPr lang="zh-CN" altLang="en-US"/>
        </a:p>
      </dgm:t>
    </dgm:pt>
    <dgm:pt modelId="{5D363CFB-2B54-4968-AEE3-701531702E76}" type="sibTrans" cxnId="{54E38F2E-63C5-4445-AFF6-2BF68980EB42}">
      <dgm:prSet/>
      <dgm:spPr/>
      <dgm:t>
        <a:bodyPr/>
        <a:lstStyle/>
        <a:p>
          <a:endParaRPr lang="zh-CN" altLang="en-US"/>
        </a:p>
      </dgm:t>
    </dgm:pt>
    <dgm:pt modelId="{7C9E58F1-FDAB-4F90-A7CE-69EDF41A771C}">
      <dgm:prSet/>
      <dgm:spPr/>
      <dgm:t>
        <a:bodyPr/>
        <a:lstStyle/>
        <a:p>
          <a:r>
            <a:rPr lang="en-US"/>
            <a:t>1993</a:t>
          </a:r>
          <a:r>
            <a:rPr lang="zh-CN"/>
            <a:t>年，更名电力实业公司</a:t>
          </a:r>
        </a:p>
      </dgm:t>
    </dgm:pt>
    <dgm:pt modelId="{FE39D505-83E4-4A61-B97A-B4A125BA4342}" type="parTrans" cxnId="{BDC50F50-BADE-46D9-A471-BD2F106D34D8}">
      <dgm:prSet/>
      <dgm:spPr/>
      <dgm:t>
        <a:bodyPr/>
        <a:lstStyle/>
        <a:p>
          <a:endParaRPr lang="zh-CN" altLang="en-US"/>
        </a:p>
      </dgm:t>
    </dgm:pt>
    <dgm:pt modelId="{51F465F8-D39F-447A-94C1-B25E0AEC1AAC}" type="sibTrans" cxnId="{BDC50F50-BADE-46D9-A471-BD2F106D34D8}">
      <dgm:prSet/>
      <dgm:spPr/>
      <dgm:t>
        <a:bodyPr/>
        <a:lstStyle/>
        <a:p>
          <a:endParaRPr lang="zh-CN" altLang="en-US"/>
        </a:p>
      </dgm:t>
    </dgm:pt>
    <dgm:pt modelId="{5D2421CD-7892-45FA-8D94-C14C971908BC}">
      <dgm:prSet/>
      <dgm:spPr/>
      <dgm:t>
        <a:bodyPr/>
        <a:lstStyle/>
        <a:p>
          <a:r>
            <a:rPr lang="en-US"/>
            <a:t>2002</a:t>
          </a:r>
          <a:r>
            <a:rPr lang="zh-CN"/>
            <a:t>年，改制：集体所有制企业，成立资产管理中心，对集体资产行使所有权，确保集体资产保值增值，更名</a:t>
          </a:r>
          <a:r>
            <a:rPr lang="en-US"/>
            <a:t>A</a:t>
          </a:r>
          <a:r>
            <a:rPr lang="zh-CN"/>
            <a:t>实业集团公司</a:t>
          </a:r>
        </a:p>
      </dgm:t>
    </dgm:pt>
    <dgm:pt modelId="{C71305EF-C45C-4968-8E35-9B76447DA210}" type="parTrans" cxnId="{7F6241FF-6542-429B-A740-4974109E3252}">
      <dgm:prSet/>
      <dgm:spPr/>
      <dgm:t>
        <a:bodyPr/>
        <a:lstStyle/>
        <a:p>
          <a:endParaRPr lang="zh-CN" altLang="en-US"/>
        </a:p>
      </dgm:t>
    </dgm:pt>
    <dgm:pt modelId="{B1FF236F-D492-4459-9F7F-B92D20071A4F}" type="sibTrans" cxnId="{7F6241FF-6542-429B-A740-4974109E3252}">
      <dgm:prSet/>
      <dgm:spPr/>
      <dgm:t>
        <a:bodyPr/>
        <a:lstStyle/>
        <a:p>
          <a:endParaRPr lang="zh-CN" altLang="en-US"/>
        </a:p>
      </dgm:t>
    </dgm:pt>
    <dgm:pt modelId="{58BFB6BB-9690-4B32-85A4-99681377F4DC}">
      <dgm:prSet/>
      <dgm:spPr/>
      <dgm:t>
        <a:bodyPr/>
        <a:lstStyle/>
        <a:p>
          <a:r>
            <a:rPr lang="en-US"/>
            <a:t>2012</a:t>
          </a:r>
          <a:r>
            <a:rPr lang="zh-CN"/>
            <a:t>年，进一步改制：优化制度，管理，资金。</a:t>
          </a:r>
        </a:p>
      </dgm:t>
    </dgm:pt>
    <dgm:pt modelId="{3CD3AC1F-DDD3-41B0-AC97-E0D59FC39075}" type="parTrans" cxnId="{3AD51275-6E61-41B6-BC1C-4B71FF4E2725}">
      <dgm:prSet/>
      <dgm:spPr/>
      <dgm:t>
        <a:bodyPr/>
        <a:lstStyle/>
        <a:p>
          <a:endParaRPr lang="zh-CN" altLang="en-US"/>
        </a:p>
      </dgm:t>
    </dgm:pt>
    <dgm:pt modelId="{EE0D22AE-D5B3-48F7-B11D-B6E546170334}" type="sibTrans" cxnId="{3AD51275-6E61-41B6-BC1C-4B71FF4E2725}">
      <dgm:prSet/>
      <dgm:spPr/>
      <dgm:t>
        <a:bodyPr/>
        <a:lstStyle/>
        <a:p>
          <a:endParaRPr lang="zh-CN" altLang="en-US"/>
        </a:p>
      </dgm:t>
    </dgm:pt>
    <dgm:pt modelId="{3E1EF82E-1762-43C2-A3F7-64B67B274E7D}">
      <dgm:prSet/>
      <dgm:spPr/>
      <dgm:t>
        <a:bodyPr/>
        <a:lstStyle/>
        <a:p>
          <a:r>
            <a:rPr lang="zh-CN"/>
            <a:t>资产管理中心收购</a:t>
          </a:r>
        </a:p>
      </dgm:t>
    </dgm:pt>
    <dgm:pt modelId="{9863291B-890E-499C-90B5-ABD79775ABFE}" type="parTrans" cxnId="{E496774D-C0F3-4810-9167-E44ED9E78D3A}">
      <dgm:prSet/>
      <dgm:spPr/>
      <dgm:t>
        <a:bodyPr/>
        <a:lstStyle/>
        <a:p>
          <a:endParaRPr lang="zh-CN" altLang="en-US"/>
        </a:p>
      </dgm:t>
    </dgm:pt>
    <dgm:pt modelId="{9CC6C83B-C68C-4AC8-B588-E8F00329EBA6}" type="sibTrans" cxnId="{E496774D-C0F3-4810-9167-E44ED9E78D3A}">
      <dgm:prSet/>
      <dgm:spPr/>
      <dgm:t>
        <a:bodyPr/>
        <a:lstStyle/>
        <a:p>
          <a:endParaRPr lang="zh-CN" altLang="en-US"/>
        </a:p>
      </dgm:t>
    </dgm:pt>
    <dgm:pt modelId="{788BF15B-1353-45D1-BB31-56F498B717C7}">
      <dgm:prSet/>
      <dgm:spPr/>
      <dgm:t>
        <a:bodyPr/>
        <a:lstStyle/>
        <a:p>
          <a:r>
            <a:rPr lang="zh-CN"/>
            <a:t>更名：</a:t>
          </a:r>
          <a:r>
            <a:rPr lang="en-US"/>
            <a:t>A</a:t>
          </a:r>
          <a:r>
            <a:rPr lang="zh-CN"/>
            <a:t>实业集团</a:t>
          </a:r>
          <a:r>
            <a:rPr lang="en-US">
              <a:sym typeface="+mn-lt"/>
            </a:rPr>
            <a:t></a:t>
          </a:r>
          <a:r>
            <a:rPr lang="en-US"/>
            <a:t>A</a:t>
          </a:r>
          <a:r>
            <a:rPr lang="zh-CN"/>
            <a:t>集团公司</a:t>
          </a:r>
        </a:p>
      </dgm:t>
    </dgm:pt>
    <dgm:pt modelId="{39926C6C-5973-4304-8AB3-8CB3606B7A99}" type="parTrans" cxnId="{FB5D45A6-87DC-477E-B504-8AECE494419C}">
      <dgm:prSet/>
      <dgm:spPr/>
      <dgm:t>
        <a:bodyPr/>
        <a:lstStyle/>
        <a:p>
          <a:endParaRPr lang="zh-CN" altLang="en-US"/>
        </a:p>
      </dgm:t>
    </dgm:pt>
    <dgm:pt modelId="{995A9BB8-0797-4F1A-9231-20D705403E9B}" type="sibTrans" cxnId="{FB5D45A6-87DC-477E-B504-8AECE494419C}">
      <dgm:prSet/>
      <dgm:spPr/>
      <dgm:t>
        <a:bodyPr/>
        <a:lstStyle/>
        <a:p>
          <a:endParaRPr lang="zh-CN" altLang="en-US"/>
        </a:p>
      </dgm:t>
    </dgm:pt>
    <dgm:pt modelId="{71D5F52C-4752-45F4-BD65-E0293B058953}" type="pres">
      <dgm:prSet presAssocID="{70F3B412-2C15-4517-9239-A4A94DFB7B65}" presName="linearFlow" presStyleCnt="0">
        <dgm:presLayoutVars>
          <dgm:dir/>
          <dgm:resizeHandles val="exact"/>
        </dgm:presLayoutVars>
      </dgm:prSet>
      <dgm:spPr/>
    </dgm:pt>
    <dgm:pt modelId="{FC463E1B-6E84-43E6-AEC5-D46CC1AE8C0A}" type="pres">
      <dgm:prSet presAssocID="{82F708EB-666F-4F51-98F3-E87CCECEA371}" presName="composite" presStyleCnt="0"/>
      <dgm:spPr/>
    </dgm:pt>
    <dgm:pt modelId="{F1DC8D2A-80C9-432A-8730-9D83A17917F6}" type="pres">
      <dgm:prSet presAssocID="{82F708EB-666F-4F51-98F3-E87CCECEA371}" presName="imgShp" presStyleLbl="fgImgPlac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</dgm:pt>
    <dgm:pt modelId="{F1D897AB-65B3-4C70-B49B-9A4384573835}" type="pres">
      <dgm:prSet presAssocID="{82F708EB-666F-4F51-98F3-E87CCECEA371}" presName="txShp" presStyleLbl="node1" presStyleIdx="0" presStyleCnt="6">
        <dgm:presLayoutVars>
          <dgm:bulletEnabled val="1"/>
        </dgm:presLayoutVars>
      </dgm:prSet>
      <dgm:spPr/>
    </dgm:pt>
    <dgm:pt modelId="{B1C414A1-4B3A-442E-944C-B6962337E2B0}" type="pres">
      <dgm:prSet presAssocID="{5D363CFB-2B54-4968-AEE3-701531702E76}" presName="spacing" presStyleCnt="0"/>
      <dgm:spPr/>
    </dgm:pt>
    <dgm:pt modelId="{0D042316-2470-43EE-A36B-F21E991FBD8E}" type="pres">
      <dgm:prSet presAssocID="{7C9E58F1-FDAB-4F90-A7CE-69EDF41A771C}" presName="composite" presStyleCnt="0"/>
      <dgm:spPr/>
    </dgm:pt>
    <dgm:pt modelId="{6618A88E-ABF5-447E-AD75-E8322A3A35A4}" type="pres">
      <dgm:prSet presAssocID="{7C9E58F1-FDAB-4F90-A7CE-69EDF41A771C}" presName="imgShp" presStyleLbl="fgImgPlac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</dgm:pt>
    <dgm:pt modelId="{FB51128F-85E7-46A9-B71C-ADE659F39210}" type="pres">
      <dgm:prSet presAssocID="{7C9E58F1-FDAB-4F90-A7CE-69EDF41A771C}" presName="txShp" presStyleLbl="node1" presStyleIdx="1" presStyleCnt="6">
        <dgm:presLayoutVars>
          <dgm:bulletEnabled val="1"/>
        </dgm:presLayoutVars>
      </dgm:prSet>
      <dgm:spPr/>
    </dgm:pt>
    <dgm:pt modelId="{85005E96-C4AB-4997-8701-85F262A7E829}" type="pres">
      <dgm:prSet presAssocID="{51F465F8-D39F-447A-94C1-B25E0AEC1AAC}" presName="spacing" presStyleCnt="0"/>
      <dgm:spPr/>
    </dgm:pt>
    <dgm:pt modelId="{2AB8531C-8A55-4DEA-8D6E-B198CC08486C}" type="pres">
      <dgm:prSet presAssocID="{5D2421CD-7892-45FA-8D94-C14C971908BC}" presName="composite" presStyleCnt="0"/>
      <dgm:spPr/>
    </dgm:pt>
    <dgm:pt modelId="{148FBAFE-D8D4-4DC1-BB23-0C8B7AF62C4B}" type="pres">
      <dgm:prSet presAssocID="{5D2421CD-7892-45FA-8D94-C14C971908BC}" presName="imgShp" presStyleLbl="fgImgPlac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</dgm:pt>
    <dgm:pt modelId="{1857F00E-CE03-4C34-83DA-CA80C8C99FA7}" type="pres">
      <dgm:prSet presAssocID="{5D2421CD-7892-45FA-8D94-C14C971908BC}" presName="txShp" presStyleLbl="node1" presStyleIdx="2" presStyleCnt="6">
        <dgm:presLayoutVars>
          <dgm:bulletEnabled val="1"/>
        </dgm:presLayoutVars>
      </dgm:prSet>
      <dgm:spPr/>
    </dgm:pt>
    <dgm:pt modelId="{7871ACB0-36EB-4415-9298-FE5494F83DCD}" type="pres">
      <dgm:prSet presAssocID="{B1FF236F-D492-4459-9F7F-B92D20071A4F}" presName="spacing" presStyleCnt="0"/>
      <dgm:spPr/>
    </dgm:pt>
    <dgm:pt modelId="{6C198E3D-F6F4-44AB-8F93-DBBEC1B86C28}" type="pres">
      <dgm:prSet presAssocID="{58BFB6BB-9690-4B32-85A4-99681377F4DC}" presName="composite" presStyleCnt="0"/>
      <dgm:spPr/>
    </dgm:pt>
    <dgm:pt modelId="{FBD5A2C1-3F66-41B9-A25B-5E0EB31A471E}" type="pres">
      <dgm:prSet presAssocID="{58BFB6BB-9690-4B32-85A4-99681377F4DC}" presName="imgShp" presStyleLbl="fgImgPlac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</dgm:pt>
    <dgm:pt modelId="{244C76BB-9A34-4066-8163-92F74EC0206D}" type="pres">
      <dgm:prSet presAssocID="{58BFB6BB-9690-4B32-85A4-99681377F4DC}" presName="txShp" presStyleLbl="node1" presStyleIdx="3" presStyleCnt="6">
        <dgm:presLayoutVars>
          <dgm:bulletEnabled val="1"/>
        </dgm:presLayoutVars>
      </dgm:prSet>
      <dgm:spPr/>
    </dgm:pt>
    <dgm:pt modelId="{000F6808-7ABF-40FB-8FC7-AD78FDDAA144}" type="pres">
      <dgm:prSet presAssocID="{EE0D22AE-D5B3-48F7-B11D-B6E546170334}" presName="spacing" presStyleCnt="0"/>
      <dgm:spPr/>
    </dgm:pt>
    <dgm:pt modelId="{C79F0228-BDB8-460C-85B2-041049FAED4B}" type="pres">
      <dgm:prSet presAssocID="{3E1EF82E-1762-43C2-A3F7-64B67B274E7D}" presName="composite" presStyleCnt="0"/>
      <dgm:spPr/>
    </dgm:pt>
    <dgm:pt modelId="{7D6041FC-87A0-4D9A-BA6E-9D6394240C8D}" type="pres">
      <dgm:prSet presAssocID="{3E1EF82E-1762-43C2-A3F7-64B67B274E7D}" presName="imgShp" presStyleLbl="fgImgPlac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</dgm:spPr>
    </dgm:pt>
    <dgm:pt modelId="{2B86FEA2-ABFE-427E-9FF4-2085BCCE6399}" type="pres">
      <dgm:prSet presAssocID="{3E1EF82E-1762-43C2-A3F7-64B67B274E7D}" presName="txShp" presStyleLbl="node1" presStyleIdx="4" presStyleCnt="6">
        <dgm:presLayoutVars>
          <dgm:bulletEnabled val="1"/>
        </dgm:presLayoutVars>
      </dgm:prSet>
      <dgm:spPr/>
    </dgm:pt>
    <dgm:pt modelId="{1C52343C-9FA9-446B-B7E6-CFE387EBF282}" type="pres">
      <dgm:prSet presAssocID="{9CC6C83B-C68C-4AC8-B588-E8F00329EBA6}" presName="spacing" presStyleCnt="0"/>
      <dgm:spPr/>
    </dgm:pt>
    <dgm:pt modelId="{65598421-32EE-4DDC-9D42-36C679D74583}" type="pres">
      <dgm:prSet presAssocID="{788BF15B-1353-45D1-BB31-56F498B717C7}" presName="composite" presStyleCnt="0"/>
      <dgm:spPr/>
    </dgm:pt>
    <dgm:pt modelId="{A0FE4A15-4FC5-4621-8996-F4E38D805512}" type="pres">
      <dgm:prSet presAssocID="{788BF15B-1353-45D1-BB31-56F498B717C7}" presName="imgShp" presStyleLbl="fgImgPlac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</dgm:spPr>
    </dgm:pt>
    <dgm:pt modelId="{6D4A3AE9-9075-45FE-BFEE-C4E2003EB265}" type="pres">
      <dgm:prSet presAssocID="{788BF15B-1353-45D1-BB31-56F498B717C7}" presName="txShp" presStyleLbl="node1" presStyleIdx="5" presStyleCnt="6">
        <dgm:presLayoutVars>
          <dgm:bulletEnabled val="1"/>
        </dgm:presLayoutVars>
      </dgm:prSet>
      <dgm:spPr/>
    </dgm:pt>
  </dgm:ptLst>
  <dgm:cxnLst>
    <dgm:cxn modelId="{1B9E3D06-1E0F-4DA5-B09A-5777C05DDFE8}" type="presOf" srcId="{3E1EF82E-1762-43C2-A3F7-64B67B274E7D}" destId="{2B86FEA2-ABFE-427E-9FF4-2085BCCE6399}" srcOrd="0" destOrd="0" presId="urn:microsoft.com/office/officeart/2005/8/layout/vList3"/>
    <dgm:cxn modelId="{54E38F2E-63C5-4445-AFF6-2BF68980EB42}" srcId="{70F3B412-2C15-4517-9239-A4A94DFB7B65}" destId="{82F708EB-666F-4F51-98F3-E87CCECEA371}" srcOrd="0" destOrd="0" parTransId="{FC742CB3-FB79-42BC-A816-50E19283CD01}" sibTransId="{5D363CFB-2B54-4968-AEE3-701531702E76}"/>
    <dgm:cxn modelId="{3AE03037-B461-4DB4-9AFA-3A88E2DC1920}" type="presOf" srcId="{58BFB6BB-9690-4B32-85A4-99681377F4DC}" destId="{244C76BB-9A34-4066-8163-92F74EC0206D}" srcOrd="0" destOrd="0" presId="urn:microsoft.com/office/officeart/2005/8/layout/vList3"/>
    <dgm:cxn modelId="{E451B237-3DE6-4655-82E3-567684C6505C}" type="presOf" srcId="{788BF15B-1353-45D1-BB31-56F498B717C7}" destId="{6D4A3AE9-9075-45FE-BFEE-C4E2003EB265}" srcOrd="0" destOrd="0" presId="urn:microsoft.com/office/officeart/2005/8/layout/vList3"/>
    <dgm:cxn modelId="{6EB65A3D-0661-4946-B349-B2AEA4B14D00}" type="presOf" srcId="{5D2421CD-7892-45FA-8D94-C14C971908BC}" destId="{1857F00E-CE03-4C34-83DA-CA80C8C99FA7}" srcOrd="0" destOrd="0" presId="urn:microsoft.com/office/officeart/2005/8/layout/vList3"/>
    <dgm:cxn modelId="{E496774D-C0F3-4810-9167-E44ED9E78D3A}" srcId="{70F3B412-2C15-4517-9239-A4A94DFB7B65}" destId="{3E1EF82E-1762-43C2-A3F7-64B67B274E7D}" srcOrd="4" destOrd="0" parTransId="{9863291B-890E-499C-90B5-ABD79775ABFE}" sibTransId="{9CC6C83B-C68C-4AC8-B588-E8F00329EBA6}"/>
    <dgm:cxn modelId="{BDC50F50-BADE-46D9-A471-BD2F106D34D8}" srcId="{70F3B412-2C15-4517-9239-A4A94DFB7B65}" destId="{7C9E58F1-FDAB-4F90-A7CE-69EDF41A771C}" srcOrd="1" destOrd="0" parTransId="{FE39D505-83E4-4A61-B97A-B4A125BA4342}" sibTransId="{51F465F8-D39F-447A-94C1-B25E0AEC1AAC}"/>
    <dgm:cxn modelId="{3AD51275-6E61-41B6-BC1C-4B71FF4E2725}" srcId="{70F3B412-2C15-4517-9239-A4A94DFB7B65}" destId="{58BFB6BB-9690-4B32-85A4-99681377F4DC}" srcOrd="3" destOrd="0" parTransId="{3CD3AC1F-DDD3-41B0-AC97-E0D59FC39075}" sibTransId="{EE0D22AE-D5B3-48F7-B11D-B6E546170334}"/>
    <dgm:cxn modelId="{A74D5486-2DD7-4D15-8B0B-40FFF74A65F3}" type="presOf" srcId="{70F3B412-2C15-4517-9239-A4A94DFB7B65}" destId="{71D5F52C-4752-45F4-BD65-E0293B058953}" srcOrd="0" destOrd="0" presId="urn:microsoft.com/office/officeart/2005/8/layout/vList3"/>
    <dgm:cxn modelId="{FB5D45A6-87DC-477E-B504-8AECE494419C}" srcId="{70F3B412-2C15-4517-9239-A4A94DFB7B65}" destId="{788BF15B-1353-45D1-BB31-56F498B717C7}" srcOrd="5" destOrd="0" parTransId="{39926C6C-5973-4304-8AB3-8CB3606B7A99}" sibTransId="{995A9BB8-0797-4F1A-9231-20D705403E9B}"/>
    <dgm:cxn modelId="{190878E4-DB22-48CB-A010-84BB3E7BDE15}" type="presOf" srcId="{82F708EB-666F-4F51-98F3-E87CCECEA371}" destId="{F1D897AB-65B3-4C70-B49B-9A4384573835}" srcOrd="0" destOrd="0" presId="urn:microsoft.com/office/officeart/2005/8/layout/vList3"/>
    <dgm:cxn modelId="{7C0BCEEA-4FA9-4163-AE6F-536DD290259D}" type="presOf" srcId="{7C9E58F1-FDAB-4F90-A7CE-69EDF41A771C}" destId="{FB51128F-85E7-46A9-B71C-ADE659F39210}" srcOrd="0" destOrd="0" presId="urn:microsoft.com/office/officeart/2005/8/layout/vList3"/>
    <dgm:cxn modelId="{7F6241FF-6542-429B-A740-4974109E3252}" srcId="{70F3B412-2C15-4517-9239-A4A94DFB7B65}" destId="{5D2421CD-7892-45FA-8D94-C14C971908BC}" srcOrd="2" destOrd="0" parTransId="{C71305EF-C45C-4968-8E35-9B76447DA210}" sibTransId="{B1FF236F-D492-4459-9F7F-B92D20071A4F}"/>
    <dgm:cxn modelId="{3E88CE2C-EDE6-411B-B70C-AC1CF0ADE34B}" type="presParOf" srcId="{71D5F52C-4752-45F4-BD65-E0293B058953}" destId="{FC463E1B-6E84-43E6-AEC5-D46CC1AE8C0A}" srcOrd="0" destOrd="0" presId="urn:microsoft.com/office/officeart/2005/8/layout/vList3"/>
    <dgm:cxn modelId="{4B867FE2-3073-4DE2-9C34-00ADB9F8D195}" type="presParOf" srcId="{FC463E1B-6E84-43E6-AEC5-D46CC1AE8C0A}" destId="{F1DC8D2A-80C9-432A-8730-9D83A17917F6}" srcOrd="0" destOrd="0" presId="urn:microsoft.com/office/officeart/2005/8/layout/vList3"/>
    <dgm:cxn modelId="{5CDA22A9-EBB4-4FFA-BD48-5FA7C902646B}" type="presParOf" srcId="{FC463E1B-6E84-43E6-AEC5-D46CC1AE8C0A}" destId="{F1D897AB-65B3-4C70-B49B-9A4384573835}" srcOrd="1" destOrd="0" presId="urn:microsoft.com/office/officeart/2005/8/layout/vList3"/>
    <dgm:cxn modelId="{51C843B7-7B46-4B6D-A80F-C51560E1C24B}" type="presParOf" srcId="{71D5F52C-4752-45F4-BD65-E0293B058953}" destId="{B1C414A1-4B3A-442E-944C-B6962337E2B0}" srcOrd="1" destOrd="0" presId="urn:microsoft.com/office/officeart/2005/8/layout/vList3"/>
    <dgm:cxn modelId="{2B0F3234-7AAE-41DC-BE6C-D6C1F8A84AAE}" type="presParOf" srcId="{71D5F52C-4752-45F4-BD65-E0293B058953}" destId="{0D042316-2470-43EE-A36B-F21E991FBD8E}" srcOrd="2" destOrd="0" presId="urn:microsoft.com/office/officeart/2005/8/layout/vList3"/>
    <dgm:cxn modelId="{9552FDE0-5946-497D-A489-F939FDAF4D52}" type="presParOf" srcId="{0D042316-2470-43EE-A36B-F21E991FBD8E}" destId="{6618A88E-ABF5-447E-AD75-E8322A3A35A4}" srcOrd="0" destOrd="0" presId="urn:microsoft.com/office/officeart/2005/8/layout/vList3"/>
    <dgm:cxn modelId="{49650A89-806A-47A7-B37E-A2072AF60AB9}" type="presParOf" srcId="{0D042316-2470-43EE-A36B-F21E991FBD8E}" destId="{FB51128F-85E7-46A9-B71C-ADE659F39210}" srcOrd="1" destOrd="0" presId="urn:microsoft.com/office/officeart/2005/8/layout/vList3"/>
    <dgm:cxn modelId="{85FDD8E0-4146-4E2A-BA90-90ADA543087E}" type="presParOf" srcId="{71D5F52C-4752-45F4-BD65-E0293B058953}" destId="{85005E96-C4AB-4997-8701-85F262A7E829}" srcOrd="3" destOrd="0" presId="urn:microsoft.com/office/officeart/2005/8/layout/vList3"/>
    <dgm:cxn modelId="{291E73FB-6459-477D-9421-686CDC94AECF}" type="presParOf" srcId="{71D5F52C-4752-45F4-BD65-E0293B058953}" destId="{2AB8531C-8A55-4DEA-8D6E-B198CC08486C}" srcOrd="4" destOrd="0" presId="urn:microsoft.com/office/officeart/2005/8/layout/vList3"/>
    <dgm:cxn modelId="{E1B9D253-B87B-402D-8BD4-1762E3E64264}" type="presParOf" srcId="{2AB8531C-8A55-4DEA-8D6E-B198CC08486C}" destId="{148FBAFE-D8D4-4DC1-BB23-0C8B7AF62C4B}" srcOrd="0" destOrd="0" presId="urn:microsoft.com/office/officeart/2005/8/layout/vList3"/>
    <dgm:cxn modelId="{2EC1EADD-7717-4C37-A70F-168011179B54}" type="presParOf" srcId="{2AB8531C-8A55-4DEA-8D6E-B198CC08486C}" destId="{1857F00E-CE03-4C34-83DA-CA80C8C99FA7}" srcOrd="1" destOrd="0" presId="urn:microsoft.com/office/officeart/2005/8/layout/vList3"/>
    <dgm:cxn modelId="{EC3827EE-2548-49CC-8F16-4D1F5BEC4411}" type="presParOf" srcId="{71D5F52C-4752-45F4-BD65-E0293B058953}" destId="{7871ACB0-36EB-4415-9298-FE5494F83DCD}" srcOrd="5" destOrd="0" presId="urn:microsoft.com/office/officeart/2005/8/layout/vList3"/>
    <dgm:cxn modelId="{12B4C66A-A1A5-4286-B05D-C6949BD83569}" type="presParOf" srcId="{71D5F52C-4752-45F4-BD65-E0293B058953}" destId="{6C198E3D-F6F4-44AB-8F93-DBBEC1B86C28}" srcOrd="6" destOrd="0" presId="urn:microsoft.com/office/officeart/2005/8/layout/vList3"/>
    <dgm:cxn modelId="{E4E4D2EA-5B20-4580-A1A0-FAB6786B772E}" type="presParOf" srcId="{6C198E3D-F6F4-44AB-8F93-DBBEC1B86C28}" destId="{FBD5A2C1-3F66-41B9-A25B-5E0EB31A471E}" srcOrd="0" destOrd="0" presId="urn:microsoft.com/office/officeart/2005/8/layout/vList3"/>
    <dgm:cxn modelId="{534D781F-5793-442E-AB2B-2BBE785091DF}" type="presParOf" srcId="{6C198E3D-F6F4-44AB-8F93-DBBEC1B86C28}" destId="{244C76BB-9A34-4066-8163-92F74EC0206D}" srcOrd="1" destOrd="0" presId="urn:microsoft.com/office/officeart/2005/8/layout/vList3"/>
    <dgm:cxn modelId="{03C20745-BF55-473B-9581-5676AA8CC073}" type="presParOf" srcId="{71D5F52C-4752-45F4-BD65-E0293B058953}" destId="{000F6808-7ABF-40FB-8FC7-AD78FDDAA144}" srcOrd="7" destOrd="0" presId="urn:microsoft.com/office/officeart/2005/8/layout/vList3"/>
    <dgm:cxn modelId="{519FCC62-BA6A-49D3-BC73-405960615583}" type="presParOf" srcId="{71D5F52C-4752-45F4-BD65-E0293B058953}" destId="{C79F0228-BDB8-460C-85B2-041049FAED4B}" srcOrd="8" destOrd="0" presId="urn:microsoft.com/office/officeart/2005/8/layout/vList3"/>
    <dgm:cxn modelId="{FF9C2877-E7FF-4D6F-9E50-92272FB03704}" type="presParOf" srcId="{C79F0228-BDB8-460C-85B2-041049FAED4B}" destId="{7D6041FC-87A0-4D9A-BA6E-9D6394240C8D}" srcOrd="0" destOrd="0" presId="urn:microsoft.com/office/officeart/2005/8/layout/vList3"/>
    <dgm:cxn modelId="{49C94C83-B939-4394-8D8A-56C173B3BF5C}" type="presParOf" srcId="{C79F0228-BDB8-460C-85B2-041049FAED4B}" destId="{2B86FEA2-ABFE-427E-9FF4-2085BCCE6399}" srcOrd="1" destOrd="0" presId="urn:microsoft.com/office/officeart/2005/8/layout/vList3"/>
    <dgm:cxn modelId="{954F7A80-6281-4E1C-A978-E5F057D5EB14}" type="presParOf" srcId="{71D5F52C-4752-45F4-BD65-E0293B058953}" destId="{1C52343C-9FA9-446B-B7E6-CFE387EBF282}" srcOrd="9" destOrd="0" presId="urn:microsoft.com/office/officeart/2005/8/layout/vList3"/>
    <dgm:cxn modelId="{28A09682-F3E7-4210-99FE-0DBA978CD0B3}" type="presParOf" srcId="{71D5F52C-4752-45F4-BD65-E0293B058953}" destId="{65598421-32EE-4DDC-9D42-36C679D74583}" srcOrd="10" destOrd="0" presId="urn:microsoft.com/office/officeart/2005/8/layout/vList3"/>
    <dgm:cxn modelId="{16B24D73-F880-4229-935D-C27FB07E4AF6}" type="presParOf" srcId="{65598421-32EE-4DDC-9D42-36C679D74583}" destId="{A0FE4A15-4FC5-4621-8996-F4E38D805512}" srcOrd="0" destOrd="0" presId="urn:microsoft.com/office/officeart/2005/8/layout/vList3"/>
    <dgm:cxn modelId="{0C4A4DC1-053B-476E-B881-B3007F913CD1}" type="presParOf" srcId="{65598421-32EE-4DDC-9D42-36C679D74583}" destId="{6D4A3AE9-9075-45FE-BFEE-C4E2003EB265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4CE2DE5-0DA8-4382-B7C7-3839CC7BC21A}" type="doc">
      <dgm:prSet loTypeId="urn:microsoft.com/office/officeart/2005/8/layout/cycle2" loCatId="cycle" qsTypeId="urn:microsoft.com/office/officeart/2005/8/quickstyle/simple1#3" qsCatId="simple" csTypeId="urn:microsoft.com/office/officeart/2005/8/colors/accent1_2#3" csCatId="accent1"/>
      <dgm:spPr/>
      <dgm:t>
        <a:bodyPr/>
        <a:lstStyle/>
        <a:p>
          <a:endParaRPr lang="zh-CN" altLang="en-US"/>
        </a:p>
      </dgm:t>
    </dgm:pt>
    <dgm:pt modelId="{DD5C5434-5AC5-4F2F-A5E5-368C46672A5B}">
      <dgm:prSet/>
      <dgm:spPr/>
      <dgm:t>
        <a:bodyPr/>
        <a:lstStyle/>
        <a:p>
          <a:r>
            <a:rPr lang="zh-CN" b="1" dirty="0"/>
            <a:t>子分公司还由原管理方管理，各执其词</a:t>
          </a:r>
          <a:endParaRPr lang="zh-CN" dirty="0"/>
        </a:p>
      </dgm:t>
    </dgm:pt>
    <dgm:pt modelId="{315091D6-756C-4F14-BAA7-96E6089F735D}" type="parTrans" cxnId="{2910809E-F54A-47C9-B16B-67FDC8D3E400}">
      <dgm:prSet/>
      <dgm:spPr/>
      <dgm:t>
        <a:bodyPr/>
        <a:lstStyle/>
        <a:p>
          <a:endParaRPr lang="zh-CN" altLang="en-US"/>
        </a:p>
      </dgm:t>
    </dgm:pt>
    <dgm:pt modelId="{216A824A-FA4E-4C64-9D82-4B4407B07621}" type="sibTrans" cxnId="{2910809E-F54A-47C9-B16B-67FDC8D3E400}">
      <dgm:prSet/>
      <dgm:spPr/>
      <dgm:t>
        <a:bodyPr/>
        <a:lstStyle/>
        <a:p>
          <a:endParaRPr lang="zh-CN" altLang="en-US"/>
        </a:p>
      </dgm:t>
    </dgm:pt>
    <dgm:pt modelId="{8C9F4411-A694-4EC9-B778-B5D1BF692EDE}">
      <dgm:prSet/>
      <dgm:spPr/>
      <dgm:t>
        <a:bodyPr/>
        <a:lstStyle/>
        <a:p>
          <a:r>
            <a:rPr lang="zh-CN" b="1" dirty="0"/>
            <a:t>重大调整造成影响共同项目</a:t>
          </a:r>
          <a:endParaRPr lang="zh-CN" dirty="0"/>
        </a:p>
      </dgm:t>
    </dgm:pt>
    <dgm:pt modelId="{F51B139A-6160-4F01-BC54-7D83646F425F}" type="parTrans" cxnId="{CCF17DB1-4435-451C-9973-45E4725F4CBC}">
      <dgm:prSet/>
      <dgm:spPr/>
      <dgm:t>
        <a:bodyPr/>
        <a:lstStyle/>
        <a:p>
          <a:endParaRPr lang="zh-CN" altLang="en-US"/>
        </a:p>
      </dgm:t>
    </dgm:pt>
    <dgm:pt modelId="{CF9AF3E3-5EA0-46DF-AB22-C8E00BA76F1E}" type="sibTrans" cxnId="{CCF17DB1-4435-451C-9973-45E4725F4CBC}">
      <dgm:prSet/>
      <dgm:spPr/>
      <dgm:t>
        <a:bodyPr/>
        <a:lstStyle/>
        <a:p>
          <a:endParaRPr lang="zh-CN" altLang="en-US"/>
        </a:p>
      </dgm:t>
    </dgm:pt>
    <dgm:pt modelId="{AE19E15B-C093-4365-A330-CD98E917225F}">
      <dgm:prSet/>
      <dgm:spPr/>
      <dgm:t>
        <a:bodyPr/>
        <a:lstStyle/>
        <a:p>
          <a:r>
            <a:rPr lang="zh-CN" b="1"/>
            <a:t>历史三角债无解</a:t>
          </a:r>
          <a:endParaRPr lang="zh-CN"/>
        </a:p>
      </dgm:t>
    </dgm:pt>
    <dgm:pt modelId="{ED3A0D90-794D-4B88-9779-64CDD9F5957D}" type="parTrans" cxnId="{8550E3AA-3FFA-4D50-851D-F446BBF65CDE}">
      <dgm:prSet/>
      <dgm:spPr/>
      <dgm:t>
        <a:bodyPr/>
        <a:lstStyle/>
        <a:p>
          <a:endParaRPr lang="zh-CN" altLang="en-US"/>
        </a:p>
      </dgm:t>
    </dgm:pt>
    <dgm:pt modelId="{E81E9900-4401-42E3-9C9B-073492871672}" type="sibTrans" cxnId="{8550E3AA-3FFA-4D50-851D-F446BBF65CDE}">
      <dgm:prSet/>
      <dgm:spPr/>
      <dgm:t>
        <a:bodyPr/>
        <a:lstStyle/>
        <a:p>
          <a:endParaRPr lang="zh-CN" altLang="en-US"/>
        </a:p>
      </dgm:t>
    </dgm:pt>
    <dgm:pt modelId="{7BA80F52-7E17-4559-913F-3260942A745D}" type="pres">
      <dgm:prSet presAssocID="{F4CE2DE5-0DA8-4382-B7C7-3839CC7BC21A}" presName="cycle" presStyleCnt="0">
        <dgm:presLayoutVars>
          <dgm:dir/>
          <dgm:resizeHandles val="exact"/>
        </dgm:presLayoutVars>
      </dgm:prSet>
      <dgm:spPr/>
    </dgm:pt>
    <dgm:pt modelId="{01314770-6064-4BB4-AC47-87D8DC90936D}" type="pres">
      <dgm:prSet presAssocID="{DD5C5434-5AC5-4F2F-A5E5-368C46672A5B}" presName="node" presStyleLbl="node1" presStyleIdx="0" presStyleCnt="3">
        <dgm:presLayoutVars>
          <dgm:bulletEnabled val="1"/>
        </dgm:presLayoutVars>
      </dgm:prSet>
      <dgm:spPr/>
    </dgm:pt>
    <dgm:pt modelId="{AA016A59-5E89-4730-AA1F-CA83CAC8F538}" type="pres">
      <dgm:prSet presAssocID="{216A824A-FA4E-4C64-9D82-4B4407B07621}" presName="sibTrans" presStyleLbl="sibTrans2D1" presStyleIdx="0" presStyleCnt="3"/>
      <dgm:spPr/>
    </dgm:pt>
    <dgm:pt modelId="{F0E0340B-A9EB-47BC-89B6-945B16470DA3}" type="pres">
      <dgm:prSet presAssocID="{216A824A-FA4E-4C64-9D82-4B4407B07621}" presName="connectorText" presStyleLbl="sibTrans2D1" presStyleIdx="0" presStyleCnt="3"/>
      <dgm:spPr/>
    </dgm:pt>
    <dgm:pt modelId="{98CD2E67-3572-4D6B-948D-65EA6F2E663C}" type="pres">
      <dgm:prSet presAssocID="{8C9F4411-A694-4EC9-B778-B5D1BF692EDE}" presName="node" presStyleLbl="node1" presStyleIdx="1" presStyleCnt="3">
        <dgm:presLayoutVars>
          <dgm:bulletEnabled val="1"/>
        </dgm:presLayoutVars>
      </dgm:prSet>
      <dgm:spPr/>
    </dgm:pt>
    <dgm:pt modelId="{95D59C66-D655-4449-BB92-F0AB6ADC6B79}" type="pres">
      <dgm:prSet presAssocID="{CF9AF3E3-5EA0-46DF-AB22-C8E00BA76F1E}" presName="sibTrans" presStyleLbl="sibTrans2D1" presStyleIdx="1" presStyleCnt="3"/>
      <dgm:spPr/>
    </dgm:pt>
    <dgm:pt modelId="{FE33F021-93A7-478A-92FF-8FC511749550}" type="pres">
      <dgm:prSet presAssocID="{CF9AF3E3-5EA0-46DF-AB22-C8E00BA76F1E}" presName="connectorText" presStyleLbl="sibTrans2D1" presStyleIdx="1" presStyleCnt="3"/>
      <dgm:spPr/>
    </dgm:pt>
    <dgm:pt modelId="{04BD238A-56D1-454B-9CF1-B6A5B37A6E75}" type="pres">
      <dgm:prSet presAssocID="{AE19E15B-C093-4365-A330-CD98E917225F}" presName="node" presStyleLbl="node1" presStyleIdx="2" presStyleCnt="3">
        <dgm:presLayoutVars>
          <dgm:bulletEnabled val="1"/>
        </dgm:presLayoutVars>
      </dgm:prSet>
      <dgm:spPr/>
    </dgm:pt>
    <dgm:pt modelId="{F1F7CF2C-3853-4DE5-87F8-3D11FABDB7DF}" type="pres">
      <dgm:prSet presAssocID="{E81E9900-4401-42E3-9C9B-073492871672}" presName="sibTrans" presStyleLbl="sibTrans2D1" presStyleIdx="2" presStyleCnt="3"/>
      <dgm:spPr/>
    </dgm:pt>
    <dgm:pt modelId="{738091FD-926D-482A-91FB-86465F295711}" type="pres">
      <dgm:prSet presAssocID="{E81E9900-4401-42E3-9C9B-073492871672}" presName="connectorText" presStyleLbl="sibTrans2D1" presStyleIdx="2" presStyleCnt="3"/>
      <dgm:spPr/>
    </dgm:pt>
  </dgm:ptLst>
  <dgm:cxnLst>
    <dgm:cxn modelId="{1D8E6337-B056-4B2F-AFD1-618ECA81A223}" type="presOf" srcId="{216A824A-FA4E-4C64-9D82-4B4407B07621}" destId="{F0E0340B-A9EB-47BC-89B6-945B16470DA3}" srcOrd="1" destOrd="0" presId="urn:microsoft.com/office/officeart/2005/8/layout/cycle2"/>
    <dgm:cxn modelId="{DA18F43E-6A68-4A54-BA94-74AD98955F6C}" type="presOf" srcId="{E81E9900-4401-42E3-9C9B-073492871672}" destId="{F1F7CF2C-3853-4DE5-87F8-3D11FABDB7DF}" srcOrd="0" destOrd="0" presId="urn:microsoft.com/office/officeart/2005/8/layout/cycle2"/>
    <dgm:cxn modelId="{14607770-5887-41E8-9829-C0EBFB7AC7CD}" type="presOf" srcId="{E81E9900-4401-42E3-9C9B-073492871672}" destId="{738091FD-926D-482A-91FB-86465F295711}" srcOrd="1" destOrd="0" presId="urn:microsoft.com/office/officeart/2005/8/layout/cycle2"/>
    <dgm:cxn modelId="{E3955075-B521-4887-A7A9-5BC9D19EA4FC}" type="presOf" srcId="{CF9AF3E3-5EA0-46DF-AB22-C8E00BA76F1E}" destId="{95D59C66-D655-4449-BB92-F0AB6ADC6B79}" srcOrd="0" destOrd="0" presId="urn:microsoft.com/office/officeart/2005/8/layout/cycle2"/>
    <dgm:cxn modelId="{8DB47992-7835-4229-B1ED-F4139F82F70E}" type="presOf" srcId="{DD5C5434-5AC5-4F2F-A5E5-368C46672A5B}" destId="{01314770-6064-4BB4-AC47-87D8DC90936D}" srcOrd="0" destOrd="0" presId="urn:microsoft.com/office/officeart/2005/8/layout/cycle2"/>
    <dgm:cxn modelId="{F6BE0B9E-3B49-4FA3-85EE-832B1940D06B}" type="presOf" srcId="{8C9F4411-A694-4EC9-B778-B5D1BF692EDE}" destId="{98CD2E67-3572-4D6B-948D-65EA6F2E663C}" srcOrd="0" destOrd="0" presId="urn:microsoft.com/office/officeart/2005/8/layout/cycle2"/>
    <dgm:cxn modelId="{2910809E-F54A-47C9-B16B-67FDC8D3E400}" srcId="{F4CE2DE5-0DA8-4382-B7C7-3839CC7BC21A}" destId="{DD5C5434-5AC5-4F2F-A5E5-368C46672A5B}" srcOrd="0" destOrd="0" parTransId="{315091D6-756C-4F14-BAA7-96E6089F735D}" sibTransId="{216A824A-FA4E-4C64-9D82-4B4407B07621}"/>
    <dgm:cxn modelId="{59C355A5-CF51-4DD1-9A52-D374F8D78780}" type="presOf" srcId="{AE19E15B-C093-4365-A330-CD98E917225F}" destId="{04BD238A-56D1-454B-9CF1-B6A5B37A6E75}" srcOrd="0" destOrd="0" presId="urn:microsoft.com/office/officeart/2005/8/layout/cycle2"/>
    <dgm:cxn modelId="{8550E3AA-3FFA-4D50-851D-F446BBF65CDE}" srcId="{F4CE2DE5-0DA8-4382-B7C7-3839CC7BC21A}" destId="{AE19E15B-C093-4365-A330-CD98E917225F}" srcOrd="2" destOrd="0" parTransId="{ED3A0D90-794D-4B88-9779-64CDD9F5957D}" sibTransId="{E81E9900-4401-42E3-9C9B-073492871672}"/>
    <dgm:cxn modelId="{CCF17DB1-4435-451C-9973-45E4725F4CBC}" srcId="{F4CE2DE5-0DA8-4382-B7C7-3839CC7BC21A}" destId="{8C9F4411-A694-4EC9-B778-B5D1BF692EDE}" srcOrd="1" destOrd="0" parTransId="{F51B139A-6160-4F01-BC54-7D83646F425F}" sibTransId="{CF9AF3E3-5EA0-46DF-AB22-C8E00BA76F1E}"/>
    <dgm:cxn modelId="{B1FE08C6-83C8-4A65-B353-67D481A75F21}" type="presOf" srcId="{216A824A-FA4E-4C64-9D82-4B4407B07621}" destId="{AA016A59-5E89-4730-AA1F-CA83CAC8F538}" srcOrd="0" destOrd="0" presId="urn:microsoft.com/office/officeart/2005/8/layout/cycle2"/>
    <dgm:cxn modelId="{A1D98AD5-3D55-4110-BB9A-9FB90EAE9DE9}" type="presOf" srcId="{CF9AF3E3-5EA0-46DF-AB22-C8E00BA76F1E}" destId="{FE33F021-93A7-478A-92FF-8FC511749550}" srcOrd="1" destOrd="0" presId="urn:microsoft.com/office/officeart/2005/8/layout/cycle2"/>
    <dgm:cxn modelId="{88FB01E9-B29E-4478-9946-C24B828C45DB}" type="presOf" srcId="{F4CE2DE5-0DA8-4382-B7C7-3839CC7BC21A}" destId="{7BA80F52-7E17-4559-913F-3260942A745D}" srcOrd="0" destOrd="0" presId="urn:microsoft.com/office/officeart/2005/8/layout/cycle2"/>
    <dgm:cxn modelId="{2C5C6557-AA8C-4AC2-88EF-8FA9AFBD8A7A}" type="presParOf" srcId="{7BA80F52-7E17-4559-913F-3260942A745D}" destId="{01314770-6064-4BB4-AC47-87D8DC90936D}" srcOrd="0" destOrd="0" presId="urn:microsoft.com/office/officeart/2005/8/layout/cycle2"/>
    <dgm:cxn modelId="{4A01DDCE-43A5-4607-B257-2348F976AF69}" type="presParOf" srcId="{7BA80F52-7E17-4559-913F-3260942A745D}" destId="{AA016A59-5E89-4730-AA1F-CA83CAC8F538}" srcOrd="1" destOrd="0" presId="urn:microsoft.com/office/officeart/2005/8/layout/cycle2"/>
    <dgm:cxn modelId="{31BE796B-B239-4548-A348-95501836180B}" type="presParOf" srcId="{AA016A59-5E89-4730-AA1F-CA83CAC8F538}" destId="{F0E0340B-A9EB-47BC-89B6-945B16470DA3}" srcOrd="0" destOrd="0" presId="urn:microsoft.com/office/officeart/2005/8/layout/cycle2"/>
    <dgm:cxn modelId="{909ED0C9-357A-4DF1-A6E6-DA708935BA79}" type="presParOf" srcId="{7BA80F52-7E17-4559-913F-3260942A745D}" destId="{98CD2E67-3572-4D6B-948D-65EA6F2E663C}" srcOrd="2" destOrd="0" presId="urn:microsoft.com/office/officeart/2005/8/layout/cycle2"/>
    <dgm:cxn modelId="{5E6272F3-9F5A-4C85-8CEC-ED452D0369F0}" type="presParOf" srcId="{7BA80F52-7E17-4559-913F-3260942A745D}" destId="{95D59C66-D655-4449-BB92-F0AB6ADC6B79}" srcOrd="3" destOrd="0" presId="urn:microsoft.com/office/officeart/2005/8/layout/cycle2"/>
    <dgm:cxn modelId="{D8FF2ACB-4BE3-44F1-80EB-FC0157DC4CD0}" type="presParOf" srcId="{95D59C66-D655-4449-BB92-F0AB6ADC6B79}" destId="{FE33F021-93A7-478A-92FF-8FC511749550}" srcOrd="0" destOrd="0" presId="urn:microsoft.com/office/officeart/2005/8/layout/cycle2"/>
    <dgm:cxn modelId="{F2C94FEF-7CC9-46FB-A318-C49495636214}" type="presParOf" srcId="{7BA80F52-7E17-4559-913F-3260942A745D}" destId="{04BD238A-56D1-454B-9CF1-B6A5B37A6E75}" srcOrd="4" destOrd="0" presId="urn:microsoft.com/office/officeart/2005/8/layout/cycle2"/>
    <dgm:cxn modelId="{AEE52533-609F-489B-BE98-7334684CF65B}" type="presParOf" srcId="{7BA80F52-7E17-4559-913F-3260942A745D}" destId="{F1F7CF2C-3853-4DE5-87F8-3D11FABDB7DF}" srcOrd="5" destOrd="0" presId="urn:microsoft.com/office/officeart/2005/8/layout/cycle2"/>
    <dgm:cxn modelId="{9BEFD614-E951-40F0-91DB-B00FD6E8462D}" type="presParOf" srcId="{F1F7CF2C-3853-4DE5-87F8-3D11FABDB7DF}" destId="{738091FD-926D-482A-91FB-86465F295711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1FAB1B9-92B3-4BDA-A453-D0556067AFE5}" type="doc">
      <dgm:prSet loTypeId="urn:microsoft.com/office/officeart/2005/8/layout/cycle2" loCatId="cycle" qsTypeId="urn:microsoft.com/office/officeart/2005/8/quickstyle/simple1#4" qsCatId="simple" csTypeId="urn:microsoft.com/office/officeart/2005/8/colors/accent1_2#4" csCatId="accent1"/>
      <dgm:spPr/>
      <dgm:t>
        <a:bodyPr/>
        <a:lstStyle/>
        <a:p>
          <a:endParaRPr lang="zh-CN" altLang="en-US"/>
        </a:p>
      </dgm:t>
    </dgm:pt>
    <dgm:pt modelId="{2C2580F1-54D4-471A-807B-B3114D30B33C}">
      <dgm:prSet/>
      <dgm:spPr/>
      <dgm:t>
        <a:bodyPr/>
        <a:lstStyle/>
        <a:p>
          <a:r>
            <a:rPr lang="zh-CN"/>
            <a:t>资金乱象</a:t>
          </a:r>
        </a:p>
      </dgm:t>
    </dgm:pt>
    <dgm:pt modelId="{5C508D8F-65E5-4BF7-9493-3710ADF3F78A}" type="parTrans" cxnId="{8907743B-8F7A-45DF-9B3A-4BAA7C735C99}">
      <dgm:prSet/>
      <dgm:spPr/>
      <dgm:t>
        <a:bodyPr/>
        <a:lstStyle/>
        <a:p>
          <a:endParaRPr lang="zh-CN" altLang="en-US"/>
        </a:p>
      </dgm:t>
    </dgm:pt>
    <dgm:pt modelId="{9503275E-F62F-4809-AD9D-6DC8E8B358F1}" type="sibTrans" cxnId="{8907743B-8F7A-45DF-9B3A-4BAA7C735C99}">
      <dgm:prSet/>
      <dgm:spPr/>
      <dgm:t>
        <a:bodyPr/>
        <a:lstStyle/>
        <a:p>
          <a:endParaRPr lang="zh-CN" altLang="en-US"/>
        </a:p>
      </dgm:t>
    </dgm:pt>
    <dgm:pt modelId="{6BDE7D99-A0BF-4049-B1B3-5CE7A24C0185}">
      <dgm:prSet/>
      <dgm:spPr/>
      <dgm:t>
        <a:bodyPr/>
        <a:lstStyle/>
        <a:p>
          <a:r>
            <a:rPr lang="zh-CN"/>
            <a:t>建立资金池解决乱象</a:t>
          </a:r>
        </a:p>
      </dgm:t>
    </dgm:pt>
    <dgm:pt modelId="{660B5F73-51A9-4B06-8F2B-6B3FE4F36D44}" type="parTrans" cxnId="{EE9C6CA3-8D57-42CB-9ED0-542D31D42FC7}">
      <dgm:prSet/>
      <dgm:spPr/>
      <dgm:t>
        <a:bodyPr/>
        <a:lstStyle/>
        <a:p>
          <a:endParaRPr lang="zh-CN" altLang="en-US"/>
        </a:p>
      </dgm:t>
    </dgm:pt>
    <dgm:pt modelId="{DC85EDC8-1BAB-4934-BF32-E462C746156B}" type="sibTrans" cxnId="{EE9C6CA3-8D57-42CB-9ED0-542D31D42FC7}">
      <dgm:prSet/>
      <dgm:spPr/>
      <dgm:t>
        <a:bodyPr/>
        <a:lstStyle/>
        <a:p>
          <a:endParaRPr lang="zh-CN" altLang="en-US"/>
        </a:p>
      </dgm:t>
    </dgm:pt>
    <dgm:pt modelId="{466E96AD-42E4-47F2-9371-93A97D4C96DD}">
      <dgm:prSet/>
      <dgm:spPr/>
      <dgm:t>
        <a:bodyPr/>
        <a:lstStyle/>
        <a:p>
          <a:r>
            <a:rPr lang="zh-CN"/>
            <a:t>实施效果较为一般</a:t>
          </a:r>
        </a:p>
      </dgm:t>
    </dgm:pt>
    <dgm:pt modelId="{BCFF26A2-F6C2-4244-90EE-AAF6FA92C27E}" type="parTrans" cxnId="{BEA45945-F3BF-4FE4-861B-0CCC26A2E058}">
      <dgm:prSet/>
      <dgm:spPr/>
      <dgm:t>
        <a:bodyPr/>
        <a:lstStyle/>
        <a:p>
          <a:endParaRPr lang="zh-CN" altLang="en-US"/>
        </a:p>
      </dgm:t>
    </dgm:pt>
    <dgm:pt modelId="{CDCE0DFE-DDE4-44F1-B585-25EB69771E2A}" type="sibTrans" cxnId="{BEA45945-F3BF-4FE4-861B-0CCC26A2E058}">
      <dgm:prSet/>
      <dgm:spPr/>
      <dgm:t>
        <a:bodyPr/>
        <a:lstStyle/>
        <a:p>
          <a:endParaRPr lang="zh-CN" altLang="en-US"/>
        </a:p>
      </dgm:t>
    </dgm:pt>
    <dgm:pt modelId="{0ABEB3AE-61D3-4DA2-B4B4-A5D2F9E1A200}" type="pres">
      <dgm:prSet presAssocID="{21FAB1B9-92B3-4BDA-A453-D0556067AFE5}" presName="cycle" presStyleCnt="0">
        <dgm:presLayoutVars>
          <dgm:dir/>
          <dgm:resizeHandles val="exact"/>
        </dgm:presLayoutVars>
      </dgm:prSet>
      <dgm:spPr/>
    </dgm:pt>
    <dgm:pt modelId="{E93B8FFC-A09B-468F-B199-2890BFA5D340}" type="pres">
      <dgm:prSet presAssocID="{2C2580F1-54D4-471A-807B-B3114D30B33C}" presName="node" presStyleLbl="node1" presStyleIdx="0" presStyleCnt="3">
        <dgm:presLayoutVars>
          <dgm:bulletEnabled val="1"/>
        </dgm:presLayoutVars>
      </dgm:prSet>
      <dgm:spPr/>
    </dgm:pt>
    <dgm:pt modelId="{6A917768-F9F4-4749-A2F5-1B395355A3D9}" type="pres">
      <dgm:prSet presAssocID="{9503275E-F62F-4809-AD9D-6DC8E8B358F1}" presName="sibTrans" presStyleLbl="sibTrans2D1" presStyleIdx="0" presStyleCnt="3"/>
      <dgm:spPr/>
    </dgm:pt>
    <dgm:pt modelId="{F57C0C8B-28A5-42B4-85E5-FA06880F917D}" type="pres">
      <dgm:prSet presAssocID="{9503275E-F62F-4809-AD9D-6DC8E8B358F1}" presName="connectorText" presStyleLbl="sibTrans2D1" presStyleIdx="0" presStyleCnt="3"/>
      <dgm:spPr/>
    </dgm:pt>
    <dgm:pt modelId="{50D3C183-841F-40D3-84E1-2E8E60230AE4}" type="pres">
      <dgm:prSet presAssocID="{6BDE7D99-A0BF-4049-B1B3-5CE7A24C0185}" presName="node" presStyleLbl="node1" presStyleIdx="1" presStyleCnt="3">
        <dgm:presLayoutVars>
          <dgm:bulletEnabled val="1"/>
        </dgm:presLayoutVars>
      </dgm:prSet>
      <dgm:spPr/>
    </dgm:pt>
    <dgm:pt modelId="{29C05F4C-9CAF-4654-A4B1-ADF90060BA60}" type="pres">
      <dgm:prSet presAssocID="{DC85EDC8-1BAB-4934-BF32-E462C746156B}" presName="sibTrans" presStyleLbl="sibTrans2D1" presStyleIdx="1" presStyleCnt="3"/>
      <dgm:spPr/>
    </dgm:pt>
    <dgm:pt modelId="{0727278E-E29A-47EE-8AE1-B54BA913CAAA}" type="pres">
      <dgm:prSet presAssocID="{DC85EDC8-1BAB-4934-BF32-E462C746156B}" presName="connectorText" presStyleLbl="sibTrans2D1" presStyleIdx="1" presStyleCnt="3"/>
      <dgm:spPr/>
    </dgm:pt>
    <dgm:pt modelId="{372F242E-7F49-44AC-A81A-D85BB2CCE381}" type="pres">
      <dgm:prSet presAssocID="{466E96AD-42E4-47F2-9371-93A97D4C96DD}" presName="node" presStyleLbl="node1" presStyleIdx="2" presStyleCnt="3">
        <dgm:presLayoutVars>
          <dgm:bulletEnabled val="1"/>
        </dgm:presLayoutVars>
      </dgm:prSet>
      <dgm:spPr/>
    </dgm:pt>
    <dgm:pt modelId="{26C3FAA5-BA74-4B63-A885-DD39DD692FBC}" type="pres">
      <dgm:prSet presAssocID="{CDCE0DFE-DDE4-44F1-B585-25EB69771E2A}" presName="sibTrans" presStyleLbl="sibTrans2D1" presStyleIdx="2" presStyleCnt="3"/>
      <dgm:spPr/>
    </dgm:pt>
    <dgm:pt modelId="{4945A8E8-E672-46AD-AEE6-5902569F57AA}" type="pres">
      <dgm:prSet presAssocID="{CDCE0DFE-DDE4-44F1-B585-25EB69771E2A}" presName="connectorText" presStyleLbl="sibTrans2D1" presStyleIdx="2" presStyleCnt="3"/>
      <dgm:spPr/>
    </dgm:pt>
  </dgm:ptLst>
  <dgm:cxnLst>
    <dgm:cxn modelId="{5EBDAB1F-A8B8-4B46-80C5-999C1C882267}" type="presOf" srcId="{DC85EDC8-1BAB-4934-BF32-E462C746156B}" destId="{29C05F4C-9CAF-4654-A4B1-ADF90060BA60}" srcOrd="0" destOrd="0" presId="urn:microsoft.com/office/officeart/2005/8/layout/cycle2"/>
    <dgm:cxn modelId="{8907743B-8F7A-45DF-9B3A-4BAA7C735C99}" srcId="{21FAB1B9-92B3-4BDA-A453-D0556067AFE5}" destId="{2C2580F1-54D4-471A-807B-B3114D30B33C}" srcOrd="0" destOrd="0" parTransId="{5C508D8F-65E5-4BF7-9493-3710ADF3F78A}" sibTransId="{9503275E-F62F-4809-AD9D-6DC8E8B358F1}"/>
    <dgm:cxn modelId="{3CEF6244-D67D-4734-9328-1F8143899FC7}" type="presOf" srcId="{CDCE0DFE-DDE4-44F1-B585-25EB69771E2A}" destId="{26C3FAA5-BA74-4B63-A885-DD39DD692FBC}" srcOrd="0" destOrd="0" presId="urn:microsoft.com/office/officeart/2005/8/layout/cycle2"/>
    <dgm:cxn modelId="{BEA45945-F3BF-4FE4-861B-0CCC26A2E058}" srcId="{21FAB1B9-92B3-4BDA-A453-D0556067AFE5}" destId="{466E96AD-42E4-47F2-9371-93A97D4C96DD}" srcOrd="2" destOrd="0" parTransId="{BCFF26A2-F6C2-4244-90EE-AAF6FA92C27E}" sibTransId="{CDCE0DFE-DDE4-44F1-B585-25EB69771E2A}"/>
    <dgm:cxn modelId="{F6BF7872-4514-4294-8F31-1DCFF3BEBC7A}" type="presOf" srcId="{2C2580F1-54D4-471A-807B-B3114D30B33C}" destId="{E93B8FFC-A09B-468F-B199-2890BFA5D340}" srcOrd="0" destOrd="0" presId="urn:microsoft.com/office/officeart/2005/8/layout/cycle2"/>
    <dgm:cxn modelId="{F36C2C53-F3F9-4156-9537-6ADB73657B9D}" type="presOf" srcId="{21FAB1B9-92B3-4BDA-A453-D0556067AFE5}" destId="{0ABEB3AE-61D3-4DA2-B4B4-A5D2F9E1A200}" srcOrd="0" destOrd="0" presId="urn:microsoft.com/office/officeart/2005/8/layout/cycle2"/>
    <dgm:cxn modelId="{3E47B658-1B09-44C9-B65A-A350C8D1E83A}" type="presOf" srcId="{6BDE7D99-A0BF-4049-B1B3-5CE7A24C0185}" destId="{50D3C183-841F-40D3-84E1-2E8E60230AE4}" srcOrd="0" destOrd="0" presId="urn:microsoft.com/office/officeart/2005/8/layout/cycle2"/>
    <dgm:cxn modelId="{CE2F6D8B-7543-4D1E-8661-83016B25E563}" type="presOf" srcId="{9503275E-F62F-4809-AD9D-6DC8E8B358F1}" destId="{6A917768-F9F4-4749-A2F5-1B395355A3D9}" srcOrd="0" destOrd="0" presId="urn:microsoft.com/office/officeart/2005/8/layout/cycle2"/>
    <dgm:cxn modelId="{EE9C6CA3-8D57-42CB-9ED0-542D31D42FC7}" srcId="{21FAB1B9-92B3-4BDA-A453-D0556067AFE5}" destId="{6BDE7D99-A0BF-4049-B1B3-5CE7A24C0185}" srcOrd="1" destOrd="0" parTransId="{660B5F73-51A9-4B06-8F2B-6B3FE4F36D44}" sibTransId="{DC85EDC8-1BAB-4934-BF32-E462C746156B}"/>
    <dgm:cxn modelId="{815477B8-D6FB-4248-BB84-3CF8F976C054}" type="presOf" srcId="{9503275E-F62F-4809-AD9D-6DC8E8B358F1}" destId="{F57C0C8B-28A5-42B4-85E5-FA06880F917D}" srcOrd="1" destOrd="0" presId="urn:microsoft.com/office/officeart/2005/8/layout/cycle2"/>
    <dgm:cxn modelId="{5927C0D6-7DFE-4AFE-B87A-DEB7AE06715D}" type="presOf" srcId="{DC85EDC8-1BAB-4934-BF32-E462C746156B}" destId="{0727278E-E29A-47EE-8AE1-B54BA913CAAA}" srcOrd="1" destOrd="0" presId="urn:microsoft.com/office/officeart/2005/8/layout/cycle2"/>
    <dgm:cxn modelId="{70A71EE1-3E81-457C-B124-1AAF563F5FBD}" type="presOf" srcId="{466E96AD-42E4-47F2-9371-93A97D4C96DD}" destId="{372F242E-7F49-44AC-A81A-D85BB2CCE381}" srcOrd="0" destOrd="0" presId="urn:microsoft.com/office/officeart/2005/8/layout/cycle2"/>
    <dgm:cxn modelId="{2C588AFB-4870-4869-94CC-0DC6AC071360}" type="presOf" srcId="{CDCE0DFE-DDE4-44F1-B585-25EB69771E2A}" destId="{4945A8E8-E672-46AD-AEE6-5902569F57AA}" srcOrd="1" destOrd="0" presId="urn:microsoft.com/office/officeart/2005/8/layout/cycle2"/>
    <dgm:cxn modelId="{AB46AB89-FE63-4E5D-A3C6-462EF97763AD}" type="presParOf" srcId="{0ABEB3AE-61D3-4DA2-B4B4-A5D2F9E1A200}" destId="{E93B8FFC-A09B-468F-B199-2890BFA5D340}" srcOrd="0" destOrd="0" presId="urn:microsoft.com/office/officeart/2005/8/layout/cycle2"/>
    <dgm:cxn modelId="{18D62D49-96E4-4E47-BB27-28AE063CFDC2}" type="presParOf" srcId="{0ABEB3AE-61D3-4DA2-B4B4-A5D2F9E1A200}" destId="{6A917768-F9F4-4749-A2F5-1B395355A3D9}" srcOrd="1" destOrd="0" presId="urn:microsoft.com/office/officeart/2005/8/layout/cycle2"/>
    <dgm:cxn modelId="{C1C8C6D9-0A7B-471F-9A24-AECA8AACD1E1}" type="presParOf" srcId="{6A917768-F9F4-4749-A2F5-1B395355A3D9}" destId="{F57C0C8B-28A5-42B4-85E5-FA06880F917D}" srcOrd="0" destOrd="0" presId="urn:microsoft.com/office/officeart/2005/8/layout/cycle2"/>
    <dgm:cxn modelId="{195DE600-C4BD-4F31-ADC3-F282DFA4E559}" type="presParOf" srcId="{0ABEB3AE-61D3-4DA2-B4B4-A5D2F9E1A200}" destId="{50D3C183-841F-40D3-84E1-2E8E60230AE4}" srcOrd="2" destOrd="0" presId="urn:microsoft.com/office/officeart/2005/8/layout/cycle2"/>
    <dgm:cxn modelId="{07AEB39D-F889-4D0B-AAA7-E2D3D68CEE7E}" type="presParOf" srcId="{0ABEB3AE-61D3-4DA2-B4B4-A5D2F9E1A200}" destId="{29C05F4C-9CAF-4654-A4B1-ADF90060BA60}" srcOrd="3" destOrd="0" presId="urn:microsoft.com/office/officeart/2005/8/layout/cycle2"/>
    <dgm:cxn modelId="{37F2B140-3CF5-4BFE-8B6B-30145B2C9EF3}" type="presParOf" srcId="{29C05F4C-9CAF-4654-A4B1-ADF90060BA60}" destId="{0727278E-E29A-47EE-8AE1-B54BA913CAAA}" srcOrd="0" destOrd="0" presId="urn:microsoft.com/office/officeart/2005/8/layout/cycle2"/>
    <dgm:cxn modelId="{969A0CAF-6980-4E8E-BD0F-2D4A8DF9D851}" type="presParOf" srcId="{0ABEB3AE-61D3-4DA2-B4B4-A5D2F9E1A200}" destId="{372F242E-7F49-44AC-A81A-D85BB2CCE381}" srcOrd="4" destOrd="0" presId="urn:microsoft.com/office/officeart/2005/8/layout/cycle2"/>
    <dgm:cxn modelId="{B9FD506B-A1AF-4592-BC12-55E0C30D6505}" type="presParOf" srcId="{0ABEB3AE-61D3-4DA2-B4B4-A5D2F9E1A200}" destId="{26C3FAA5-BA74-4B63-A885-DD39DD692FBC}" srcOrd="5" destOrd="0" presId="urn:microsoft.com/office/officeart/2005/8/layout/cycle2"/>
    <dgm:cxn modelId="{AD5D0AB3-6C3F-4A37-9054-C9143B0BF7BB}" type="presParOf" srcId="{26C3FAA5-BA74-4B63-A885-DD39DD692FBC}" destId="{4945A8E8-E672-46AD-AEE6-5902569F57AA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E94CA30-E20D-42BB-A628-96D6476D990A}" type="doc">
      <dgm:prSet loTypeId="urn:microsoft.com/office/officeart/2005/8/layout/vList2#1" loCatId="list" qsTypeId="urn:microsoft.com/office/officeart/2005/8/quickstyle/simple2#1" qsCatId="simple" csTypeId="urn:microsoft.com/office/officeart/2005/8/colors/accent1_2#5" csCatId="accent1" phldr="1"/>
      <dgm:spPr/>
      <dgm:t>
        <a:bodyPr/>
        <a:lstStyle/>
        <a:p>
          <a:endParaRPr lang="en-US"/>
        </a:p>
      </dgm:t>
    </dgm:pt>
    <dgm:pt modelId="{83843780-A594-4F5C-8B54-A9F30F93F01D}">
      <dgm:prSet/>
      <dgm:spPr/>
      <dgm:t>
        <a:bodyPr/>
        <a:lstStyle/>
        <a:p>
          <a:r>
            <a:rPr lang="zh-CN" dirty="0"/>
            <a:t>资金预算管理</a:t>
          </a:r>
          <a:endParaRPr lang="en-US" dirty="0"/>
        </a:p>
      </dgm:t>
    </dgm:pt>
    <dgm:pt modelId="{ED7E6E4C-743B-454F-A917-B03FBE0B0CD8}" type="parTrans" cxnId="{01702B22-EFC6-4E38-8934-36D3B3DEDADB}">
      <dgm:prSet/>
      <dgm:spPr/>
      <dgm:t>
        <a:bodyPr/>
        <a:lstStyle/>
        <a:p>
          <a:endParaRPr lang="en-US"/>
        </a:p>
      </dgm:t>
    </dgm:pt>
    <dgm:pt modelId="{B39B8A67-3124-4DE2-AD08-38DD5E813546}" type="sibTrans" cxnId="{01702B22-EFC6-4E38-8934-36D3B3DEDADB}">
      <dgm:prSet/>
      <dgm:spPr/>
      <dgm:t>
        <a:bodyPr/>
        <a:lstStyle/>
        <a:p>
          <a:endParaRPr lang="en-US"/>
        </a:p>
      </dgm:t>
    </dgm:pt>
    <dgm:pt modelId="{517A52AD-9D8F-4A82-9765-47668EBDD71D}">
      <dgm:prSet/>
      <dgm:spPr/>
      <dgm:t>
        <a:bodyPr/>
        <a:lstStyle/>
        <a:p>
          <a:r>
            <a:rPr lang="zh-CN" dirty="0"/>
            <a:t>银行账户集中授权</a:t>
          </a:r>
          <a:endParaRPr lang="en-US" dirty="0"/>
        </a:p>
      </dgm:t>
    </dgm:pt>
    <dgm:pt modelId="{8C0B621F-D4C3-4356-9C85-05FB99D84D03}" type="parTrans" cxnId="{70571EBA-604B-4F91-BBC8-7B4E10229F62}">
      <dgm:prSet/>
      <dgm:spPr/>
      <dgm:t>
        <a:bodyPr/>
        <a:lstStyle/>
        <a:p>
          <a:endParaRPr lang="en-US"/>
        </a:p>
      </dgm:t>
    </dgm:pt>
    <dgm:pt modelId="{5858459C-1D2F-4EA5-A4C3-252A3A8CF066}" type="sibTrans" cxnId="{70571EBA-604B-4F91-BBC8-7B4E10229F62}">
      <dgm:prSet/>
      <dgm:spPr/>
      <dgm:t>
        <a:bodyPr/>
        <a:lstStyle/>
        <a:p>
          <a:endParaRPr lang="en-US"/>
        </a:p>
      </dgm:t>
    </dgm:pt>
    <dgm:pt modelId="{B7991F09-C046-4D3A-A644-3A92B8E61A72}">
      <dgm:prSet/>
      <dgm:spPr/>
      <dgm:t>
        <a:bodyPr/>
        <a:lstStyle/>
        <a:p>
          <a:r>
            <a:rPr lang="zh-CN"/>
            <a:t>资金集中结算</a:t>
          </a:r>
          <a:endParaRPr lang="en-US"/>
        </a:p>
      </dgm:t>
    </dgm:pt>
    <dgm:pt modelId="{5FBFD113-A5D6-4029-8E2D-F84033680C42}" type="parTrans" cxnId="{C76943A6-75F3-4EEF-8811-9AC82ABC6010}">
      <dgm:prSet/>
      <dgm:spPr/>
      <dgm:t>
        <a:bodyPr/>
        <a:lstStyle/>
        <a:p>
          <a:endParaRPr lang="en-US"/>
        </a:p>
      </dgm:t>
    </dgm:pt>
    <dgm:pt modelId="{E475A34B-BB82-4254-8C50-6784F3AF3AC6}" type="sibTrans" cxnId="{C76943A6-75F3-4EEF-8811-9AC82ABC6010}">
      <dgm:prSet/>
      <dgm:spPr/>
      <dgm:t>
        <a:bodyPr/>
        <a:lstStyle/>
        <a:p>
          <a:endParaRPr lang="en-US"/>
        </a:p>
      </dgm:t>
    </dgm:pt>
    <dgm:pt modelId="{4C38B3BB-4369-46A8-B4F5-1263D43C06B4}">
      <dgm:prSet/>
      <dgm:spPr/>
      <dgm:t>
        <a:bodyPr/>
        <a:lstStyle/>
        <a:p>
          <a:r>
            <a:rPr lang="zh-CN"/>
            <a:t>资金决策审批程序</a:t>
          </a:r>
          <a:endParaRPr lang="en-US"/>
        </a:p>
      </dgm:t>
    </dgm:pt>
    <dgm:pt modelId="{61F5F2B7-CF2F-410B-8F9B-F84B16880C9B}" type="parTrans" cxnId="{A6CFD423-AC4A-4AC1-9B87-5A21EBE5C9E2}">
      <dgm:prSet/>
      <dgm:spPr/>
      <dgm:t>
        <a:bodyPr/>
        <a:lstStyle/>
        <a:p>
          <a:endParaRPr lang="en-US"/>
        </a:p>
      </dgm:t>
    </dgm:pt>
    <dgm:pt modelId="{F2CF59D9-038D-425F-8A5D-6BA0503CDA83}" type="sibTrans" cxnId="{A6CFD423-AC4A-4AC1-9B87-5A21EBE5C9E2}">
      <dgm:prSet/>
      <dgm:spPr/>
      <dgm:t>
        <a:bodyPr/>
        <a:lstStyle/>
        <a:p>
          <a:endParaRPr lang="en-US"/>
        </a:p>
      </dgm:t>
    </dgm:pt>
    <dgm:pt modelId="{BBCADC96-6D8B-4383-B015-8E53A5E3B640}">
      <dgm:prSet/>
      <dgm:spPr/>
      <dgm:t>
        <a:bodyPr/>
        <a:lstStyle/>
        <a:p>
          <a:r>
            <a:rPr lang="zh-CN"/>
            <a:t>业务人员培训</a:t>
          </a:r>
          <a:endParaRPr lang="en-US"/>
        </a:p>
      </dgm:t>
    </dgm:pt>
    <dgm:pt modelId="{CEFEF9DD-7FAE-423C-A3B4-A83F61221541}" type="parTrans" cxnId="{F2E8F5DA-8EEF-4A0B-A2DF-77E50D8D9022}">
      <dgm:prSet/>
      <dgm:spPr/>
      <dgm:t>
        <a:bodyPr/>
        <a:lstStyle/>
        <a:p>
          <a:endParaRPr lang="en-US"/>
        </a:p>
      </dgm:t>
    </dgm:pt>
    <dgm:pt modelId="{0F2057E5-C9A3-4E99-B643-C1B63C45C1BA}" type="sibTrans" cxnId="{F2E8F5DA-8EEF-4A0B-A2DF-77E50D8D9022}">
      <dgm:prSet/>
      <dgm:spPr/>
      <dgm:t>
        <a:bodyPr/>
        <a:lstStyle/>
        <a:p>
          <a:endParaRPr lang="en-US"/>
        </a:p>
      </dgm:t>
    </dgm:pt>
    <dgm:pt modelId="{EFCEEE22-C85F-4B1E-A5A5-EC293CA155C5}">
      <dgm:prSet/>
      <dgm:spPr/>
      <dgm:t>
        <a:bodyPr/>
        <a:lstStyle/>
        <a:p>
          <a:r>
            <a:rPr lang="zh-CN" altLang="en-US" dirty="0"/>
            <a:t>全面落实工作</a:t>
          </a:r>
          <a:endParaRPr lang="en-US" dirty="0"/>
        </a:p>
      </dgm:t>
    </dgm:pt>
    <dgm:pt modelId="{07913A26-40F0-46D6-B020-24D5B1F00EC5}" type="parTrans" cxnId="{38673971-C303-4519-B680-202A934DABC6}">
      <dgm:prSet/>
      <dgm:spPr/>
      <dgm:t>
        <a:bodyPr/>
        <a:lstStyle/>
        <a:p>
          <a:endParaRPr lang="zh-CN" altLang="en-US"/>
        </a:p>
      </dgm:t>
    </dgm:pt>
    <dgm:pt modelId="{3D2F9945-FBAB-4516-8203-34D683C25A93}" type="sibTrans" cxnId="{38673971-C303-4519-B680-202A934DABC6}">
      <dgm:prSet/>
      <dgm:spPr/>
      <dgm:t>
        <a:bodyPr/>
        <a:lstStyle/>
        <a:p>
          <a:endParaRPr lang="zh-CN" altLang="en-US"/>
        </a:p>
      </dgm:t>
    </dgm:pt>
    <dgm:pt modelId="{1438D836-75DC-480F-8159-4F410E9C2BA5}" type="pres">
      <dgm:prSet presAssocID="{EE94CA30-E20D-42BB-A628-96D6476D990A}" presName="linear" presStyleCnt="0">
        <dgm:presLayoutVars>
          <dgm:animLvl val="lvl"/>
          <dgm:resizeHandles val="exact"/>
        </dgm:presLayoutVars>
      </dgm:prSet>
      <dgm:spPr/>
    </dgm:pt>
    <dgm:pt modelId="{C4CC93CE-F868-4126-AF3A-436A2FAD8583}" type="pres">
      <dgm:prSet presAssocID="{EFCEEE22-C85F-4B1E-A5A5-EC293CA155C5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E165B8AD-3EB0-4C86-94BB-3BB90DDFE6A7}" type="pres">
      <dgm:prSet presAssocID="{3D2F9945-FBAB-4516-8203-34D683C25A93}" presName="spacer" presStyleCnt="0"/>
      <dgm:spPr/>
    </dgm:pt>
    <dgm:pt modelId="{C0BCF2DC-658E-499E-89A4-B6117F667FB0}" type="pres">
      <dgm:prSet presAssocID="{83843780-A594-4F5C-8B54-A9F30F93F01D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128A08CF-7AA9-4A02-A079-7B75B41D0F57}" type="pres">
      <dgm:prSet presAssocID="{B39B8A67-3124-4DE2-AD08-38DD5E813546}" presName="spacer" presStyleCnt="0"/>
      <dgm:spPr/>
    </dgm:pt>
    <dgm:pt modelId="{ECBBA9E1-B65D-4687-AB7A-875E5E4FDF45}" type="pres">
      <dgm:prSet presAssocID="{517A52AD-9D8F-4A82-9765-47668EBDD71D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D5CCB76B-951B-4C88-B09D-D5B8C089D453}" type="pres">
      <dgm:prSet presAssocID="{5858459C-1D2F-4EA5-A4C3-252A3A8CF066}" presName="spacer" presStyleCnt="0"/>
      <dgm:spPr/>
    </dgm:pt>
    <dgm:pt modelId="{7DF6D798-24AA-4BEF-B6CF-AE9A2C474BBB}" type="pres">
      <dgm:prSet presAssocID="{B7991F09-C046-4D3A-A644-3A92B8E61A72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362F6CE7-88B6-4690-93E1-A64965B77031}" type="pres">
      <dgm:prSet presAssocID="{E475A34B-BB82-4254-8C50-6784F3AF3AC6}" presName="spacer" presStyleCnt="0"/>
      <dgm:spPr/>
    </dgm:pt>
    <dgm:pt modelId="{395C11BD-FAFD-4653-B205-2FB7115D13B3}" type="pres">
      <dgm:prSet presAssocID="{4C38B3BB-4369-46A8-B4F5-1263D43C06B4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CE26F8D7-D5F1-4659-A256-F9068A2B9004}" type="pres">
      <dgm:prSet presAssocID="{F2CF59D9-038D-425F-8A5D-6BA0503CDA83}" presName="spacer" presStyleCnt="0"/>
      <dgm:spPr/>
    </dgm:pt>
    <dgm:pt modelId="{1303F44E-C8E5-4050-A77E-E5D06FDF4AAA}" type="pres">
      <dgm:prSet presAssocID="{BBCADC96-6D8B-4383-B015-8E53A5E3B640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EA055821-7231-4731-A3E8-02943923A5E3}" type="presOf" srcId="{4C38B3BB-4369-46A8-B4F5-1263D43C06B4}" destId="{395C11BD-FAFD-4653-B205-2FB7115D13B3}" srcOrd="0" destOrd="0" presId="urn:microsoft.com/office/officeart/2005/8/layout/vList2#1"/>
    <dgm:cxn modelId="{01702B22-EFC6-4E38-8934-36D3B3DEDADB}" srcId="{EE94CA30-E20D-42BB-A628-96D6476D990A}" destId="{83843780-A594-4F5C-8B54-A9F30F93F01D}" srcOrd="1" destOrd="0" parTransId="{ED7E6E4C-743B-454F-A917-B03FBE0B0CD8}" sibTransId="{B39B8A67-3124-4DE2-AD08-38DD5E813546}"/>
    <dgm:cxn modelId="{A6CFD423-AC4A-4AC1-9B87-5A21EBE5C9E2}" srcId="{EE94CA30-E20D-42BB-A628-96D6476D990A}" destId="{4C38B3BB-4369-46A8-B4F5-1263D43C06B4}" srcOrd="4" destOrd="0" parTransId="{61F5F2B7-CF2F-410B-8F9B-F84B16880C9B}" sibTransId="{F2CF59D9-038D-425F-8A5D-6BA0503CDA83}"/>
    <dgm:cxn modelId="{7DC6C736-8842-4DA0-BB55-F9CF04BFB52E}" type="presOf" srcId="{EE94CA30-E20D-42BB-A628-96D6476D990A}" destId="{1438D836-75DC-480F-8159-4F410E9C2BA5}" srcOrd="0" destOrd="0" presId="urn:microsoft.com/office/officeart/2005/8/layout/vList2#1"/>
    <dgm:cxn modelId="{B610585C-8DB8-474C-930D-BE399707CC04}" type="presOf" srcId="{BBCADC96-6D8B-4383-B015-8E53A5E3B640}" destId="{1303F44E-C8E5-4050-A77E-E5D06FDF4AAA}" srcOrd="0" destOrd="0" presId="urn:microsoft.com/office/officeart/2005/8/layout/vList2#1"/>
    <dgm:cxn modelId="{CF2FC241-7D91-46C5-A27B-6007F80E26E9}" type="presOf" srcId="{B7991F09-C046-4D3A-A644-3A92B8E61A72}" destId="{7DF6D798-24AA-4BEF-B6CF-AE9A2C474BBB}" srcOrd="0" destOrd="0" presId="urn:microsoft.com/office/officeart/2005/8/layout/vList2#1"/>
    <dgm:cxn modelId="{57482044-7837-492C-9E69-1EEE7C234F81}" type="presOf" srcId="{EFCEEE22-C85F-4B1E-A5A5-EC293CA155C5}" destId="{C4CC93CE-F868-4126-AF3A-436A2FAD8583}" srcOrd="0" destOrd="0" presId="urn:microsoft.com/office/officeart/2005/8/layout/vList2#1"/>
    <dgm:cxn modelId="{92B29A49-E6D9-47FD-AA77-CF109F820CFB}" type="presOf" srcId="{517A52AD-9D8F-4A82-9765-47668EBDD71D}" destId="{ECBBA9E1-B65D-4687-AB7A-875E5E4FDF45}" srcOrd="0" destOrd="0" presId="urn:microsoft.com/office/officeart/2005/8/layout/vList2#1"/>
    <dgm:cxn modelId="{38673971-C303-4519-B680-202A934DABC6}" srcId="{EE94CA30-E20D-42BB-A628-96D6476D990A}" destId="{EFCEEE22-C85F-4B1E-A5A5-EC293CA155C5}" srcOrd="0" destOrd="0" parTransId="{07913A26-40F0-46D6-B020-24D5B1F00EC5}" sibTransId="{3D2F9945-FBAB-4516-8203-34D683C25A93}"/>
    <dgm:cxn modelId="{C76943A6-75F3-4EEF-8811-9AC82ABC6010}" srcId="{EE94CA30-E20D-42BB-A628-96D6476D990A}" destId="{B7991F09-C046-4D3A-A644-3A92B8E61A72}" srcOrd="3" destOrd="0" parTransId="{5FBFD113-A5D6-4029-8E2D-F84033680C42}" sibTransId="{E475A34B-BB82-4254-8C50-6784F3AF3AC6}"/>
    <dgm:cxn modelId="{70571EBA-604B-4F91-BBC8-7B4E10229F62}" srcId="{EE94CA30-E20D-42BB-A628-96D6476D990A}" destId="{517A52AD-9D8F-4A82-9765-47668EBDD71D}" srcOrd="2" destOrd="0" parTransId="{8C0B621F-D4C3-4356-9C85-05FB99D84D03}" sibTransId="{5858459C-1D2F-4EA5-A4C3-252A3A8CF066}"/>
    <dgm:cxn modelId="{F2E8F5DA-8EEF-4A0B-A2DF-77E50D8D9022}" srcId="{EE94CA30-E20D-42BB-A628-96D6476D990A}" destId="{BBCADC96-6D8B-4383-B015-8E53A5E3B640}" srcOrd="5" destOrd="0" parTransId="{CEFEF9DD-7FAE-423C-A3B4-A83F61221541}" sibTransId="{0F2057E5-C9A3-4E99-B643-C1B63C45C1BA}"/>
    <dgm:cxn modelId="{FDF19DF6-41BC-493A-803D-E7FDDAC4E372}" type="presOf" srcId="{83843780-A594-4F5C-8B54-A9F30F93F01D}" destId="{C0BCF2DC-658E-499E-89A4-B6117F667FB0}" srcOrd="0" destOrd="0" presId="urn:microsoft.com/office/officeart/2005/8/layout/vList2#1"/>
    <dgm:cxn modelId="{E0013732-3B62-4FFF-A6F4-B9F120A1EA69}" type="presParOf" srcId="{1438D836-75DC-480F-8159-4F410E9C2BA5}" destId="{C4CC93CE-F868-4126-AF3A-436A2FAD8583}" srcOrd="0" destOrd="0" presId="urn:microsoft.com/office/officeart/2005/8/layout/vList2#1"/>
    <dgm:cxn modelId="{024B8D38-D32C-424B-9744-9D31E68EBE11}" type="presParOf" srcId="{1438D836-75DC-480F-8159-4F410E9C2BA5}" destId="{E165B8AD-3EB0-4C86-94BB-3BB90DDFE6A7}" srcOrd="1" destOrd="0" presId="urn:microsoft.com/office/officeart/2005/8/layout/vList2#1"/>
    <dgm:cxn modelId="{60826CF9-305D-4A8E-B381-CEEADEEB81B5}" type="presParOf" srcId="{1438D836-75DC-480F-8159-4F410E9C2BA5}" destId="{C0BCF2DC-658E-499E-89A4-B6117F667FB0}" srcOrd="2" destOrd="0" presId="urn:microsoft.com/office/officeart/2005/8/layout/vList2#1"/>
    <dgm:cxn modelId="{E1F33886-638B-4C17-8A56-A4C9E9437779}" type="presParOf" srcId="{1438D836-75DC-480F-8159-4F410E9C2BA5}" destId="{128A08CF-7AA9-4A02-A079-7B75B41D0F57}" srcOrd="3" destOrd="0" presId="urn:microsoft.com/office/officeart/2005/8/layout/vList2#1"/>
    <dgm:cxn modelId="{9CED92E5-7DF0-4CC8-8897-F99E5920E3AA}" type="presParOf" srcId="{1438D836-75DC-480F-8159-4F410E9C2BA5}" destId="{ECBBA9E1-B65D-4687-AB7A-875E5E4FDF45}" srcOrd="4" destOrd="0" presId="urn:microsoft.com/office/officeart/2005/8/layout/vList2#1"/>
    <dgm:cxn modelId="{E991AABE-C76A-4757-9DEA-61DB7F564BFF}" type="presParOf" srcId="{1438D836-75DC-480F-8159-4F410E9C2BA5}" destId="{D5CCB76B-951B-4C88-B09D-D5B8C089D453}" srcOrd="5" destOrd="0" presId="urn:microsoft.com/office/officeart/2005/8/layout/vList2#1"/>
    <dgm:cxn modelId="{C2ECE34C-E9CF-40B3-802F-D7A538EA3A50}" type="presParOf" srcId="{1438D836-75DC-480F-8159-4F410E9C2BA5}" destId="{7DF6D798-24AA-4BEF-B6CF-AE9A2C474BBB}" srcOrd="6" destOrd="0" presId="urn:microsoft.com/office/officeart/2005/8/layout/vList2#1"/>
    <dgm:cxn modelId="{C89EAC40-FCC7-452D-B2B7-DD889D1C715A}" type="presParOf" srcId="{1438D836-75DC-480F-8159-4F410E9C2BA5}" destId="{362F6CE7-88B6-4690-93E1-A64965B77031}" srcOrd="7" destOrd="0" presId="urn:microsoft.com/office/officeart/2005/8/layout/vList2#1"/>
    <dgm:cxn modelId="{369EC96A-8CFF-4E00-B643-FC7F31ACBE89}" type="presParOf" srcId="{1438D836-75DC-480F-8159-4F410E9C2BA5}" destId="{395C11BD-FAFD-4653-B205-2FB7115D13B3}" srcOrd="8" destOrd="0" presId="urn:microsoft.com/office/officeart/2005/8/layout/vList2#1"/>
    <dgm:cxn modelId="{8A23E466-3E0B-48B3-9358-A5BA23A84535}" type="presParOf" srcId="{1438D836-75DC-480F-8159-4F410E9C2BA5}" destId="{CE26F8D7-D5F1-4659-A256-F9068A2B9004}" srcOrd="9" destOrd="0" presId="urn:microsoft.com/office/officeart/2005/8/layout/vList2#1"/>
    <dgm:cxn modelId="{4F259E7B-5AFC-4182-8F83-BB7B1FED6CC2}" type="presParOf" srcId="{1438D836-75DC-480F-8159-4F410E9C2BA5}" destId="{1303F44E-C8E5-4050-A77E-E5D06FDF4AAA}" srcOrd="10" destOrd="0" presId="urn:microsoft.com/office/officeart/2005/8/layout/vList2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1FE8B08-4F3F-402A-BBC1-C1DC6A74F159}" type="doc">
      <dgm:prSet loTypeId="urn:microsoft.com/office/officeart/2018/2/layout/IconVerticalSolidList" loCatId="icon" qsTypeId="urn:microsoft.com/office/officeart/2005/8/quickstyle/simple1#5" qsCatId="simple" csTypeId="urn:microsoft.com/office/officeart/2005/8/colors/accent2_2#1" csCatId="accent2" phldr="1"/>
      <dgm:spPr/>
      <dgm:t>
        <a:bodyPr/>
        <a:lstStyle/>
        <a:p>
          <a:endParaRPr lang="en-US"/>
        </a:p>
      </dgm:t>
    </dgm:pt>
    <dgm:pt modelId="{05765B6A-02BF-4407-9A52-687C325855AC}">
      <dgm:prSet/>
      <dgm:spPr/>
      <dgm:t>
        <a:bodyPr/>
        <a:lstStyle/>
        <a:p>
          <a:r>
            <a:rPr lang="zh-CN"/>
            <a:t>（</a:t>
          </a:r>
          <a:r>
            <a:rPr lang="en-US"/>
            <a:t>1</a:t>
          </a:r>
          <a:r>
            <a:rPr lang="zh-CN"/>
            <a:t>）全面落实基础工作。</a:t>
          </a:r>
          <a:endParaRPr lang="en-US"/>
        </a:p>
      </dgm:t>
    </dgm:pt>
    <dgm:pt modelId="{82CC6C8B-64B2-4A4D-B7C7-4EEF666CD5C1}" type="parTrans" cxnId="{A5835C4D-6FF6-47A9-A00E-211FF26B1246}">
      <dgm:prSet/>
      <dgm:spPr/>
      <dgm:t>
        <a:bodyPr/>
        <a:lstStyle/>
        <a:p>
          <a:endParaRPr lang="en-US"/>
        </a:p>
      </dgm:t>
    </dgm:pt>
    <dgm:pt modelId="{AA239EC2-29E2-4189-87DC-27C8B101C474}" type="sibTrans" cxnId="{A5835C4D-6FF6-47A9-A00E-211FF26B1246}">
      <dgm:prSet/>
      <dgm:spPr/>
      <dgm:t>
        <a:bodyPr/>
        <a:lstStyle/>
        <a:p>
          <a:endParaRPr lang="en-US"/>
        </a:p>
      </dgm:t>
    </dgm:pt>
    <dgm:pt modelId="{98811E3C-5394-4BD3-B898-A58F2C93E58D}">
      <dgm:prSet/>
      <dgm:spPr/>
      <dgm:t>
        <a:bodyPr/>
        <a:lstStyle/>
        <a:p>
          <a:r>
            <a:rPr lang="zh-CN"/>
            <a:t>（</a:t>
          </a:r>
          <a:r>
            <a:rPr lang="en-US"/>
            <a:t>2</a:t>
          </a:r>
          <a:r>
            <a:rPr lang="zh-CN"/>
            <a:t>）加强控制，协调冲突。</a:t>
          </a:r>
          <a:endParaRPr lang="en-US"/>
        </a:p>
      </dgm:t>
    </dgm:pt>
    <dgm:pt modelId="{13ACFC81-8228-428E-A276-871A214E50F0}" type="parTrans" cxnId="{C1000263-8285-497A-B9BB-1B93D9100A5F}">
      <dgm:prSet/>
      <dgm:spPr/>
      <dgm:t>
        <a:bodyPr/>
        <a:lstStyle/>
        <a:p>
          <a:endParaRPr lang="en-US"/>
        </a:p>
      </dgm:t>
    </dgm:pt>
    <dgm:pt modelId="{FE4671F1-19BC-4EBF-BD5E-C44416E60426}" type="sibTrans" cxnId="{C1000263-8285-497A-B9BB-1B93D9100A5F}">
      <dgm:prSet/>
      <dgm:spPr/>
      <dgm:t>
        <a:bodyPr/>
        <a:lstStyle/>
        <a:p>
          <a:endParaRPr lang="en-US"/>
        </a:p>
      </dgm:t>
    </dgm:pt>
    <dgm:pt modelId="{CF77C1B6-19DD-47D4-8025-35E97045EC62}">
      <dgm:prSet/>
      <dgm:spPr/>
      <dgm:t>
        <a:bodyPr/>
        <a:lstStyle/>
        <a:p>
          <a:r>
            <a:rPr lang="zh-CN"/>
            <a:t>（</a:t>
          </a:r>
          <a:r>
            <a:rPr lang="en-US"/>
            <a:t>3</a:t>
          </a:r>
          <a:r>
            <a:rPr lang="zh-CN"/>
            <a:t>）建设专门的资金管理机构，加强资金信息化建设。</a:t>
          </a:r>
          <a:endParaRPr lang="en-US"/>
        </a:p>
      </dgm:t>
    </dgm:pt>
    <dgm:pt modelId="{3532E0E5-F956-49BB-A962-1B34EC91D7C0}" type="parTrans" cxnId="{DC931285-89F9-4229-9081-394C94D77573}">
      <dgm:prSet/>
      <dgm:spPr/>
      <dgm:t>
        <a:bodyPr/>
        <a:lstStyle/>
        <a:p>
          <a:endParaRPr lang="en-US"/>
        </a:p>
      </dgm:t>
    </dgm:pt>
    <dgm:pt modelId="{269E842F-AC7D-4FDB-8C97-E7D6CC09D511}" type="sibTrans" cxnId="{DC931285-89F9-4229-9081-394C94D77573}">
      <dgm:prSet/>
      <dgm:spPr/>
      <dgm:t>
        <a:bodyPr/>
        <a:lstStyle/>
        <a:p>
          <a:endParaRPr lang="en-US"/>
        </a:p>
      </dgm:t>
    </dgm:pt>
    <dgm:pt modelId="{C3071905-A1A9-4D07-8EDB-78B94FB52342}">
      <dgm:prSet/>
      <dgm:spPr/>
      <dgm:t>
        <a:bodyPr/>
        <a:lstStyle/>
        <a:p>
          <a:r>
            <a:rPr lang="zh-CN"/>
            <a:t>（</a:t>
          </a:r>
          <a:r>
            <a:rPr lang="en-US"/>
            <a:t>4</a:t>
          </a:r>
          <a:r>
            <a:rPr lang="zh-CN"/>
            <a:t>）优化资金集中管理流程。</a:t>
          </a:r>
          <a:endParaRPr lang="en-US"/>
        </a:p>
      </dgm:t>
    </dgm:pt>
    <dgm:pt modelId="{8E9D98A0-F4AA-4D9F-B470-61D223705123}" type="parTrans" cxnId="{DA1F7916-B284-41FA-AA6C-203A1FDD7697}">
      <dgm:prSet/>
      <dgm:spPr/>
      <dgm:t>
        <a:bodyPr/>
        <a:lstStyle/>
        <a:p>
          <a:endParaRPr lang="en-US"/>
        </a:p>
      </dgm:t>
    </dgm:pt>
    <dgm:pt modelId="{2356BCE8-F442-4DC6-940C-85A798E1BB95}" type="sibTrans" cxnId="{DA1F7916-B284-41FA-AA6C-203A1FDD7697}">
      <dgm:prSet/>
      <dgm:spPr/>
      <dgm:t>
        <a:bodyPr/>
        <a:lstStyle/>
        <a:p>
          <a:endParaRPr lang="en-US"/>
        </a:p>
      </dgm:t>
    </dgm:pt>
    <dgm:pt modelId="{4A5D3AD5-083F-4624-B17E-2D1FB17D986E}" type="pres">
      <dgm:prSet presAssocID="{31FE8B08-4F3F-402A-BBC1-C1DC6A74F159}" presName="root" presStyleCnt="0">
        <dgm:presLayoutVars>
          <dgm:dir/>
          <dgm:resizeHandles val="exact"/>
        </dgm:presLayoutVars>
      </dgm:prSet>
      <dgm:spPr/>
    </dgm:pt>
    <dgm:pt modelId="{FF2FE19E-FFBA-41F4-A7B2-5EDB9EFB2668}" type="pres">
      <dgm:prSet presAssocID="{05765B6A-02BF-4407-9A52-687C325855AC}" presName="compNode" presStyleCnt="0"/>
      <dgm:spPr/>
    </dgm:pt>
    <dgm:pt modelId="{8DD21711-8194-4471-B670-3989CBFE8F06}" type="pres">
      <dgm:prSet presAssocID="{05765B6A-02BF-4407-9A52-687C325855AC}" presName="bgRect" presStyleLbl="bgShp" presStyleIdx="0" presStyleCnt="4"/>
      <dgm:spPr/>
    </dgm:pt>
    <dgm:pt modelId="{CE78AB12-7411-4D68-8082-A265CFD95E52}" type="pres">
      <dgm:prSet presAssocID="{05765B6A-02BF-4407-9A52-687C325855A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</dgm:pt>
    <dgm:pt modelId="{EEAE1392-6982-4407-AA43-0883EE0AAF60}" type="pres">
      <dgm:prSet presAssocID="{05765B6A-02BF-4407-9A52-687C325855AC}" presName="spaceRect" presStyleCnt="0"/>
      <dgm:spPr/>
    </dgm:pt>
    <dgm:pt modelId="{D9B16D64-293B-4FCB-8523-1A63B2FE65CB}" type="pres">
      <dgm:prSet presAssocID="{05765B6A-02BF-4407-9A52-687C325855AC}" presName="parTx" presStyleLbl="revTx" presStyleIdx="0" presStyleCnt="4">
        <dgm:presLayoutVars>
          <dgm:chMax val="0"/>
          <dgm:chPref val="0"/>
        </dgm:presLayoutVars>
      </dgm:prSet>
      <dgm:spPr/>
    </dgm:pt>
    <dgm:pt modelId="{900FCA9D-0CCB-4444-9ABF-9AEA6AE66371}" type="pres">
      <dgm:prSet presAssocID="{AA239EC2-29E2-4189-87DC-27C8B101C474}" presName="sibTrans" presStyleCnt="0"/>
      <dgm:spPr/>
    </dgm:pt>
    <dgm:pt modelId="{CF7568ED-7FDE-42A4-B4AF-90F83899699B}" type="pres">
      <dgm:prSet presAssocID="{98811E3C-5394-4BD3-B898-A58F2C93E58D}" presName="compNode" presStyleCnt="0"/>
      <dgm:spPr/>
    </dgm:pt>
    <dgm:pt modelId="{AFAA95D8-7021-4339-A46C-FAAB17F2D1BD}" type="pres">
      <dgm:prSet presAssocID="{98811E3C-5394-4BD3-B898-A58F2C93E58D}" presName="bgRect" presStyleLbl="bgShp" presStyleIdx="1" presStyleCnt="4"/>
      <dgm:spPr/>
    </dgm:pt>
    <dgm:pt modelId="{B2CD1C7E-B700-421B-BB1E-B549F357507A}" type="pres">
      <dgm:prSet presAssocID="{98811E3C-5394-4BD3-B898-A58F2C93E58D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</dgm:pt>
    <dgm:pt modelId="{1A09323B-4A7A-457F-A0EF-D3901E512C77}" type="pres">
      <dgm:prSet presAssocID="{98811E3C-5394-4BD3-B898-A58F2C93E58D}" presName="spaceRect" presStyleCnt="0"/>
      <dgm:spPr/>
    </dgm:pt>
    <dgm:pt modelId="{E98D497D-1625-496E-9E41-D539E74DAF1F}" type="pres">
      <dgm:prSet presAssocID="{98811E3C-5394-4BD3-B898-A58F2C93E58D}" presName="parTx" presStyleLbl="revTx" presStyleIdx="1" presStyleCnt="4">
        <dgm:presLayoutVars>
          <dgm:chMax val="0"/>
          <dgm:chPref val="0"/>
        </dgm:presLayoutVars>
      </dgm:prSet>
      <dgm:spPr/>
    </dgm:pt>
    <dgm:pt modelId="{DF26B7EA-0666-4511-AA99-545A8F209F54}" type="pres">
      <dgm:prSet presAssocID="{FE4671F1-19BC-4EBF-BD5E-C44416E60426}" presName="sibTrans" presStyleCnt="0"/>
      <dgm:spPr/>
    </dgm:pt>
    <dgm:pt modelId="{129B0CD9-F33F-4FCF-8A6F-98B602C9747C}" type="pres">
      <dgm:prSet presAssocID="{CF77C1B6-19DD-47D4-8025-35E97045EC62}" presName="compNode" presStyleCnt="0"/>
      <dgm:spPr/>
    </dgm:pt>
    <dgm:pt modelId="{FEEE46DE-25AA-4C9E-A434-7F7B3EA3C804}" type="pres">
      <dgm:prSet presAssocID="{CF77C1B6-19DD-47D4-8025-35E97045EC62}" presName="bgRect" presStyleLbl="bgShp" presStyleIdx="2" presStyleCnt="4"/>
      <dgm:spPr/>
    </dgm:pt>
    <dgm:pt modelId="{79D4CA5E-3DB9-460B-B541-A7267A88FB7E}" type="pres">
      <dgm:prSet presAssocID="{CF77C1B6-19DD-47D4-8025-35E97045EC6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</dgm:pt>
    <dgm:pt modelId="{DCE8081F-81C5-4D57-9B94-FB8645725CD3}" type="pres">
      <dgm:prSet presAssocID="{CF77C1B6-19DD-47D4-8025-35E97045EC62}" presName="spaceRect" presStyleCnt="0"/>
      <dgm:spPr/>
    </dgm:pt>
    <dgm:pt modelId="{363A3758-6856-4F86-BB03-D4A4F6FB1746}" type="pres">
      <dgm:prSet presAssocID="{CF77C1B6-19DD-47D4-8025-35E97045EC62}" presName="parTx" presStyleLbl="revTx" presStyleIdx="2" presStyleCnt="4">
        <dgm:presLayoutVars>
          <dgm:chMax val="0"/>
          <dgm:chPref val="0"/>
        </dgm:presLayoutVars>
      </dgm:prSet>
      <dgm:spPr/>
    </dgm:pt>
    <dgm:pt modelId="{688308D6-D9F6-4D0D-AC11-679C56C72558}" type="pres">
      <dgm:prSet presAssocID="{269E842F-AC7D-4FDB-8C97-E7D6CC09D511}" presName="sibTrans" presStyleCnt="0"/>
      <dgm:spPr/>
    </dgm:pt>
    <dgm:pt modelId="{234B68CE-6960-4C03-A92B-602A9C86A1ED}" type="pres">
      <dgm:prSet presAssocID="{C3071905-A1A9-4D07-8EDB-78B94FB52342}" presName="compNode" presStyleCnt="0"/>
      <dgm:spPr/>
    </dgm:pt>
    <dgm:pt modelId="{3A8F94A0-F77D-412B-AFD4-6EBC87728EA5}" type="pres">
      <dgm:prSet presAssocID="{C3071905-A1A9-4D07-8EDB-78B94FB52342}" presName="bgRect" presStyleLbl="bgShp" presStyleIdx="3" presStyleCnt="4"/>
      <dgm:spPr/>
    </dgm:pt>
    <dgm:pt modelId="{8A2763D3-6C23-48EF-A553-35F2427FFABD}" type="pres">
      <dgm:prSet presAssocID="{C3071905-A1A9-4D07-8EDB-78B94FB5234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</dgm:pt>
    <dgm:pt modelId="{4CB8CBA9-06ED-47D6-9217-C2FF1D18E2CD}" type="pres">
      <dgm:prSet presAssocID="{C3071905-A1A9-4D07-8EDB-78B94FB52342}" presName="spaceRect" presStyleCnt="0"/>
      <dgm:spPr/>
    </dgm:pt>
    <dgm:pt modelId="{37174E98-B755-4572-BF6D-4F445B36DDF6}" type="pres">
      <dgm:prSet presAssocID="{C3071905-A1A9-4D07-8EDB-78B94FB52342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44C6540F-F579-4E5A-94B8-4B13E425AFF2}" type="presOf" srcId="{CF77C1B6-19DD-47D4-8025-35E97045EC62}" destId="{363A3758-6856-4F86-BB03-D4A4F6FB1746}" srcOrd="0" destOrd="0" presId="urn:microsoft.com/office/officeart/2018/2/layout/IconVerticalSolidList"/>
    <dgm:cxn modelId="{DA1F7916-B284-41FA-AA6C-203A1FDD7697}" srcId="{31FE8B08-4F3F-402A-BBC1-C1DC6A74F159}" destId="{C3071905-A1A9-4D07-8EDB-78B94FB52342}" srcOrd="3" destOrd="0" parTransId="{8E9D98A0-F4AA-4D9F-B470-61D223705123}" sibTransId="{2356BCE8-F442-4DC6-940C-85A798E1BB95}"/>
    <dgm:cxn modelId="{C1000263-8285-497A-B9BB-1B93D9100A5F}" srcId="{31FE8B08-4F3F-402A-BBC1-C1DC6A74F159}" destId="{98811E3C-5394-4BD3-B898-A58F2C93E58D}" srcOrd="1" destOrd="0" parTransId="{13ACFC81-8228-428E-A276-871A214E50F0}" sibTransId="{FE4671F1-19BC-4EBF-BD5E-C44416E60426}"/>
    <dgm:cxn modelId="{A5835C4D-6FF6-47A9-A00E-211FF26B1246}" srcId="{31FE8B08-4F3F-402A-BBC1-C1DC6A74F159}" destId="{05765B6A-02BF-4407-9A52-687C325855AC}" srcOrd="0" destOrd="0" parTransId="{82CC6C8B-64B2-4A4D-B7C7-4EEF666CD5C1}" sibTransId="{AA239EC2-29E2-4189-87DC-27C8B101C474}"/>
    <dgm:cxn modelId="{3E091F70-FE6A-429A-B42C-EDFC306A55A4}" type="presOf" srcId="{31FE8B08-4F3F-402A-BBC1-C1DC6A74F159}" destId="{4A5D3AD5-083F-4624-B17E-2D1FB17D986E}" srcOrd="0" destOrd="0" presId="urn:microsoft.com/office/officeart/2018/2/layout/IconVerticalSolidList"/>
    <dgm:cxn modelId="{DC931285-89F9-4229-9081-394C94D77573}" srcId="{31FE8B08-4F3F-402A-BBC1-C1DC6A74F159}" destId="{CF77C1B6-19DD-47D4-8025-35E97045EC62}" srcOrd="2" destOrd="0" parTransId="{3532E0E5-F956-49BB-A962-1B34EC91D7C0}" sibTransId="{269E842F-AC7D-4FDB-8C97-E7D6CC09D511}"/>
    <dgm:cxn modelId="{93939FE5-9839-4C2E-95EB-ABFB1D8C1923}" type="presOf" srcId="{C3071905-A1A9-4D07-8EDB-78B94FB52342}" destId="{37174E98-B755-4572-BF6D-4F445B36DDF6}" srcOrd="0" destOrd="0" presId="urn:microsoft.com/office/officeart/2018/2/layout/IconVerticalSolidList"/>
    <dgm:cxn modelId="{2A8657E7-05D9-469C-A072-37A93232E4D4}" type="presOf" srcId="{98811E3C-5394-4BD3-B898-A58F2C93E58D}" destId="{E98D497D-1625-496E-9E41-D539E74DAF1F}" srcOrd="0" destOrd="0" presId="urn:microsoft.com/office/officeart/2018/2/layout/IconVerticalSolidList"/>
    <dgm:cxn modelId="{7AD2BDFD-EAFA-47B2-9E17-4F159D92C0E7}" type="presOf" srcId="{05765B6A-02BF-4407-9A52-687C325855AC}" destId="{D9B16D64-293B-4FCB-8523-1A63B2FE65CB}" srcOrd="0" destOrd="0" presId="urn:microsoft.com/office/officeart/2018/2/layout/IconVerticalSolidList"/>
    <dgm:cxn modelId="{3F5EADD5-6CDD-4154-8E24-DB52DEF6EBD5}" type="presParOf" srcId="{4A5D3AD5-083F-4624-B17E-2D1FB17D986E}" destId="{FF2FE19E-FFBA-41F4-A7B2-5EDB9EFB2668}" srcOrd="0" destOrd="0" presId="urn:microsoft.com/office/officeart/2018/2/layout/IconVerticalSolidList"/>
    <dgm:cxn modelId="{0066BF22-1944-4439-9BD0-1E6C3598D5FC}" type="presParOf" srcId="{FF2FE19E-FFBA-41F4-A7B2-5EDB9EFB2668}" destId="{8DD21711-8194-4471-B670-3989CBFE8F06}" srcOrd="0" destOrd="0" presId="urn:microsoft.com/office/officeart/2018/2/layout/IconVerticalSolidList"/>
    <dgm:cxn modelId="{9ACBF621-C277-4A53-851D-E8BD3DAE3861}" type="presParOf" srcId="{FF2FE19E-FFBA-41F4-A7B2-5EDB9EFB2668}" destId="{CE78AB12-7411-4D68-8082-A265CFD95E52}" srcOrd="1" destOrd="0" presId="urn:microsoft.com/office/officeart/2018/2/layout/IconVerticalSolidList"/>
    <dgm:cxn modelId="{6D60CC98-3211-4A99-B440-79567F836CF2}" type="presParOf" srcId="{FF2FE19E-FFBA-41F4-A7B2-5EDB9EFB2668}" destId="{EEAE1392-6982-4407-AA43-0883EE0AAF60}" srcOrd="2" destOrd="0" presId="urn:microsoft.com/office/officeart/2018/2/layout/IconVerticalSolidList"/>
    <dgm:cxn modelId="{2CF05BA6-1F11-419F-B362-C32AFBDC9E08}" type="presParOf" srcId="{FF2FE19E-FFBA-41F4-A7B2-5EDB9EFB2668}" destId="{D9B16D64-293B-4FCB-8523-1A63B2FE65CB}" srcOrd="3" destOrd="0" presId="urn:microsoft.com/office/officeart/2018/2/layout/IconVerticalSolidList"/>
    <dgm:cxn modelId="{2EA67867-D276-42DD-BDD6-CFEDC0CF6B88}" type="presParOf" srcId="{4A5D3AD5-083F-4624-B17E-2D1FB17D986E}" destId="{900FCA9D-0CCB-4444-9ABF-9AEA6AE66371}" srcOrd="1" destOrd="0" presId="urn:microsoft.com/office/officeart/2018/2/layout/IconVerticalSolidList"/>
    <dgm:cxn modelId="{67613E62-3137-4736-95B0-64468F72D06D}" type="presParOf" srcId="{4A5D3AD5-083F-4624-B17E-2D1FB17D986E}" destId="{CF7568ED-7FDE-42A4-B4AF-90F83899699B}" srcOrd="2" destOrd="0" presId="urn:microsoft.com/office/officeart/2018/2/layout/IconVerticalSolidList"/>
    <dgm:cxn modelId="{20CFD371-C52E-4DFD-8348-C79D88B0EBF4}" type="presParOf" srcId="{CF7568ED-7FDE-42A4-B4AF-90F83899699B}" destId="{AFAA95D8-7021-4339-A46C-FAAB17F2D1BD}" srcOrd="0" destOrd="0" presId="urn:microsoft.com/office/officeart/2018/2/layout/IconVerticalSolidList"/>
    <dgm:cxn modelId="{38598613-7FB1-445C-AF8D-C285797C37CB}" type="presParOf" srcId="{CF7568ED-7FDE-42A4-B4AF-90F83899699B}" destId="{B2CD1C7E-B700-421B-BB1E-B549F357507A}" srcOrd="1" destOrd="0" presId="urn:microsoft.com/office/officeart/2018/2/layout/IconVerticalSolidList"/>
    <dgm:cxn modelId="{05DB6DBF-C6B7-427D-935B-73E6BCF3BCF6}" type="presParOf" srcId="{CF7568ED-7FDE-42A4-B4AF-90F83899699B}" destId="{1A09323B-4A7A-457F-A0EF-D3901E512C77}" srcOrd="2" destOrd="0" presId="urn:microsoft.com/office/officeart/2018/2/layout/IconVerticalSolidList"/>
    <dgm:cxn modelId="{5C27E8CE-1532-4D3C-80CC-E50DE23A7E94}" type="presParOf" srcId="{CF7568ED-7FDE-42A4-B4AF-90F83899699B}" destId="{E98D497D-1625-496E-9E41-D539E74DAF1F}" srcOrd="3" destOrd="0" presId="urn:microsoft.com/office/officeart/2018/2/layout/IconVerticalSolidList"/>
    <dgm:cxn modelId="{D0E7A1E4-9AAB-43C9-9A93-EDE5C0D847AB}" type="presParOf" srcId="{4A5D3AD5-083F-4624-B17E-2D1FB17D986E}" destId="{DF26B7EA-0666-4511-AA99-545A8F209F54}" srcOrd="3" destOrd="0" presId="urn:microsoft.com/office/officeart/2018/2/layout/IconVerticalSolidList"/>
    <dgm:cxn modelId="{CE5BD1FD-4671-487B-977E-6046D7538D82}" type="presParOf" srcId="{4A5D3AD5-083F-4624-B17E-2D1FB17D986E}" destId="{129B0CD9-F33F-4FCF-8A6F-98B602C9747C}" srcOrd="4" destOrd="0" presId="urn:microsoft.com/office/officeart/2018/2/layout/IconVerticalSolidList"/>
    <dgm:cxn modelId="{EF89CF79-311D-41B8-BC09-34917D2EA5C5}" type="presParOf" srcId="{129B0CD9-F33F-4FCF-8A6F-98B602C9747C}" destId="{FEEE46DE-25AA-4C9E-A434-7F7B3EA3C804}" srcOrd="0" destOrd="0" presId="urn:microsoft.com/office/officeart/2018/2/layout/IconVerticalSolidList"/>
    <dgm:cxn modelId="{1F9EC046-7CAF-4B59-84E8-39589485DFA1}" type="presParOf" srcId="{129B0CD9-F33F-4FCF-8A6F-98B602C9747C}" destId="{79D4CA5E-3DB9-460B-B541-A7267A88FB7E}" srcOrd="1" destOrd="0" presId="urn:microsoft.com/office/officeart/2018/2/layout/IconVerticalSolidList"/>
    <dgm:cxn modelId="{7183A8FD-8A8C-49A6-9E66-049A2E40F913}" type="presParOf" srcId="{129B0CD9-F33F-4FCF-8A6F-98B602C9747C}" destId="{DCE8081F-81C5-4D57-9B94-FB8645725CD3}" srcOrd="2" destOrd="0" presId="urn:microsoft.com/office/officeart/2018/2/layout/IconVerticalSolidList"/>
    <dgm:cxn modelId="{7012F311-9942-4B2E-90C1-4DD3A6E1708C}" type="presParOf" srcId="{129B0CD9-F33F-4FCF-8A6F-98B602C9747C}" destId="{363A3758-6856-4F86-BB03-D4A4F6FB1746}" srcOrd="3" destOrd="0" presId="urn:microsoft.com/office/officeart/2018/2/layout/IconVerticalSolidList"/>
    <dgm:cxn modelId="{F1B6E4C1-0D5E-4D71-A084-F069FE3BA1C2}" type="presParOf" srcId="{4A5D3AD5-083F-4624-B17E-2D1FB17D986E}" destId="{688308D6-D9F6-4D0D-AC11-679C56C72558}" srcOrd="5" destOrd="0" presId="urn:microsoft.com/office/officeart/2018/2/layout/IconVerticalSolidList"/>
    <dgm:cxn modelId="{5EEDEC69-7AB1-4C69-9F8D-14FFA624DFDE}" type="presParOf" srcId="{4A5D3AD5-083F-4624-B17E-2D1FB17D986E}" destId="{234B68CE-6960-4C03-A92B-602A9C86A1ED}" srcOrd="6" destOrd="0" presId="urn:microsoft.com/office/officeart/2018/2/layout/IconVerticalSolidList"/>
    <dgm:cxn modelId="{015B70A3-287F-4334-B381-972090E591A2}" type="presParOf" srcId="{234B68CE-6960-4C03-A92B-602A9C86A1ED}" destId="{3A8F94A0-F77D-412B-AFD4-6EBC87728EA5}" srcOrd="0" destOrd="0" presId="urn:microsoft.com/office/officeart/2018/2/layout/IconVerticalSolidList"/>
    <dgm:cxn modelId="{7E4F5988-A97A-423A-9326-056BCE81D2F5}" type="presParOf" srcId="{234B68CE-6960-4C03-A92B-602A9C86A1ED}" destId="{8A2763D3-6C23-48EF-A553-35F2427FFABD}" srcOrd="1" destOrd="0" presId="urn:microsoft.com/office/officeart/2018/2/layout/IconVerticalSolidList"/>
    <dgm:cxn modelId="{808BF58F-DA97-4806-9C05-51D7E958D5AE}" type="presParOf" srcId="{234B68CE-6960-4C03-A92B-602A9C86A1ED}" destId="{4CB8CBA9-06ED-47D6-9217-C2FF1D18E2CD}" srcOrd="2" destOrd="0" presId="urn:microsoft.com/office/officeart/2018/2/layout/IconVerticalSolidList"/>
    <dgm:cxn modelId="{0CB91DEF-4EFE-4743-83BB-C0992A2D3D30}" type="presParOf" srcId="{234B68CE-6960-4C03-A92B-602A9C86A1ED}" destId="{37174E98-B755-4572-BF6D-4F445B36DDF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052187C-F902-4041-993B-6AEF5B2AFC39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8BF00AF3-052A-4A1E-AB05-20A9F6156C5D}">
      <dgm:prSet/>
      <dgm:spPr/>
      <dgm:t>
        <a:bodyPr/>
        <a:lstStyle/>
        <a:p>
          <a:r>
            <a:rPr lang="en-US" b="1"/>
            <a:t>1</a:t>
          </a:r>
          <a:r>
            <a:rPr lang="zh-CN" b="1"/>
            <a:t>、高灵活性、低风险二者不可兼得</a:t>
          </a:r>
          <a:endParaRPr lang="zh-CN"/>
        </a:p>
      </dgm:t>
    </dgm:pt>
    <dgm:pt modelId="{831B7983-D085-428F-AC92-0F9F30028B11}" type="parTrans" cxnId="{99D40887-1B8A-43CE-9F2B-5479A2731F0A}">
      <dgm:prSet/>
      <dgm:spPr/>
      <dgm:t>
        <a:bodyPr/>
        <a:lstStyle/>
        <a:p>
          <a:endParaRPr lang="zh-CN" altLang="en-US"/>
        </a:p>
      </dgm:t>
    </dgm:pt>
    <dgm:pt modelId="{602B0114-86D6-45D2-B461-61C414C43A7A}" type="sibTrans" cxnId="{99D40887-1B8A-43CE-9F2B-5479A2731F0A}">
      <dgm:prSet/>
      <dgm:spPr/>
      <dgm:t>
        <a:bodyPr/>
        <a:lstStyle/>
        <a:p>
          <a:endParaRPr lang="zh-CN" altLang="en-US"/>
        </a:p>
      </dgm:t>
    </dgm:pt>
    <dgm:pt modelId="{C74428BF-4053-48FD-9EB9-0F45BC1C29C4}">
      <dgm:prSet/>
      <dgm:spPr/>
      <dgm:t>
        <a:bodyPr/>
        <a:lstStyle/>
        <a:p>
          <a:r>
            <a:rPr lang="en-US" b="1"/>
            <a:t>2</a:t>
          </a:r>
          <a:r>
            <a:rPr lang="zh-CN" b="1"/>
            <a:t>、集中管理是未来趋势</a:t>
          </a:r>
          <a:endParaRPr lang="zh-CN"/>
        </a:p>
      </dgm:t>
    </dgm:pt>
    <dgm:pt modelId="{CFBB99E2-126B-40EE-92A2-4AC09FA0C3F1}" type="parTrans" cxnId="{62B99C46-77D4-4376-8167-2DF3305D43FC}">
      <dgm:prSet/>
      <dgm:spPr/>
      <dgm:t>
        <a:bodyPr/>
        <a:lstStyle/>
        <a:p>
          <a:endParaRPr lang="zh-CN" altLang="en-US"/>
        </a:p>
      </dgm:t>
    </dgm:pt>
    <dgm:pt modelId="{DB6A571B-A27E-409E-A742-B54D799D9243}" type="sibTrans" cxnId="{62B99C46-77D4-4376-8167-2DF3305D43FC}">
      <dgm:prSet/>
      <dgm:spPr/>
      <dgm:t>
        <a:bodyPr/>
        <a:lstStyle/>
        <a:p>
          <a:endParaRPr lang="zh-CN" altLang="en-US"/>
        </a:p>
      </dgm:t>
    </dgm:pt>
    <dgm:pt modelId="{93D228A0-1B78-49F3-84D4-52147022C430}">
      <dgm:prSet/>
      <dgm:spPr/>
      <dgm:t>
        <a:bodyPr/>
        <a:lstStyle/>
        <a:p>
          <a:r>
            <a:rPr lang="en-US" b="1"/>
            <a:t>3</a:t>
          </a:r>
          <a:r>
            <a:rPr lang="zh-CN" b="1"/>
            <a:t>、资金实力、专业管理能力和监督。</a:t>
          </a:r>
          <a:endParaRPr lang="zh-CN"/>
        </a:p>
      </dgm:t>
    </dgm:pt>
    <dgm:pt modelId="{6710AB7A-072B-452C-89FE-E22CFC3FD46B}" type="parTrans" cxnId="{88B5515F-152F-4D3B-A2FA-7C079598BE19}">
      <dgm:prSet/>
      <dgm:spPr/>
      <dgm:t>
        <a:bodyPr/>
        <a:lstStyle/>
        <a:p>
          <a:endParaRPr lang="zh-CN" altLang="en-US"/>
        </a:p>
      </dgm:t>
    </dgm:pt>
    <dgm:pt modelId="{D00FB9BB-67A4-4F11-9113-6EB806B3D5CF}" type="sibTrans" cxnId="{88B5515F-152F-4D3B-A2FA-7C079598BE19}">
      <dgm:prSet/>
      <dgm:spPr/>
      <dgm:t>
        <a:bodyPr/>
        <a:lstStyle/>
        <a:p>
          <a:endParaRPr lang="zh-CN" altLang="en-US"/>
        </a:p>
      </dgm:t>
    </dgm:pt>
    <dgm:pt modelId="{856AF118-A8B1-497D-BB77-C29A49F1AC72}" type="pres">
      <dgm:prSet presAssocID="{9052187C-F902-4041-993B-6AEF5B2AFC39}" presName="CompostProcess" presStyleCnt="0">
        <dgm:presLayoutVars>
          <dgm:dir/>
          <dgm:resizeHandles val="exact"/>
        </dgm:presLayoutVars>
      </dgm:prSet>
      <dgm:spPr/>
    </dgm:pt>
    <dgm:pt modelId="{1205A3F9-60E0-4521-9508-3A50DBED84BF}" type="pres">
      <dgm:prSet presAssocID="{9052187C-F902-4041-993B-6AEF5B2AFC39}" presName="arrow" presStyleLbl="bgShp" presStyleIdx="0" presStyleCnt="1"/>
      <dgm:spPr/>
    </dgm:pt>
    <dgm:pt modelId="{7FC4967A-344C-40FB-8CFD-E2F60C5358C9}" type="pres">
      <dgm:prSet presAssocID="{9052187C-F902-4041-993B-6AEF5B2AFC39}" presName="linearProcess" presStyleCnt="0"/>
      <dgm:spPr/>
    </dgm:pt>
    <dgm:pt modelId="{CB423935-F450-4FDC-A155-E21EC4C9384E}" type="pres">
      <dgm:prSet presAssocID="{8BF00AF3-052A-4A1E-AB05-20A9F6156C5D}" presName="textNode" presStyleLbl="node1" presStyleIdx="0" presStyleCnt="3">
        <dgm:presLayoutVars>
          <dgm:bulletEnabled val="1"/>
        </dgm:presLayoutVars>
      </dgm:prSet>
      <dgm:spPr/>
    </dgm:pt>
    <dgm:pt modelId="{2957A944-5794-4096-A537-BEA070FE0894}" type="pres">
      <dgm:prSet presAssocID="{602B0114-86D6-45D2-B461-61C414C43A7A}" presName="sibTrans" presStyleCnt="0"/>
      <dgm:spPr/>
    </dgm:pt>
    <dgm:pt modelId="{2B820D87-0B2C-4546-B8B7-AC38C7E95D21}" type="pres">
      <dgm:prSet presAssocID="{C74428BF-4053-48FD-9EB9-0F45BC1C29C4}" presName="textNode" presStyleLbl="node1" presStyleIdx="1" presStyleCnt="3">
        <dgm:presLayoutVars>
          <dgm:bulletEnabled val="1"/>
        </dgm:presLayoutVars>
      </dgm:prSet>
      <dgm:spPr/>
    </dgm:pt>
    <dgm:pt modelId="{1FF92007-A1A5-4FE1-BDE2-4B96508F13BD}" type="pres">
      <dgm:prSet presAssocID="{DB6A571B-A27E-409E-A742-B54D799D9243}" presName="sibTrans" presStyleCnt="0"/>
      <dgm:spPr/>
    </dgm:pt>
    <dgm:pt modelId="{B780595B-1B61-4537-BCA2-72B2A28795CB}" type="pres">
      <dgm:prSet presAssocID="{93D228A0-1B78-49F3-84D4-52147022C430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18A4940D-F726-4693-A714-02A70B02BD9B}" type="presOf" srcId="{C74428BF-4053-48FD-9EB9-0F45BC1C29C4}" destId="{2B820D87-0B2C-4546-B8B7-AC38C7E95D21}" srcOrd="0" destOrd="0" presId="urn:microsoft.com/office/officeart/2005/8/layout/hProcess9"/>
    <dgm:cxn modelId="{88B5515F-152F-4D3B-A2FA-7C079598BE19}" srcId="{9052187C-F902-4041-993B-6AEF5B2AFC39}" destId="{93D228A0-1B78-49F3-84D4-52147022C430}" srcOrd="2" destOrd="0" parTransId="{6710AB7A-072B-452C-89FE-E22CFC3FD46B}" sibTransId="{D00FB9BB-67A4-4F11-9113-6EB806B3D5CF}"/>
    <dgm:cxn modelId="{62B99C46-77D4-4376-8167-2DF3305D43FC}" srcId="{9052187C-F902-4041-993B-6AEF5B2AFC39}" destId="{C74428BF-4053-48FD-9EB9-0F45BC1C29C4}" srcOrd="1" destOrd="0" parTransId="{CFBB99E2-126B-40EE-92A2-4AC09FA0C3F1}" sibTransId="{DB6A571B-A27E-409E-A742-B54D799D9243}"/>
    <dgm:cxn modelId="{99D40887-1B8A-43CE-9F2B-5479A2731F0A}" srcId="{9052187C-F902-4041-993B-6AEF5B2AFC39}" destId="{8BF00AF3-052A-4A1E-AB05-20A9F6156C5D}" srcOrd="0" destOrd="0" parTransId="{831B7983-D085-428F-AC92-0F9F30028B11}" sibTransId="{602B0114-86D6-45D2-B461-61C414C43A7A}"/>
    <dgm:cxn modelId="{F3A9318C-CFAD-43AF-B000-067AB3DE5DE9}" type="presOf" srcId="{9052187C-F902-4041-993B-6AEF5B2AFC39}" destId="{856AF118-A8B1-497D-BB77-C29A49F1AC72}" srcOrd="0" destOrd="0" presId="urn:microsoft.com/office/officeart/2005/8/layout/hProcess9"/>
    <dgm:cxn modelId="{7A9589D2-0089-4088-BAC3-69E059713C75}" type="presOf" srcId="{93D228A0-1B78-49F3-84D4-52147022C430}" destId="{B780595B-1B61-4537-BCA2-72B2A28795CB}" srcOrd="0" destOrd="0" presId="urn:microsoft.com/office/officeart/2005/8/layout/hProcess9"/>
    <dgm:cxn modelId="{16F64EE4-2BC1-4138-BE0E-D48F43935923}" type="presOf" srcId="{8BF00AF3-052A-4A1E-AB05-20A9F6156C5D}" destId="{CB423935-F450-4FDC-A155-E21EC4C9384E}" srcOrd="0" destOrd="0" presId="urn:microsoft.com/office/officeart/2005/8/layout/hProcess9"/>
    <dgm:cxn modelId="{3059D637-8717-4048-969C-06F205FBEC75}" type="presParOf" srcId="{856AF118-A8B1-497D-BB77-C29A49F1AC72}" destId="{1205A3F9-60E0-4521-9508-3A50DBED84BF}" srcOrd="0" destOrd="0" presId="urn:microsoft.com/office/officeart/2005/8/layout/hProcess9"/>
    <dgm:cxn modelId="{2378E1E1-F8C6-4B09-9CDE-62FEB07A7BFC}" type="presParOf" srcId="{856AF118-A8B1-497D-BB77-C29A49F1AC72}" destId="{7FC4967A-344C-40FB-8CFD-E2F60C5358C9}" srcOrd="1" destOrd="0" presId="urn:microsoft.com/office/officeart/2005/8/layout/hProcess9"/>
    <dgm:cxn modelId="{891FDEB6-B8C0-49FD-AC41-B55DAD747AA0}" type="presParOf" srcId="{7FC4967A-344C-40FB-8CFD-E2F60C5358C9}" destId="{CB423935-F450-4FDC-A155-E21EC4C9384E}" srcOrd="0" destOrd="0" presId="urn:microsoft.com/office/officeart/2005/8/layout/hProcess9"/>
    <dgm:cxn modelId="{E103A1EE-E5BC-45C8-A9BC-A84A7E3323CB}" type="presParOf" srcId="{7FC4967A-344C-40FB-8CFD-E2F60C5358C9}" destId="{2957A944-5794-4096-A537-BEA070FE0894}" srcOrd="1" destOrd="0" presId="urn:microsoft.com/office/officeart/2005/8/layout/hProcess9"/>
    <dgm:cxn modelId="{B5961EB9-B7C2-4910-9BDF-A544CD1A157D}" type="presParOf" srcId="{7FC4967A-344C-40FB-8CFD-E2F60C5358C9}" destId="{2B820D87-0B2C-4546-B8B7-AC38C7E95D21}" srcOrd="2" destOrd="0" presId="urn:microsoft.com/office/officeart/2005/8/layout/hProcess9"/>
    <dgm:cxn modelId="{B10213B9-6EC7-4C9A-9479-0DA3E6A590A5}" type="presParOf" srcId="{7FC4967A-344C-40FB-8CFD-E2F60C5358C9}" destId="{1FF92007-A1A5-4FE1-BDE2-4B96508F13BD}" srcOrd="3" destOrd="0" presId="urn:microsoft.com/office/officeart/2005/8/layout/hProcess9"/>
    <dgm:cxn modelId="{D425C3AA-C765-411D-B70F-357F27E92E22}" type="presParOf" srcId="{7FC4967A-344C-40FB-8CFD-E2F60C5358C9}" destId="{B780595B-1B61-4537-BCA2-72B2A28795CB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F11F4B-D130-4D84-850E-711E48F32EEF}">
      <dsp:nvSpPr>
        <dsp:cNvPr id="0" name=""/>
        <dsp:cNvSpPr/>
      </dsp:nvSpPr>
      <dsp:spPr>
        <a:xfrm>
          <a:off x="3094" y="641906"/>
          <a:ext cx="1860500" cy="744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05664" rIns="184912" bIns="105664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600" kern="1200" dirty="0">
              <a:latin typeface="+mn-lt"/>
              <a:ea typeface="+mn-ea"/>
              <a:cs typeface="+mn-ea"/>
              <a:sym typeface="+mn-lt"/>
            </a:rPr>
            <a:t>任务一</a:t>
          </a:r>
        </a:p>
      </dsp:txBody>
      <dsp:txXfrm>
        <a:off x="3094" y="641906"/>
        <a:ext cx="1860500" cy="744200"/>
      </dsp:txXfrm>
    </dsp:sp>
    <dsp:sp modelId="{4B4F3549-414F-4E31-BC33-73F1313ECA13}">
      <dsp:nvSpPr>
        <dsp:cNvPr id="0" name=""/>
        <dsp:cNvSpPr/>
      </dsp:nvSpPr>
      <dsp:spPr>
        <a:xfrm>
          <a:off x="3094" y="1386106"/>
          <a:ext cx="1860500" cy="249795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84" tIns="138684" rIns="184912" bIns="208026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600" kern="1200" dirty="0">
              <a:latin typeface="+mn-lt"/>
              <a:ea typeface="+mn-ea"/>
              <a:cs typeface="+mn-ea"/>
              <a:sym typeface="+mn-lt"/>
            </a:rPr>
            <a:t>案例介绍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600" kern="1200" dirty="0">
              <a:latin typeface="+mn-lt"/>
              <a:ea typeface="+mn-ea"/>
              <a:cs typeface="+mn-ea"/>
              <a:sym typeface="+mn-lt"/>
            </a:rPr>
            <a:t>管理特点</a:t>
          </a:r>
        </a:p>
      </dsp:txBody>
      <dsp:txXfrm>
        <a:off x="3094" y="1386106"/>
        <a:ext cx="1860500" cy="2497950"/>
      </dsp:txXfrm>
    </dsp:sp>
    <dsp:sp modelId="{C420CAC7-D2D5-4FC5-85B7-7FC0D58A9734}">
      <dsp:nvSpPr>
        <dsp:cNvPr id="0" name=""/>
        <dsp:cNvSpPr/>
      </dsp:nvSpPr>
      <dsp:spPr>
        <a:xfrm>
          <a:off x="2124064" y="641906"/>
          <a:ext cx="1860500" cy="744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05664" rIns="184912" bIns="105664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600" kern="1200" dirty="0">
              <a:latin typeface="+mn-lt"/>
              <a:ea typeface="+mn-ea"/>
              <a:cs typeface="+mn-ea"/>
              <a:sym typeface="+mn-lt"/>
            </a:rPr>
            <a:t>任务二</a:t>
          </a:r>
        </a:p>
      </dsp:txBody>
      <dsp:txXfrm>
        <a:off x="2124064" y="641906"/>
        <a:ext cx="1860500" cy="744200"/>
      </dsp:txXfrm>
    </dsp:sp>
    <dsp:sp modelId="{F48B732D-817A-4C56-9BF3-B068D1502B69}">
      <dsp:nvSpPr>
        <dsp:cNvPr id="0" name=""/>
        <dsp:cNvSpPr/>
      </dsp:nvSpPr>
      <dsp:spPr>
        <a:xfrm>
          <a:off x="2124064" y="1386106"/>
          <a:ext cx="1860500" cy="249795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84" tIns="138684" rIns="184912" bIns="208026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600" kern="1200" dirty="0">
              <a:latin typeface="+mn-lt"/>
              <a:ea typeface="+mn-ea"/>
              <a:cs typeface="+mn-ea"/>
              <a:sym typeface="+mn-lt"/>
            </a:rPr>
            <a:t>存在问题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600" kern="1200" dirty="0">
              <a:latin typeface="+mn-lt"/>
              <a:ea typeface="+mn-ea"/>
              <a:cs typeface="+mn-ea"/>
              <a:sym typeface="+mn-lt"/>
            </a:rPr>
            <a:t>对应方案</a:t>
          </a:r>
        </a:p>
      </dsp:txBody>
      <dsp:txXfrm>
        <a:off x="2124064" y="1386106"/>
        <a:ext cx="1860500" cy="2497950"/>
      </dsp:txXfrm>
    </dsp:sp>
    <dsp:sp modelId="{3A4F8A0B-B311-4A13-9006-91359036686A}">
      <dsp:nvSpPr>
        <dsp:cNvPr id="0" name=""/>
        <dsp:cNvSpPr/>
      </dsp:nvSpPr>
      <dsp:spPr>
        <a:xfrm>
          <a:off x="4245035" y="641906"/>
          <a:ext cx="1860500" cy="744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05664" rIns="184912" bIns="105664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600" kern="1200" dirty="0">
              <a:latin typeface="+mn-lt"/>
              <a:ea typeface="+mn-ea"/>
              <a:cs typeface="+mn-ea"/>
              <a:sym typeface="+mn-lt"/>
            </a:rPr>
            <a:t>任务三</a:t>
          </a:r>
        </a:p>
      </dsp:txBody>
      <dsp:txXfrm>
        <a:off x="4245035" y="641906"/>
        <a:ext cx="1860500" cy="744200"/>
      </dsp:txXfrm>
    </dsp:sp>
    <dsp:sp modelId="{29176510-4C28-4E3E-9BBC-33B45019DE1C}">
      <dsp:nvSpPr>
        <dsp:cNvPr id="0" name=""/>
        <dsp:cNvSpPr/>
      </dsp:nvSpPr>
      <dsp:spPr>
        <a:xfrm>
          <a:off x="4245035" y="1386106"/>
          <a:ext cx="1860500" cy="249795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84" tIns="138684" rIns="184912" bIns="208026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600" kern="1200" dirty="0">
              <a:latin typeface="+mn-lt"/>
              <a:ea typeface="+mn-ea"/>
              <a:cs typeface="+mn-ea"/>
              <a:sym typeface="+mn-lt"/>
            </a:rPr>
            <a:t>方案选择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600" kern="1200" dirty="0">
              <a:latin typeface="+mn-lt"/>
              <a:ea typeface="+mn-ea"/>
              <a:cs typeface="+mn-ea"/>
              <a:sym typeface="+mn-lt"/>
            </a:rPr>
            <a:t>经济后果</a:t>
          </a:r>
        </a:p>
      </dsp:txBody>
      <dsp:txXfrm>
        <a:off x="4245035" y="1386106"/>
        <a:ext cx="1860500" cy="2497950"/>
      </dsp:txXfrm>
    </dsp:sp>
    <dsp:sp modelId="{766066A7-DA8E-474C-85A1-6AFEE640B4E8}">
      <dsp:nvSpPr>
        <dsp:cNvPr id="0" name=""/>
        <dsp:cNvSpPr/>
      </dsp:nvSpPr>
      <dsp:spPr>
        <a:xfrm>
          <a:off x="6366005" y="641906"/>
          <a:ext cx="1860500" cy="744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05664" rIns="184912" bIns="105664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600" kern="1200" dirty="0">
              <a:latin typeface="+mn-lt"/>
              <a:ea typeface="+mn-ea"/>
              <a:cs typeface="+mn-ea"/>
              <a:sym typeface="+mn-lt"/>
            </a:rPr>
            <a:t>任务四</a:t>
          </a:r>
        </a:p>
      </dsp:txBody>
      <dsp:txXfrm>
        <a:off x="6366005" y="641906"/>
        <a:ext cx="1860500" cy="744200"/>
      </dsp:txXfrm>
    </dsp:sp>
    <dsp:sp modelId="{D13B5C74-B80D-4E64-924E-7C2D2A8DA182}">
      <dsp:nvSpPr>
        <dsp:cNvPr id="0" name=""/>
        <dsp:cNvSpPr/>
      </dsp:nvSpPr>
      <dsp:spPr>
        <a:xfrm>
          <a:off x="6366005" y="1386106"/>
          <a:ext cx="1860500" cy="249795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84" tIns="138684" rIns="184912" bIns="208026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600" kern="1200" dirty="0">
              <a:latin typeface="+mn-lt"/>
              <a:ea typeface="+mn-ea"/>
              <a:cs typeface="+mn-ea"/>
              <a:sym typeface="+mn-lt"/>
            </a:rPr>
            <a:t>总结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600" kern="1200" dirty="0">
              <a:latin typeface="+mn-lt"/>
              <a:ea typeface="+mn-ea"/>
              <a:cs typeface="+mn-ea"/>
              <a:sym typeface="+mn-lt"/>
            </a:rPr>
            <a:t>启发</a:t>
          </a:r>
        </a:p>
      </dsp:txBody>
      <dsp:txXfrm>
        <a:off x="6366005" y="1386106"/>
        <a:ext cx="1860500" cy="24979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D897AB-65B3-4C70-B49B-9A4384573835}">
      <dsp:nvSpPr>
        <dsp:cNvPr id="0" name=""/>
        <dsp:cNvSpPr/>
      </dsp:nvSpPr>
      <dsp:spPr>
        <a:xfrm rot="10800000">
          <a:off x="1575956" y="449"/>
          <a:ext cx="5657346" cy="603942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322" tIns="45720" rIns="85344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1979</a:t>
          </a:r>
          <a:r>
            <a:rPr lang="zh-CN" sz="1200" kern="1200"/>
            <a:t>年，电业局成立供电劳务公司（多种经营）</a:t>
          </a:r>
        </a:p>
      </dsp:txBody>
      <dsp:txXfrm rot="10800000">
        <a:off x="1726941" y="449"/>
        <a:ext cx="5506361" cy="603942"/>
      </dsp:txXfrm>
    </dsp:sp>
    <dsp:sp modelId="{F1DC8D2A-80C9-432A-8730-9D83A17917F6}">
      <dsp:nvSpPr>
        <dsp:cNvPr id="0" name=""/>
        <dsp:cNvSpPr/>
      </dsp:nvSpPr>
      <dsp:spPr>
        <a:xfrm>
          <a:off x="1273985" y="449"/>
          <a:ext cx="603942" cy="603942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51128F-85E7-46A9-B71C-ADE659F39210}">
      <dsp:nvSpPr>
        <dsp:cNvPr id="0" name=""/>
        <dsp:cNvSpPr/>
      </dsp:nvSpPr>
      <dsp:spPr>
        <a:xfrm rot="10800000">
          <a:off x="1575956" y="784674"/>
          <a:ext cx="5657346" cy="603942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322" tIns="45720" rIns="85344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1993</a:t>
          </a:r>
          <a:r>
            <a:rPr lang="zh-CN" sz="1200" kern="1200"/>
            <a:t>年，更名电力实业公司</a:t>
          </a:r>
        </a:p>
      </dsp:txBody>
      <dsp:txXfrm rot="10800000">
        <a:off x="1726941" y="784674"/>
        <a:ext cx="5506361" cy="603942"/>
      </dsp:txXfrm>
    </dsp:sp>
    <dsp:sp modelId="{6618A88E-ABF5-447E-AD75-E8322A3A35A4}">
      <dsp:nvSpPr>
        <dsp:cNvPr id="0" name=""/>
        <dsp:cNvSpPr/>
      </dsp:nvSpPr>
      <dsp:spPr>
        <a:xfrm>
          <a:off x="1273985" y="784674"/>
          <a:ext cx="603942" cy="603942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57F00E-CE03-4C34-83DA-CA80C8C99FA7}">
      <dsp:nvSpPr>
        <dsp:cNvPr id="0" name=""/>
        <dsp:cNvSpPr/>
      </dsp:nvSpPr>
      <dsp:spPr>
        <a:xfrm rot="10800000">
          <a:off x="1575956" y="1568898"/>
          <a:ext cx="5657346" cy="603942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322" tIns="45720" rIns="85344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2002</a:t>
          </a:r>
          <a:r>
            <a:rPr lang="zh-CN" sz="1200" kern="1200"/>
            <a:t>年，改制：集体所有制企业，成立资产管理中心，对集体资产行使所有权，确保集体资产保值增值，更名</a:t>
          </a:r>
          <a:r>
            <a:rPr lang="en-US" sz="1200" kern="1200"/>
            <a:t>A</a:t>
          </a:r>
          <a:r>
            <a:rPr lang="zh-CN" sz="1200" kern="1200"/>
            <a:t>实业集团公司</a:t>
          </a:r>
        </a:p>
      </dsp:txBody>
      <dsp:txXfrm rot="10800000">
        <a:off x="1726941" y="1568898"/>
        <a:ext cx="5506361" cy="603942"/>
      </dsp:txXfrm>
    </dsp:sp>
    <dsp:sp modelId="{148FBAFE-D8D4-4DC1-BB23-0C8B7AF62C4B}">
      <dsp:nvSpPr>
        <dsp:cNvPr id="0" name=""/>
        <dsp:cNvSpPr/>
      </dsp:nvSpPr>
      <dsp:spPr>
        <a:xfrm>
          <a:off x="1273985" y="1568898"/>
          <a:ext cx="603942" cy="603942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4C76BB-9A34-4066-8163-92F74EC0206D}">
      <dsp:nvSpPr>
        <dsp:cNvPr id="0" name=""/>
        <dsp:cNvSpPr/>
      </dsp:nvSpPr>
      <dsp:spPr>
        <a:xfrm rot="10800000">
          <a:off x="1575956" y="2353122"/>
          <a:ext cx="5657346" cy="603942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322" tIns="45720" rIns="85344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2012</a:t>
          </a:r>
          <a:r>
            <a:rPr lang="zh-CN" sz="1200" kern="1200"/>
            <a:t>年，进一步改制：优化制度，管理，资金。</a:t>
          </a:r>
        </a:p>
      </dsp:txBody>
      <dsp:txXfrm rot="10800000">
        <a:off x="1726941" y="2353122"/>
        <a:ext cx="5506361" cy="603942"/>
      </dsp:txXfrm>
    </dsp:sp>
    <dsp:sp modelId="{FBD5A2C1-3F66-41B9-A25B-5E0EB31A471E}">
      <dsp:nvSpPr>
        <dsp:cNvPr id="0" name=""/>
        <dsp:cNvSpPr/>
      </dsp:nvSpPr>
      <dsp:spPr>
        <a:xfrm>
          <a:off x="1273985" y="2353122"/>
          <a:ext cx="603942" cy="603942"/>
        </a:xfrm>
        <a:prstGeom prst="ellipse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86FEA2-ABFE-427E-9FF4-2085BCCE6399}">
      <dsp:nvSpPr>
        <dsp:cNvPr id="0" name=""/>
        <dsp:cNvSpPr/>
      </dsp:nvSpPr>
      <dsp:spPr>
        <a:xfrm rot="10800000">
          <a:off x="1575956" y="3137346"/>
          <a:ext cx="5657346" cy="603942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322" tIns="45720" rIns="85344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200" kern="1200"/>
            <a:t>资产管理中心收购</a:t>
          </a:r>
        </a:p>
      </dsp:txBody>
      <dsp:txXfrm rot="10800000">
        <a:off x="1726941" y="3137346"/>
        <a:ext cx="5506361" cy="603942"/>
      </dsp:txXfrm>
    </dsp:sp>
    <dsp:sp modelId="{7D6041FC-87A0-4D9A-BA6E-9D6394240C8D}">
      <dsp:nvSpPr>
        <dsp:cNvPr id="0" name=""/>
        <dsp:cNvSpPr/>
      </dsp:nvSpPr>
      <dsp:spPr>
        <a:xfrm>
          <a:off x="1273985" y="3137346"/>
          <a:ext cx="603942" cy="603942"/>
        </a:xfrm>
        <a:prstGeom prst="ellipse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4A3AE9-9075-45FE-BFEE-C4E2003EB265}">
      <dsp:nvSpPr>
        <dsp:cNvPr id="0" name=""/>
        <dsp:cNvSpPr/>
      </dsp:nvSpPr>
      <dsp:spPr>
        <a:xfrm rot="10800000">
          <a:off x="1575956" y="3921570"/>
          <a:ext cx="5657346" cy="603942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322" tIns="45720" rIns="85344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200" kern="1200"/>
            <a:t>更名：</a:t>
          </a:r>
          <a:r>
            <a:rPr lang="en-US" sz="1200" kern="1200"/>
            <a:t>A</a:t>
          </a:r>
          <a:r>
            <a:rPr lang="zh-CN" sz="1200" kern="1200"/>
            <a:t>实业集团</a:t>
          </a:r>
          <a:r>
            <a:rPr lang="en-US" sz="1200" kern="1200">
              <a:sym typeface="+mn-lt"/>
            </a:rPr>
            <a:t></a:t>
          </a:r>
          <a:r>
            <a:rPr lang="en-US" sz="1200" kern="1200"/>
            <a:t>A</a:t>
          </a:r>
          <a:r>
            <a:rPr lang="zh-CN" sz="1200" kern="1200"/>
            <a:t>集团公司</a:t>
          </a:r>
        </a:p>
      </dsp:txBody>
      <dsp:txXfrm rot="10800000">
        <a:off x="1726941" y="3921570"/>
        <a:ext cx="5506361" cy="603942"/>
      </dsp:txXfrm>
    </dsp:sp>
    <dsp:sp modelId="{A0FE4A15-4FC5-4621-8996-F4E38D805512}">
      <dsp:nvSpPr>
        <dsp:cNvPr id="0" name=""/>
        <dsp:cNvSpPr/>
      </dsp:nvSpPr>
      <dsp:spPr>
        <a:xfrm>
          <a:off x="1273985" y="3921570"/>
          <a:ext cx="603942" cy="603942"/>
        </a:xfrm>
        <a:prstGeom prst="ellipse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314770-6064-4BB4-AC47-87D8DC90936D}">
      <dsp:nvSpPr>
        <dsp:cNvPr id="0" name=""/>
        <dsp:cNvSpPr/>
      </dsp:nvSpPr>
      <dsp:spPr>
        <a:xfrm>
          <a:off x="1755661" y="966"/>
          <a:ext cx="1560038" cy="156003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400" b="1" kern="1200" dirty="0"/>
            <a:t>子分公司还由原管理方管理，各执其词</a:t>
          </a:r>
          <a:endParaRPr lang="zh-CN" sz="1400" kern="1200" dirty="0"/>
        </a:p>
      </dsp:txBody>
      <dsp:txXfrm>
        <a:off x="1984123" y="229428"/>
        <a:ext cx="1103114" cy="1103114"/>
      </dsp:txXfrm>
    </dsp:sp>
    <dsp:sp modelId="{AA016A59-5E89-4730-AA1F-CA83CAC8F538}">
      <dsp:nvSpPr>
        <dsp:cNvPr id="0" name=""/>
        <dsp:cNvSpPr/>
      </dsp:nvSpPr>
      <dsp:spPr>
        <a:xfrm rot="3600000">
          <a:off x="2908092" y="1521765"/>
          <a:ext cx="414538" cy="52651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200" kern="1200"/>
        </a:p>
      </dsp:txBody>
      <dsp:txXfrm>
        <a:off x="2939182" y="1573217"/>
        <a:ext cx="290177" cy="315908"/>
      </dsp:txXfrm>
    </dsp:sp>
    <dsp:sp modelId="{98CD2E67-3572-4D6B-948D-65EA6F2E663C}">
      <dsp:nvSpPr>
        <dsp:cNvPr id="0" name=""/>
        <dsp:cNvSpPr/>
      </dsp:nvSpPr>
      <dsp:spPr>
        <a:xfrm>
          <a:off x="2926755" y="2029359"/>
          <a:ext cx="1560038" cy="156003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400" b="1" kern="1200" dirty="0"/>
            <a:t>重大调整造成影响共同项目</a:t>
          </a:r>
          <a:endParaRPr lang="zh-CN" sz="1400" kern="1200" dirty="0"/>
        </a:p>
      </dsp:txBody>
      <dsp:txXfrm>
        <a:off x="3155217" y="2257821"/>
        <a:ext cx="1103114" cy="1103114"/>
      </dsp:txXfrm>
    </dsp:sp>
    <dsp:sp modelId="{95D59C66-D655-4449-BB92-F0AB6ADC6B79}">
      <dsp:nvSpPr>
        <dsp:cNvPr id="0" name=""/>
        <dsp:cNvSpPr/>
      </dsp:nvSpPr>
      <dsp:spPr>
        <a:xfrm rot="10800000">
          <a:off x="2340143" y="2546122"/>
          <a:ext cx="414538" cy="52651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200" kern="1200"/>
        </a:p>
      </dsp:txBody>
      <dsp:txXfrm rot="10800000">
        <a:off x="2464504" y="2651424"/>
        <a:ext cx="290177" cy="315908"/>
      </dsp:txXfrm>
    </dsp:sp>
    <dsp:sp modelId="{04BD238A-56D1-454B-9CF1-B6A5B37A6E75}">
      <dsp:nvSpPr>
        <dsp:cNvPr id="0" name=""/>
        <dsp:cNvSpPr/>
      </dsp:nvSpPr>
      <dsp:spPr>
        <a:xfrm>
          <a:off x="584568" y="2029359"/>
          <a:ext cx="1560038" cy="156003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400" b="1" kern="1200"/>
            <a:t>历史三角债无解</a:t>
          </a:r>
          <a:endParaRPr lang="zh-CN" sz="1400" kern="1200"/>
        </a:p>
      </dsp:txBody>
      <dsp:txXfrm>
        <a:off x="813030" y="2257821"/>
        <a:ext cx="1103114" cy="1103114"/>
      </dsp:txXfrm>
    </dsp:sp>
    <dsp:sp modelId="{F1F7CF2C-3853-4DE5-87F8-3D11FABDB7DF}">
      <dsp:nvSpPr>
        <dsp:cNvPr id="0" name=""/>
        <dsp:cNvSpPr/>
      </dsp:nvSpPr>
      <dsp:spPr>
        <a:xfrm rot="18000000">
          <a:off x="1736998" y="1542086"/>
          <a:ext cx="414538" cy="52651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200" kern="1200"/>
        </a:p>
      </dsp:txBody>
      <dsp:txXfrm>
        <a:off x="1768088" y="1701238"/>
        <a:ext cx="290177" cy="31590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3B8FFC-A09B-468F-B199-2890BFA5D340}">
      <dsp:nvSpPr>
        <dsp:cNvPr id="0" name=""/>
        <dsp:cNvSpPr/>
      </dsp:nvSpPr>
      <dsp:spPr>
        <a:xfrm>
          <a:off x="3398333" y="54"/>
          <a:ext cx="1722044" cy="172204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900" kern="1200"/>
            <a:t>资金乱象</a:t>
          </a:r>
        </a:p>
      </dsp:txBody>
      <dsp:txXfrm>
        <a:off x="3650521" y="252242"/>
        <a:ext cx="1217668" cy="1217668"/>
      </dsp:txXfrm>
    </dsp:sp>
    <dsp:sp modelId="{6A917768-F9F4-4749-A2F5-1B395355A3D9}">
      <dsp:nvSpPr>
        <dsp:cNvPr id="0" name=""/>
        <dsp:cNvSpPr/>
      </dsp:nvSpPr>
      <dsp:spPr>
        <a:xfrm rot="3600000">
          <a:off x="4670467" y="1678283"/>
          <a:ext cx="456956" cy="58118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500" kern="1200"/>
        </a:p>
      </dsp:txBody>
      <dsp:txXfrm>
        <a:off x="4704739" y="1735161"/>
        <a:ext cx="319869" cy="348713"/>
      </dsp:txXfrm>
    </dsp:sp>
    <dsp:sp modelId="{50D3C183-841F-40D3-84E1-2E8E60230AE4}">
      <dsp:nvSpPr>
        <dsp:cNvPr id="0" name=""/>
        <dsp:cNvSpPr/>
      </dsp:nvSpPr>
      <dsp:spPr>
        <a:xfrm>
          <a:off x="4690446" y="2238059"/>
          <a:ext cx="1722044" cy="172204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900" kern="1200"/>
            <a:t>建立资金池解决乱象</a:t>
          </a:r>
        </a:p>
      </dsp:txBody>
      <dsp:txXfrm>
        <a:off x="4942634" y="2490247"/>
        <a:ext cx="1217668" cy="1217668"/>
      </dsp:txXfrm>
    </dsp:sp>
    <dsp:sp modelId="{29C05F4C-9CAF-4654-A4B1-ADF90060BA60}">
      <dsp:nvSpPr>
        <dsp:cNvPr id="0" name=""/>
        <dsp:cNvSpPr/>
      </dsp:nvSpPr>
      <dsp:spPr>
        <a:xfrm rot="10800000">
          <a:off x="4043810" y="2808486"/>
          <a:ext cx="456956" cy="58118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500" kern="1200"/>
        </a:p>
      </dsp:txBody>
      <dsp:txXfrm rot="10800000">
        <a:off x="4180897" y="2924724"/>
        <a:ext cx="319869" cy="348713"/>
      </dsp:txXfrm>
    </dsp:sp>
    <dsp:sp modelId="{372F242E-7F49-44AC-A81A-D85BB2CCE381}">
      <dsp:nvSpPr>
        <dsp:cNvPr id="0" name=""/>
        <dsp:cNvSpPr/>
      </dsp:nvSpPr>
      <dsp:spPr>
        <a:xfrm>
          <a:off x="2106220" y="2238059"/>
          <a:ext cx="1722044" cy="172204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900" kern="1200"/>
            <a:t>实施效果较为一般</a:t>
          </a:r>
        </a:p>
      </dsp:txBody>
      <dsp:txXfrm>
        <a:off x="2358408" y="2490247"/>
        <a:ext cx="1217668" cy="1217668"/>
      </dsp:txXfrm>
    </dsp:sp>
    <dsp:sp modelId="{26C3FAA5-BA74-4B63-A885-DD39DD692FBC}">
      <dsp:nvSpPr>
        <dsp:cNvPr id="0" name=""/>
        <dsp:cNvSpPr/>
      </dsp:nvSpPr>
      <dsp:spPr>
        <a:xfrm rot="18000000">
          <a:off x="3378354" y="1700684"/>
          <a:ext cx="456956" cy="58118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500" kern="1200"/>
        </a:p>
      </dsp:txBody>
      <dsp:txXfrm>
        <a:off x="3412626" y="1876282"/>
        <a:ext cx="319869" cy="34871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CC93CE-F868-4126-AF3A-436A2FAD8583}">
      <dsp:nvSpPr>
        <dsp:cNvPr id="0" name=""/>
        <dsp:cNvSpPr/>
      </dsp:nvSpPr>
      <dsp:spPr>
        <a:xfrm>
          <a:off x="0" y="71558"/>
          <a:ext cx="4040188" cy="5890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/>
            <a:t>全面落实工作</a:t>
          </a:r>
          <a:endParaRPr lang="en-US" sz="1900" kern="1200" dirty="0"/>
        </a:p>
      </dsp:txBody>
      <dsp:txXfrm>
        <a:off x="28757" y="100315"/>
        <a:ext cx="3982674" cy="531581"/>
      </dsp:txXfrm>
    </dsp:sp>
    <dsp:sp modelId="{C0BCF2DC-658E-499E-89A4-B6117F667FB0}">
      <dsp:nvSpPr>
        <dsp:cNvPr id="0" name=""/>
        <dsp:cNvSpPr/>
      </dsp:nvSpPr>
      <dsp:spPr>
        <a:xfrm>
          <a:off x="0" y="715373"/>
          <a:ext cx="4040188" cy="5890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900" kern="1200" dirty="0"/>
            <a:t>资金预算管理</a:t>
          </a:r>
          <a:endParaRPr lang="en-US" sz="1900" kern="1200" dirty="0"/>
        </a:p>
      </dsp:txBody>
      <dsp:txXfrm>
        <a:off x="28757" y="744130"/>
        <a:ext cx="3982674" cy="531581"/>
      </dsp:txXfrm>
    </dsp:sp>
    <dsp:sp modelId="{ECBBA9E1-B65D-4687-AB7A-875E5E4FDF45}">
      <dsp:nvSpPr>
        <dsp:cNvPr id="0" name=""/>
        <dsp:cNvSpPr/>
      </dsp:nvSpPr>
      <dsp:spPr>
        <a:xfrm>
          <a:off x="0" y="1359189"/>
          <a:ext cx="4040188" cy="5890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900" kern="1200" dirty="0"/>
            <a:t>银行账户集中授权</a:t>
          </a:r>
          <a:endParaRPr lang="en-US" sz="1900" kern="1200" dirty="0"/>
        </a:p>
      </dsp:txBody>
      <dsp:txXfrm>
        <a:off x="28757" y="1387946"/>
        <a:ext cx="3982674" cy="531581"/>
      </dsp:txXfrm>
    </dsp:sp>
    <dsp:sp modelId="{7DF6D798-24AA-4BEF-B6CF-AE9A2C474BBB}">
      <dsp:nvSpPr>
        <dsp:cNvPr id="0" name=""/>
        <dsp:cNvSpPr/>
      </dsp:nvSpPr>
      <dsp:spPr>
        <a:xfrm>
          <a:off x="0" y="2003004"/>
          <a:ext cx="4040188" cy="5890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900" kern="1200"/>
            <a:t>资金集中结算</a:t>
          </a:r>
          <a:endParaRPr lang="en-US" sz="1900" kern="1200"/>
        </a:p>
      </dsp:txBody>
      <dsp:txXfrm>
        <a:off x="28757" y="2031761"/>
        <a:ext cx="3982674" cy="531581"/>
      </dsp:txXfrm>
    </dsp:sp>
    <dsp:sp modelId="{395C11BD-FAFD-4653-B205-2FB7115D13B3}">
      <dsp:nvSpPr>
        <dsp:cNvPr id="0" name=""/>
        <dsp:cNvSpPr/>
      </dsp:nvSpPr>
      <dsp:spPr>
        <a:xfrm>
          <a:off x="0" y="2646819"/>
          <a:ext cx="4040188" cy="5890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900" kern="1200"/>
            <a:t>资金决策审批程序</a:t>
          </a:r>
          <a:endParaRPr lang="en-US" sz="1900" kern="1200"/>
        </a:p>
      </dsp:txBody>
      <dsp:txXfrm>
        <a:off x="28757" y="2675576"/>
        <a:ext cx="3982674" cy="531581"/>
      </dsp:txXfrm>
    </dsp:sp>
    <dsp:sp modelId="{1303F44E-C8E5-4050-A77E-E5D06FDF4AAA}">
      <dsp:nvSpPr>
        <dsp:cNvPr id="0" name=""/>
        <dsp:cNvSpPr/>
      </dsp:nvSpPr>
      <dsp:spPr>
        <a:xfrm>
          <a:off x="0" y="3290633"/>
          <a:ext cx="4040188" cy="5890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900" kern="1200"/>
            <a:t>业务人员培训</a:t>
          </a:r>
          <a:endParaRPr lang="en-US" sz="1900" kern="1200"/>
        </a:p>
      </dsp:txBody>
      <dsp:txXfrm>
        <a:off x="28757" y="3319390"/>
        <a:ext cx="3982674" cy="53158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D21711-8194-4471-B670-3989CBFE8F06}">
      <dsp:nvSpPr>
        <dsp:cNvPr id="0" name=""/>
        <dsp:cNvSpPr/>
      </dsp:nvSpPr>
      <dsp:spPr>
        <a:xfrm>
          <a:off x="0" y="2083"/>
          <a:ext cx="8137922" cy="1055896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78AB12-7411-4D68-8082-A265CFD95E52}">
      <dsp:nvSpPr>
        <dsp:cNvPr id="0" name=""/>
        <dsp:cNvSpPr/>
      </dsp:nvSpPr>
      <dsp:spPr>
        <a:xfrm>
          <a:off x="319408" y="239660"/>
          <a:ext cx="580743" cy="58074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B16D64-293B-4FCB-8523-1A63B2FE65CB}">
      <dsp:nvSpPr>
        <dsp:cNvPr id="0" name=""/>
        <dsp:cNvSpPr/>
      </dsp:nvSpPr>
      <dsp:spPr>
        <a:xfrm>
          <a:off x="1219560" y="2083"/>
          <a:ext cx="6918361" cy="10558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749" tIns="111749" rIns="111749" bIns="111749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200" kern="1200"/>
            <a:t>（</a:t>
          </a:r>
          <a:r>
            <a:rPr lang="en-US" sz="2200" kern="1200"/>
            <a:t>1</a:t>
          </a:r>
          <a:r>
            <a:rPr lang="zh-CN" sz="2200" kern="1200"/>
            <a:t>）全面落实基础工作。</a:t>
          </a:r>
          <a:endParaRPr lang="en-US" sz="2200" kern="1200"/>
        </a:p>
      </dsp:txBody>
      <dsp:txXfrm>
        <a:off x="1219560" y="2083"/>
        <a:ext cx="6918361" cy="1055896"/>
      </dsp:txXfrm>
    </dsp:sp>
    <dsp:sp modelId="{AFAA95D8-7021-4339-A46C-FAAB17F2D1BD}">
      <dsp:nvSpPr>
        <dsp:cNvPr id="0" name=""/>
        <dsp:cNvSpPr/>
      </dsp:nvSpPr>
      <dsp:spPr>
        <a:xfrm>
          <a:off x="0" y="1321953"/>
          <a:ext cx="8137922" cy="1055896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CD1C7E-B700-421B-BB1E-B549F357507A}">
      <dsp:nvSpPr>
        <dsp:cNvPr id="0" name=""/>
        <dsp:cNvSpPr/>
      </dsp:nvSpPr>
      <dsp:spPr>
        <a:xfrm>
          <a:off x="319408" y="1559530"/>
          <a:ext cx="580743" cy="58074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8D497D-1625-496E-9E41-D539E74DAF1F}">
      <dsp:nvSpPr>
        <dsp:cNvPr id="0" name=""/>
        <dsp:cNvSpPr/>
      </dsp:nvSpPr>
      <dsp:spPr>
        <a:xfrm>
          <a:off x="1219560" y="1321953"/>
          <a:ext cx="6918361" cy="10558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749" tIns="111749" rIns="111749" bIns="111749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200" kern="1200"/>
            <a:t>（</a:t>
          </a:r>
          <a:r>
            <a:rPr lang="en-US" sz="2200" kern="1200"/>
            <a:t>2</a:t>
          </a:r>
          <a:r>
            <a:rPr lang="zh-CN" sz="2200" kern="1200"/>
            <a:t>）加强控制，协调冲突。</a:t>
          </a:r>
          <a:endParaRPr lang="en-US" sz="2200" kern="1200"/>
        </a:p>
      </dsp:txBody>
      <dsp:txXfrm>
        <a:off x="1219560" y="1321953"/>
        <a:ext cx="6918361" cy="1055896"/>
      </dsp:txXfrm>
    </dsp:sp>
    <dsp:sp modelId="{FEEE46DE-25AA-4C9E-A434-7F7B3EA3C804}">
      <dsp:nvSpPr>
        <dsp:cNvPr id="0" name=""/>
        <dsp:cNvSpPr/>
      </dsp:nvSpPr>
      <dsp:spPr>
        <a:xfrm>
          <a:off x="0" y="2641824"/>
          <a:ext cx="8137922" cy="1055896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D4CA5E-3DB9-460B-B541-A7267A88FB7E}">
      <dsp:nvSpPr>
        <dsp:cNvPr id="0" name=""/>
        <dsp:cNvSpPr/>
      </dsp:nvSpPr>
      <dsp:spPr>
        <a:xfrm>
          <a:off x="319408" y="2879401"/>
          <a:ext cx="580743" cy="58074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3A3758-6856-4F86-BB03-D4A4F6FB1746}">
      <dsp:nvSpPr>
        <dsp:cNvPr id="0" name=""/>
        <dsp:cNvSpPr/>
      </dsp:nvSpPr>
      <dsp:spPr>
        <a:xfrm>
          <a:off x="1219560" y="2641824"/>
          <a:ext cx="6918361" cy="10558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749" tIns="111749" rIns="111749" bIns="111749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200" kern="1200"/>
            <a:t>（</a:t>
          </a:r>
          <a:r>
            <a:rPr lang="en-US" sz="2200" kern="1200"/>
            <a:t>3</a:t>
          </a:r>
          <a:r>
            <a:rPr lang="zh-CN" sz="2200" kern="1200"/>
            <a:t>）建设专门的资金管理机构，加强资金信息化建设。</a:t>
          </a:r>
          <a:endParaRPr lang="en-US" sz="2200" kern="1200"/>
        </a:p>
      </dsp:txBody>
      <dsp:txXfrm>
        <a:off x="1219560" y="2641824"/>
        <a:ext cx="6918361" cy="1055896"/>
      </dsp:txXfrm>
    </dsp:sp>
    <dsp:sp modelId="{3A8F94A0-F77D-412B-AFD4-6EBC87728EA5}">
      <dsp:nvSpPr>
        <dsp:cNvPr id="0" name=""/>
        <dsp:cNvSpPr/>
      </dsp:nvSpPr>
      <dsp:spPr>
        <a:xfrm>
          <a:off x="0" y="3961695"/>
          <a:ext cx="8137922" cy="1055896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2763D3-6C23-48EF-A553-35F2427FFABD}">
      <dsp:nvSpPr>
        <dsp:cNvPr id="0" name=""/>
        <dsp:cNvSpPr/>
      </dsp:nvSpPr>
      <dsp:spPr>
        <a:xfrm>
          <a:off x="319408" y="4199271"/>
          <a:ext cx="580743" cy="58074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174E98-B755-4572-BF6D-4F445B36DDF6}">
      <dsp:nvSpPr>
        <dsp:cNvPr id="0" name=""/>
        <dsp:cNvSpPr/>
      </dsp:nvSpPr>
      <dsp:spPr>
        <a:xfrm>
          <a:off x="1219560" y="3961695"/>
          <a:ext cx="6918361" cy="10558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749" tIns="111749" rIns="111749" bIns="111749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200" kern="1200"/>
            <a:t>（</a:t>
          </a:r>
          <a:r>
            <a:rPr lang="en-US" sz="2200" kern="1200"/>
            <a:t>4</a:t>
          </a:r>
          <a:r>
            <a:rPr lang="zh-CN" sz="2200" kern="1200"/>
            <a:t>）优化资金集中管理流程。</a:t>
          </a:r>
          <a:endParaRPr lang="en-US" sz="2200" kern="1200"/>
        </a:p>
      </dsp:txBody>
      <dsp:txXfrm>
        <a:off x="1219560" y="3961695"/>
        <a:ext cx="6918361" cy="105589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05A3F9-60E0-4521-9508-3A50DBED84BF}">
      <dsp:nvSpPr>
        <dsp:cNvPr id="0" name=""/>
        <dsp:cNvSpPr/>
      </dsp:nvSpPr>
      <dsp:spPr>
        <a:xfrm>
          <a:off x="610344" y="0"/>
          <a:ext cx="6917233" cy="5019675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423935-F450-4FDC-A155-E21EC4C9384E}">
      <dsp:nvSpPr>
        <dsp:cNvPr id="0" name=""/>
        <dsp:cNvSpPr/>
      </dsp:nvSpPr>
      <dsp:spPr>
        <a:xfrm>
          <a:off x="275767" y="1505902"/>
          <a:ext cx="2441376" cy="20078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kern="1200"/>
            <a:t>1</a:t>
          </a:r>
          <a:r>
            <a:rPr lang="zh-CN" sz="2700" b="1" kern="1200"/>
            <a:t>、高灵活性、低风险二者不可兼得</a:t>
          </a:r>
          <a:endParaRPr lang="zh-CN" sz="2700" kern="1200"/>
        </a:p>
      </dsp:txBody>
      <dsp:txXfrm>
        <a:off x="373783" y="1603918"/>
        <a:ext cx="2245344" cy="1811838"/>
      </dsp:txXfrm>
    </dsp:sp>
    <dsp:sp modelId="{2B820D87-0B2C-4546-B8B7-AC38C7E95D21}">
      <dsp:nvSpPr>
        <dsp:cNvPr id="0" name=""/>
        <dsp:cNvSpPr/>
      </dsp:nvSpPr>
      <dsp:spPr>
        <a:xfrm>
          <a:off x="2848272" y="1505902"/>
          <a:ext cx="2441376" cy="20078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kern="1200"/>
            <a:t>2</a:t>
          </a:r>
          <a:r>
            <a:rPr lang="zh-CN" sz="2700" b="1" kern="1200"/>
            <a:t>、集中管理是未来趋势</a:t>
          </a:r>
          <a:endParaRPr lang="zh-CN" sz="2700" kern="1200"/>
        </a:p>
      </dsp:txBody>
      <dsp:txXfrm>
        <a:off x="2946288" y="1603918"/>
        <a:ext cx="2245344" cy="1811838"/>
      </dsp:txXfrm>
    </dsp:sp>
    <dsp:sp modelId="{B780595B-1B61-4537-BCA2-72B2A28795CB}">
      <dsp:nvSpPr>
        <dsp:cNvPr id="0" name=""/>
        <dsp:cNvSpPr/>
      </dsp:nvSpPr>
      <dsp:spPr>
        <a:xfrm>
          <a:off x="5420777" y="1505902"/>
          <a:ext cx="2441376" cy="20078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kern="1200"/>
            <a:t>3</a:t>
          </a:r>
          <a:r>
            <a:rPr lang="zh-CN" sz="2700" b="1" kern="1200"/>
            <a:t>、资金实力、专业管理能力和监督。</a:t>
          </a:r>
          <a:endParaRPr lang="zh-CN" sz="2700" kern="1200"/>
        </a:p>
      </dsp:txBody>
      <dsp:txXfrm>
        <a:off x="5518793" y="1603918"/>
        <a:ext cx="2245344" cy="18118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#1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parTxLTRAlign" val="l"/>
            <dgm:param type="parTxRTLAlign" val="r"/>
            <dgm:param type="shpTxLTRAlignCh" val="l"/>
            <dgm:param type="shpTxRTLAlignCh" val="r"/>
            <dgm:param type="txAnchorVert" val="mid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parTxLTRAlign" val="l"/>
                <dgm:param type="parTxRTLAlign" val="r"/>
                <dgm:param type="shpTxLTRAlignCh" val="l"/>
                <dgm:param type="shpTxRTLAlignCh" val="r"/>
                <dgm:param type="stBulletLvl" val="0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#2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#3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#4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#1">
  <dgm:title val=""/>
  <dgm:desc val=""/>
  <dgm:catLst>
    <dgm:cat type="simple" pri="102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#5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D74D61-6037-4CF9-ACB5-329276BE8E3A}" type="datetimeFigureOut">
              <a:rPr lang="zh-CN" altLang="en-US" smtClean="0"/>
              <a:t>2020/5/21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A471F6-3C2F-4DF3-885A-7539092C8C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B8F2AF-B165-49ED-8D49-F91D3C9FFCC7}" type="datetimeFigureOut">
              <a:rPr lang="zh-CN" altLang="en-US" smtClean="0"/>
              <a:t>2020/5/21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0F3238-B197-4DD0-8393-B222E6E855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alphaModFix amt="50000"/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17" r="17"/>
          <a:stretch>
            <a:fillRect/>
          </a:stretch>
        </p:blipFill>
        <p:spPr>
          <a:xfrm>
            <a:off x="-1" y="0"/>
            <a:ext cx="9144001" cy="6858000"/>
          </a:xfrm>
          <a:prstGeom prst="rect">
            <a:avLst/>
          </a:prstGeom>
        </p:spPr>
      </p:pic>
      <p:sp>
        <p:nvSpPr>
          <p:cNvPr id="9801" name="副标题 2"/>
          <p:cNvSpPr>
            <a:spLocks noGrp="1"/>
          </p:cNvSpPr>
          <p:nvPr>
            <p:ph type="subTitle" idx="1"/>
          </p:nvPr>
        </p:nvSpPr>
        <p:spPr>
          <a:xfrm>
            <a:off x="504825" y="3870252"/>
            <a:ext cx="8134350" cy="468637"/>
          </a:xfrm>
        </p:spPr>
        <p:txBody>
          <a:bodyPr anchor="ctr" anchorCtr="1">
            <a:norm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endParaRPr lang="zh-CN" altLang="en-US" dirty="0"/>
          </a:p>
        </p:txBody>
      </p:sp>
      <p:sp>
        <p:nvSpPr>
          <p:cNvPr id="9802" name="标题 1"/>
          <p:cNvSpPr>
            <a:spLocks noGrp="1"/>
          </p:cNvSpPr>
          <p:nvPr>
            <p:ph type="ctrTitle"/>
          </p:nvPr>
        </p:nvSpPr>
        <p:spPr>
          <a:xfrm>
            <a:off x="504824" y="2920209"/>
            <a:ext cx="8134350" cy="894050"/>
          </a:xfrm>
        </p:spPr>
        <p:txBody>
          <a:bodyPr anchor="ctr" anchorCtr="1">
            <a:normAutofit/>
          </a:bodyPr>
          <a:lstStyle>
            <a:lvl1pPr algn="ctr">
              <a:defRPr sz="3000">
                <a:solidFill>
                  <a:schemeClr val="tx1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12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504824" y="4394881"/>
            <a:ext cx="8134350" cy="371475"/>
          </a:xfrm>
        </p:spPr>
        <p:txBody>
          <a:bodyPr anchor="ctr">
            <a:normAutofit/>
          </a:bodyPr>
          <a:lstStyle>
            <a:lvl1pPr marL="0" indent="0" algn="ctr">
              <a:buNone/>
              <a:defRPr sz="9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zh-CN" altLang="en-US" dirty="0"/>
              <a:t>署名</a:t>
            </a:r>
          </a:p>
        </p:txBody>
      </p:sp>
      <p:sp>
        <p:nvSpPr>
          <p:cNvPr id="13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504824" y="4766356"/>
            <a:ext cx="8134350" cy="371475"/>
          </a:xfrm>
        </p:spPr>
        <p:txBody>
          <a:bodyPr anchor="ctr">
            <a:normAutofit/>
          </a:bodyPr>
          <a:lstStyle>
            <a:lvl1pPr marL="0" indent="0" algn="ctr">
              <a:buNone/>
              <a:defRPr sz="9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zh-CN" altLang="en-US" dirty="0"/>
              <a:t>日期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-1" y="0"/>
            <a:ext cx="404037" cy="3429000"/>
            <a:chOff x="0" y="0"/>
            <a:chExt cx="381000" cy="3429000"/>
          </a:xfrm>
        </p:grpSpPr>
        <p:sp>
          <p:nvSpPr>
            <p:cNvPr id="8" name="Rectangle 7"/>
            <p:cNvSpPr/>
            <p:nvPr userDrawn="1"/>
          </p:nvSpPr>
          <p:spPr>
            <a:xfrm>
              <a:off x="0" y="0"/>
              <a:ext cx="381000" cy="3429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MY" sz="1350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0" y="0"/>
              <a:ext cx="381000" cy="381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MY" sz="1350"/>
            </a:p>
          </p:txBody>
        </p:sp>
      </p:grpSp>
      <p:grpSp>
        <p:nvGrpSpPr>
          <p:cNvPr id="15" name="Group 14"/>
          <p:cNvGrpSpPr/>
          <p:nvPr userDrawn="1"/>
        </p:nvGrpSpPr>
        <p:grpSpPr>
          <a:xfrm rot="5400000">
            <a:off x="7227481" y="4941482"/>
            <a:ext cx="404037" cy="3429000"/>
            <a:chOff x="0" y="0"/>
            <a:chExt cx="381000" cy="3429000"/>
          </a:xfrm>
        </p:grpSpPr>
        <p:sp>
          <p:nvSpPr>
            <p:cNvPr id="16" name="Rectangle 15"/>
            <p:cNvSpPr/>
            <p:nvPr userDrawn="1"/>
          </p:nvSpPr>
          <p:spPr>
            <a:xfrm>
              <a:off x="0" y="0"/>
              <a:ext cx="381000" cy="3429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MY" sz="1350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0" y="0"/>
              <a:ext cx="381000" cy="381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MY" sz="1350"/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8640367" y="0"/>
            <a:ext cx="505919" cy="6858000"/>
            <a:chOff x="8640367" y="0"/>
            <a:chExt cx="505919" cy="6858000"/>
          </a:xfrm>
        </p:grpSpPr>
        <p:sp>
          <p:nvSpPr>
            <p:cNvPr id="7" name="Rectangle 6"/>
            <p:cNvSpPr/>
            <p:nvPr userDrawn="1"/>
          </p:nvSpPr>
          <p:spPr>
            <a:xfrm>
              <a:off x="8640367" y="381000"/>
              <a:ext cx="503634" cy="6477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algn="ctr"/>
              <a:endParaRPr lang="en-MY" sz="1350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8640367" y="0"/>
              <a:ext cx="505919" cy="61264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algn="ctr"/>
              <a:endParaRPr lang="en-MY" sz="1350" dirty="0"/>
            </a:p>
          </p:txBody>
        </p:sp>
      </p:grpSp>
      <p:sp>
        <p:nvSpPr>
          <p:cNvPr id="10" name="Picture Placeholder 28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452591" cy="6858000"/>
          </a:xfrm>
        </p:spPr>
        <p:txBody>
          <a:bodyPr/>
          <a:lstStyle/>
          <a:p>
            <a:endParaRPr lang="en-MY"/>
          </a:p>
        </p:txBody>
      </p:sp>
      <p:sp>
        <p:nvSpPr>
          <p:cNvPr id="11" name="标题 1"/>
          <p:cNvSpPr>
            <a:spLocks noGrp="1"/>
          </p:cNvSpPr>
          <p:nvPr>
            <p:ph type="ctrTitle"/>
          </p:nvPr>
        </p:nvSpPr>
        <p:spPr>
          <a:xfrm>
            <a:off x="2958510" y="0"/>
            <a:ext cx="5681857" cy="1028700"/>
          </a:xfrm>
        </p:spPr>
        <p:txBody>
          <a:bodyPr lIns="0" anchor="b" anchorCtr="0">
            <a:normAutofit/>
          </a:bodyPr>
          <a:lstStyle>
            <a:lvl1pPr algn="l">
              <a:defRPr sz="3000">
                <a:solidFill>
                  <a:schemeClr val="tx1"/>
                </a:solidFill>
              </a:defRPr>
            </a:lvl1pPr>
          </a:lstStyle>
          <a:p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oup of people in a room&#10;&#10;Description automatically generated"/>
          <p:cNvPicPr>
            <a:picLocks noChangeAspect="1"/>
          </p:cNvPicPr>
          <p:nvPr userDrawn="1"/>
        </p:nvPicPr>
        <p:blipFill rotWithShape="1">
          <a:blip r:embed="rId2" cstate="print">
            <a:alphaModFix amt="80000"/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12430" r="12430"/>
          <a:stretch>
            <a:fillRect/>
          </a:stretch>
        </p:blipFill>
        <p:spPr>
          <a:xfrm>
            <a:off x="0" y="12700"/>
            <a:ext cx="9144000" cy="6845300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8640763" y="381000"/>
            <a:ext cx="503238" cy="6477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en-MY" sz="1350"/>
          </a:p>
        </p:txBody>
      </p:sp>
      <p:sp>
        <p:nvSpPr>
          <p:cNvPr id="6" name="Rectangle 5"/>
          <p:cNvSpPr/>
          <p:nvPr userDrawn="1"/>
        </p:nvSpPr>
        <p:spPr>
          <a:xfrm>
            <a:off x="8640763" y="0"/>
            <a:ext cx="503238" cy="61264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en-MY" sz="1350"/>
          </a:p>
        </p:txBody>
      </p:sp>
      <p:sp>
        <p:nvSpPr>
          <p:cNvPr id="8" name="Rectangle 7"/>
          <p:cNvSpPr/>
          <p:nvPr/>
        </p:nvSpPr>
        <p:spPr>
          <a:xfrm>
            <a:off x="3405913" y="1516136"/>
            <a:ext cx="2332175" cy="651569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sz="2100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20" name="标题 1"/>
          <p:cNvSpPr>
            <a:spLocks noGrp="1"/>
          </p:cNvSpPr>
          <p:nvPr>
            <p:ph type="title" hasCustomPrompt="1"/>
          </p:nvPr>
        </p:nvSpPr>
        <p:spPr>
          <a:xfrm>
            <a:off x="2308750" y="2721936"/>
            <a:ext cx="4529979" cy="1435395"/>
          </a:xfrm>
        </p:spPr>
        <p:txBody>
          <a:bodyPr anchor="ctr" anchorCtr="1">
            <a:normAutofit/>
          </a:bodyPr>
          <a:lstStyle>
            <a:lvl1pPr>
              <a:defRPr sz="2100" b="1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单击此处添加幻灯片章节标题</a:t>
            </a:r>
          </a:p>
        </p:txBody>
      </p:sp>
      <p:sp>
        <p:nvSpPr>
          <p:cNvPr id="21" name="文本占位符 2"/>
          <p:cNvSpPr>
            <a:spLocks noGrp="1"/>
          </p:cNvSpPr>
          <p:nvPr>
            <p:ph type="body" idx="1"/>
          </p:nvPr>
        </p:nvSpPr>
        <p:spPr>
          <a:xfrm>
            <a:off x="2308750" y="4327287"/>
            <a:ext cx="4529979" cy="443643"/>
          </a:xfrm>
          <a:solidFill>
            <a:schemeClr val="accent1"/>
          </a:solidFill>
        </p:spPr>
        <p:txBody>
          <a:bodyPr anchor="ctr" anchorCtr="1">
            <a:normAutofit/>
          </a:bodyPr>
          <a:lstStyle>
            <a:lvl1pPr marL="0" indent="0" algn="ctr">
              <a:buNone/>
              <a:defRPr sz="15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zh-CN" altLang="en-US" dirty="0"/>
          </a:p>
        </p:txBody>
      </p:sp>
      <p:sp>
        <p:nvSpPr>
          <p:cNvPr id="2" name="Isosceles Triangle 1"/>
          <p:cNvSpPr/>
          <p:nvPr userDrawn="1"/>
        </p:nvSpPr>
        <p:spPr>
          <a:xfrm rot="10800000">
            <a:off x="4423219" y="2295964"/>
            <a:ext cx="297561" cy="256518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6248400"/>
            <a:ext cx="9144000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MY" sz="1350"/>
          </a:p>
        </p:txBody>
      </p:sp>
      <p:sp>
        <p:nvSpPr>
          <p:cNvPr id="14" name="Rectangle 13"/>
          <p:cNvSpPr/>
          <p:nvPr userDrawn="1"/>
        </p:nvSpPr>
        <p:spPr>
          <a:xfrm>
            <a:off x="-1" y="6248400"/>
            <a:ext cx="255181" cy="609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MY" sz="1350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 userDrawn="1"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502444" y="1028701"/>
            <a:ext cx="8137922" cy="45719"/>
            <a:chOff x="0" y="990600"/>
            <a:chExt cx="12192001" cy="45719"/>
          </a:xfrm>
        </p:grpSpPr>
        <p:sp>
          <p:nvSpPr>
            <p:cNvPr id="13" name="Rectangle 12"/>
            <p:cNvSpPr/>
            <p:nvPr/>
          </p:nvSpPr>
          <p:spPr>
            <a:xfrm>
              <a:off x="0" y="990600"/>
              <a:ext cx="11811000" cy="4571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MY" sz="135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1623040" y="990600"/>
              <a:ext cx="568961" cy="4571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MY" sz="1350"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6248400"/>
            <a:ext cx="9144000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MY" sz="1350"/>
          </a:p>
        </p:txBody>
      </p:sp>
      <p:sp>
        <p:nvSpPr>
          <p:cNvPr id="13" name="Rectangle 12"/>
          <p:cNvSpPr/>
          <p:nvPr userDrawn="1"/>
        </p:nvSpPr>
        <p:spPr>
          <a:xfrm>
            <a:off x="-1" y="6248400"/>
            <a:ext cx="244549" cy="609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MY" sz="1350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502444" y="0"/>
            <a:ext cx="8137922" cy="1028700"/>
          </a:xfrm>
        </p:spPr>
        <p:txBody>
          <a:bodyPr anchor="b" anchorCtr="0">
            <a:normAutofit/>
          </a:bodyPr>
          <a:lstStyle>
            <a:lvl1pPr>
              <a:defRPr sz="3000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日期占位符 5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502444" y="1028701"/>
            <a:ext cx="8137922" cy="45719"/>
            <a:chOff x="0" y="990600"/>
            <a:chExt cx="12192001" cy="45719"/>
          </a:xfrm>
        </p:grpSpPr>
        <p:sp>
          <p:nvSpPr>
            <p:cNvPr id="15" name="Rectangle 14"/>
            <p:cNvSpPr/>
            <p:nvPr/>
          </p:nvSpPr>
          <p:spPr>
            <a:xfrm>
              <a:off x="0" y="990600"/>
              <a:ext cx="11811000" cy="4571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MY" sz="135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1623040" y="990600"/>
              <a:ext cx="568961" cy="4571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MY" sz="1350"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空白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tore front at day&#10;&#10;Description automatically generated"/>
          <p:cNvPicPr>
            <a:picLocks noChangeAspect="1"/>
          </p:cNvPicPr>
          <p:nvPr userDrawn="1"/>
        </p:nvPicPr>
        <p:blipFill rotWithShape="1">
          <a:blip r:embed="rId2" cstate="email">
            <a:alphaModFix amt="1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3" name="标题 1"/>
          <p:cNvSpPr>
            <a:spLocks noGrp="1"/>
          </p:cNvSpPr>
          <p:nvPr>
            <p:ph type="ctrTitle" hasCustomPrompt="1"/>
          </p:nvPr>
        </p:nvSpPr>
        <p:spPr>
          <a:xfrm>
            <a:off x="502444" y="3456451"/>
            <a:ext cx="8137922" cy="869854"/>
          </a:xfrm>
        </p:spPr>
        <p:txBody>
          <a:bodyPr anchor="b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40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结束语</a:t>
            </a:r>
          </a:p>
        </p:txBody>
      </p:sp>
      <p:sp>
        <p:nvSpPr>
          <p:cNvPr id="14" name="文本占位符 62"/>
          <p:cNvSpPr>
            <a:spLocks noGrp="1"/>
          </p:cNvSpPr>
          <p:nvPr>
            <p:ph type="body" sz="quarter" idx="17" hasCustomPrompt="1"/>
          </p:nvPr>
        </p:nvSpPr>
        <p:spPr>
          <a:xfrm>
            <a:off x="502444" y="4406735"/>
            <a:ext cx="8137922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lang="zh-CN" altLang="en-US" sz="900" smtClean="0">
                <a:solidFill>
                  <a:schemeClr val="accent1"/>
                </a:solidFill>
              </a:defRPr>
            </a:lvl1pPr>
            <a:lvl2pPr>
              <a:defRPr lang="zh-CN" altLang="en-US" sz="1500" smtClean="0"/>
            </a:lvl2pPr>
            <a:lvl3pPr>
              <a:defRPr lang="zh-CN" altLang="en-US" sz="1350" smtClean="0"/>
            </a:lvl3pPr>
            <a:lvl4pPr>
              <a:defRPr lang="zh-CN" altLang="en-US" sz="1200" smtClean="0"/>
            </a:lvl4pPr>
            <a:lvl5pPr>
              <a:defRPr lang="zh-CN" altLang="en-US" sz="1200"/>
            </a:lvl5pPr>
          </a:lstStyle>
          <a:p>
            <a:pPr marL="171450" marR="0" lvl="0" indent="-171450" fontAlgn="auto">
              <a:spcAft>
                <a:spcPts val="0"/>
              </a:spcAft>
              <a:buClrTx/>
              <a:buSzTx/>
            </a:pPr>
            <a:r>
              <a:rPr lang="zh-CN" altLang="en-US" dirty="0"/>
              <a:t>署名</a:t>
            </a:r>
            <a:endParaRPr lang="en-US" altLang="zh-CN" dirty="0"/>
          </a:p>
        </p:txBody>
      </p:sp>
      <p:sp>
        <p:nvSpPr>
          <p:cNvPr id="15" name="文本占位符 62"/>
          <p:cNvSpPr>
            <a:spLocks noGrp="1"/>
          </p:cNvSpPr>
          <p:nvPr>
            <p:ph type="body" sz="quarter" idx="18" hasCustomPrompt="1"/>
          </p:nvPr>
        </p:nvSpPr>
        <p:spPr>
          <a:xfrm>
            <a:off x="502444" y="4722369"/>
            <a:ext cx="8137922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lang="zh-CN" altLang="en-US" sz="900" smtClean="0">
                <a:solidFill>
                  <a:schemeClr val="tx1"/>
                </a:solidFill>
              </a:defRPr>
            </a:lvl1pPr>
            <a:lvl2pPr>
              <a:defRPr lang="zh-CN" altLang="en-US" sz="1500" smtClean="0"/>
            </a:lvl2pPr>
            <a:lvl3pPr>
              <a:defRPr lang="zh-CN" altLang="en-US" sz="1350" smtClean="0"/>
            </a:lvl3pPr>
            <a:lvl4pPr>
              <a:defRPr lang="zh-CN" altLang="en-US" sz="1200" smtClean="0"/>
            </a:lvl4pPr>
            <a:lvl5pPr>
              <a:defRPr lang="zh-CN" altLang="en-US" sz="1200"/>
            </a:lvl5pPr>
          </a:lstStyle>
          <a:p>
            <a:pPr marL="171450" marR="0" lvl="0" indent="-171450" fontAlgn="auto">
              <a:spcAft>
                <a:spcPts val="0"/>
              </a:spcAft>
              <a:buClrTx/>
              <a:buSzTx/>
            </a:pPr>
            <a:r>
              <a:rPr lang="zh-CN" altLang="en-US" dirty="0"/>
              <a:t>时间日期</a:t>
            </a:r>
            <a:endParaRPr lang="en-US" altLang="zh-CN" dirty="0"/>
          </a:p>
        </p:txBody>
      </p:sp>
      <p:grpSp>
        <p:nvGrpSpPr>
          <p:cNvPr id="6" name="Group 5"/>
          <p:cNvGrpSpPr/>
          <p:nvPr userDrawn="1"/>
        </p:nvGrpSpPr>
        <p:grpSpPr>
          <a:xfrm rot="5400000">
            <a:off x="7823341" y="1545272"/>
            <a:ext cx="69568" cy="2571750"/>
            <a:chOff x="0" y="0"/>
            <a:chExt cx="381000" cy="3429000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0"/>
              <a:ext cx="381000" cy="3429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MY" sz="1350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0" y="0"/>
              <a:ext cx="381000" cy="381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MY" sz="1350"/>
            </a:p>
          </p:txBody>
        </p:sp>
      </p:grpSp>
      <p:grpSp>
        <p:nvGrpSpPr>
          <p:cNvPr id="12" name="Group 11"/>
          <p:cNvGrpSpPr/>
          <p:nvPr userDrawn="1"/>
        </p:nvGrpSpPr>
        <p:grpSpPr>
          <a:xfrm rot="16200000">
            <a:off x="1251091" y="1545272"/>
            <a:ext cx="69568" cy="2571750"/>
            <a:chOff x="0" y="0"/>
            <a:chExt cx="381000" cy="3429000"/>
          </a:xfrm>
        </p:grpSpPr>
        <p:sp>
          <p:nvSpPr>
            <p:cNvPr id="16" name="Rectangle 15"/>
            <p:cNvSpPr/>
            <p:nvPr userDrawn="1"/>
          </p:nvSpPr>
          <p:spPr>
            <a:xfrm>
              <a:off x="0" y="0"/>
              <a:ext cx="381000" cy="3429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MY" sz="1350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0" y="0"/>
              <a:ext cx="381000" cy="381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MY" sz="1350"/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63D04-E3FD-4DA4-9F13-9888674D97C4}" type="datetimeFigureOut">
              <a:rPr lang="zh-CN" altLang="en-US" smtClean="0"/>
              <a:t>2020/5/21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DE0FC-849A-4BD9-8DCB-B28CA9091AB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63D04-E3FD-4DA4-9F13-9888674D97C4}" type="datetimeFigureOut">
              <a:rPr lang="zh-CN" altLang="en-US" smtClean="0"/>
              <a:t>2020/5/21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DE0FC-849A-4BD9-8DCB-B28CA9091AB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02444" y="2"/>
            <a:ext cx="8137922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02444" y="1123951"/>
            <a:ext cx="8137922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051299" y="6235701"/>
            <a:ext cx="1041402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502443" y="6235701"/>
            <a:ext cx="310515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49" y="6235701"/>
            <a:ext cx="218241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502444" y="1028700"/>
            <a:ext cx="8137922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1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20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iknow-pic.cdn.bcebos.com/d0c8a786c9177f3e8c7c0afa7ecf3bc79e3d56f9" TargetMode="Externa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.xml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4" Type="http://schemas.openxmlformats.org/officeDocument/2006/relationships/image" Target="../media/image30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tags" Target="../tags/tag7.xml"/><Relationship Id="rId7" Type="http://schemas.openxmlformats.org/officeDocument/2006/relationships/notesSlide" Target="../notesSlides/notesSlide1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slideLayout" Target="../slideLayouts/slideLayout4.xml"/><Relationship Id="rId5" Type="http://schemas.openxmlformats.org/officeDocument/2006/relationships/tags" Target="../tags/tag9.xml"/><Relationship Id="rId4" Type="http://schemas.openxmlformats.org/officeDocument/2006/relationships/tags" Target="../tags/tag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5" Type="http://schemas.openxmlformats.org/officeDocument/2006/relationships/image" Target="../media/image32.jpeg"/><Relationship Id="rId4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4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19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tags" Target="../tags/tag22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2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2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image" Target="../media/image33.png"/><Relationship Id="rId5" Type="http://schemas.openxmlformats.org/officeDocument/2006/relationships/slideLayout" Target="../slideLayouts/slideLayout5.xml"/><Relationship Id="rId4" Type="http://schemas.openxmlformats.org/officeDocument/2006/relationships/tags" Target="../tags/tag3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04824" y="2920209"/>
            <a:ext cx="8134350" cy="894050"/>
          </a:xfrm>
        </p:spPr>
        <p:txBody>
          <a:bodyPr anchor="ctr">
            <a:normAutofit/>
          </a:bodyPr>
          <a:lstStyle/>
          <a:p>
            <a:r>
              <a:rPr lang="en-US" altLang="zh-CN" b="1"/>
              <a:t>A </a:t>
            </a:r>
            <a:r>
              <a:rPr lang="zh-CN" altLang="zh-CN"/>
              <a:t>集团公司</a:t>
            </a:r>
            <a:r>
              <a:rPr lang="en-US" altLang="zh-CN" b="1"/>
              <a:t>“</a:t>
            </a:r>
            <a:r>
              <a:rPr lang="zh-CN" altLang="zh-CN"/>
              <a:t>资金池</a:t>
            </a:r>
            <a:r>
              <a:rPr lang="en-US" altLang="zh-CN" b="1"/>
              <a:t>”</a:t>
            </a:r>
            <a:r>
              <a:rPr lang="zh-CN" altLang="zh-CN"/>
              <a:t>实践之惑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内部乱成一锅粥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-411956" y="2037230"/>
          <a:ext cx="5071362" cy="35903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9412" y="1886829"/>
            <a:ext cx="5372665" cy="1723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4967" y="559305"/>
            <a:ext cx="8229600" cy="1143000"/>
          </a:xfrm>
        </p:spPr>
        <p:txBody>
          <a:bodyPr/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一口吃个胖子后，慢慢消化。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2060848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3600" dirty="0">
                <a:cs typeface="+mn-ea"/>
                <a:sym typeface="+mn-lt"/>
              </a:rPr>
              <a:t>受其余集团公司资金池模式启发：</a:t>
            </a:r>
            <a:endParaRPr lang="en-US" altLang="zh-CN" sz="3600" dirty="0">
              <a:cs typeface="+mn-ea"/>
              <a:sym typeface="+mn-lt"/>
            </a:endParaRPr>
          </a:p>
          <a:p>
            <a:pPr marL="0" indent="0">
              <a:buNone/>
            </a:pPr>
            <a:r>
              <a:rPr lang="zh-CN" altLang="en-US" sz="3600" dirty="0">
                <a:cs typeface="+mn-ea"/>
                <a:sym typeface="+mn-lt"/>
              </a:rPr>
              <a:t>创建理念</a:t>
            </a:r>
            <a:endParaRPr lang="en-US" altLang="zh-CN" sz="3600" dirty="0">
              <a:cs typeface="+mn-ea"/>
              <a:sym typeface="+mn-lt"/>
            </a:endParaRPr>
          </a:p>
          <a:p>
            <a:pPr marL="0" indent="0">
              <a:buNone/>
            </a:pPr>
            <a:r>
              <a:rPr lang="zh-CN" altLang="en-US" sz="3600" dirty="0">
                <a:cs typeface="+mn-ea"/>
                <a:sym typeface="+mn-lt"/>
              </a:rPr>
              <a:t>归集账户</a:t>
            </a:r>
            <a:endParaRPr lang="en-US" altLang="zh-CN" sz="3600" dirty="0">
              <a:cs typeface="+mn-ea"/>
              <a:sym typeface="+mn-lt"/>
            </a:endParaRPr>
          </a:p>
          <a:p>
            <a:pPr marL="0" indent="0">
              <a:buNone/>
            </a:pPr>
            <a:r>
              <a:rPr lang="zh-CN" altLang="en-US" sz="3600" dirty="0">
                <a:cs typeface="+mn-ea"/>
                <a:sym typeface="+mn-lt"/>
              </a:rPr>
              <a:t>制度保证</a:t>
            </a:r>
            <a:endParaRPr lang="en-US" altLang="zh-CN" sz="3600" dirty="0">
              <a:cs typeface="+mn-ea"/>
              <a:sym typeface="+mn-lt"/>
            </a:endParaRPr>
          </a:p>
          <a:p>
            <a:pPr marL="0" indent="0">
              <a:buNone/>
            </a:pPr>
            <a:r>
              <a:rPr lang="zh-CN" altLang="en-US" sz="3600" dirty="0">
                <a:cs typeface="+mn-ea"/>
                <a:sym typeface="+mn-lt"/>
              </a:rPr>
              <a:t>组织优化</a:t>
            </a:r>
            <a:endParaRPr lang="en-US" altLang="zh-CN" sz="3600" dirty="0">
              <a:cs typeface="+mn-ea"/>
              <a:sym typeface="+mn-lt"/>
            </a:endParaRPr>
          </a:p>
          <a:p>
            <a:pPr marL="0" indent="0">
              <a:buNone/>
            </a:pPr>
            <a:r>
              <a:rPr lang="zh-CN" altLang="en-US" sz="3600" dirty="0">
                <a:cs typeface="+mn-ea"/>
                <a:sym typeface="+mn-lt"/>
              </a:rPr>
              <a:t>预算管控</a:t>
            </a:r>
            <a:endParaRPr lang="en-US" altLang="zh-CN" sz="3600" dirty="0">
              <a:cs typeface="+mn-ea"/>
              <a:sym typeface="+mn-lt"/>
            </a:endParaRPr>
          </a:p>
          <a:p>
            <a:pPr marL="0" indent="0">
              <a:buNone/>
            </a:pPr>
            <a:r>
              <a:rPr lang="en-US" altLang="zh-CN" sz="3600" dirty="0">
                <a:cs typeface="+mn-ea"/>
                <a:sym typeface="+mn-lt"/>
              </a:rPr>
              <a:t>......</a:t>
            </a:r>
            <a:endParaRPr lang="zh-CN" altLang="en-US" sz="3600" dirty="0"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快到池里来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176146"/>
            <a:ext cx="8229600" cy="47811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000" b="1" dirty="0">
                <a:cs typeface="+mn-ea"/>
                <a:sym typeface="+mn-lt"/>
              </a:rPr>
              <a:t>选银行，</a:t>
            </a:r>
            <a:endParaRPr lang="en-US" altLang="zh-CN" sz="2000" b="1" dirty="0">
              <a:cs typeface="+mn-ea"/>
              <a:sym typeface="+mn-lt"/>
            </a:endParaRPr>
          </a:p>
          <a:p>
            <a:pPr marL="0" indent="0">
              <a:buNone/>
            </a:pPr>
            <a:r>
              <a:rPr lang="zh-CN" altLang="en-US" sz="2000" b="1" dirty="0">
                <a:cs typeface="+mn-ea"/>
                <a:sym typeface="+mn-lt"/>
              </a:rPr>
              <a:t>集资金，</a:t>
            </a:r>
            <a:endParaRPr lang="en-US" altLang="zh-CN" sz="2000" b="1" dirty="0">
              <a:cs typeface="+mn-ea"/>
              <a:sym typeface="+mn-lt"/>
            </a:endParaRPr>
          </a:p>
          <a:p>
            <a:pPr marL="0" indent="0">
              <a:buNone/>
            </a:pPr>
            <a:r>
              <a:rPr lang="zh-CN" altLang="en-US" sz="2000" b="1" dirty="0">
                <a:cs typeface="+mn-ea"/>
                <a:sym typeface="+mn-lt"/>
              </a:rPr>
              <a:t>设一二级账户，</a:t>
            </a:r>
            <a:endParaRPr lang="en-US" altLang="zh-CN" sz="2000" b="1" dirty="0">
              <a:cs typeface="+mn-ea"/>
              <a:sym typeface="+mn-lt"/>
            </a:endParaRPr>
          </a:p>
          <a:p>
            <a:pPr marL="0" indent="0">
              <a:buNone/>
            </a:pPr>
            <a:r>
              <a:rPr lang="zh-CN" altLang="en-US" sz="2000" b="1" dirty="0">
                <a:cs typeface="+mn-ea"/>
                <a:sym typeface="+mn-lt"/>
              </a:rPr>
              <a:t>控数量</a:t>
            </a:r>
            <a:r>
              <a:rPr lang="en-US" altLang="zh-CN" sz="2000" b="1" dirty="0">
                <a:cs typeface="+mn-ea"/>
                <a:sym typeface="+mn-lt"/>
              </a:rPr>
              <a:t>,</a:t>
            </a:r>
          </a:p>
          <a:p>
            <a:pPr marL="0" indent="0">
              <a:buNone/>
            </a:pPr>
            <a:r>
              <a:rPr lang="zh-CN" altLang="en-US" sz="2000" b="1" dirty="0">
                <a:cs typeface="+mn-ea"/>
                <a:sym typeface="+mn-lt"/>
              </a:rPr>
              <a:t>发挥集团公司优势</a:t>
            </a:r>
            <a:endParaRPr lang="en-US" altLang="zh-CN" sz="2000" b="1" dirty="0">
              <a:cs typeface="+mn-ea"/>
              <a:sym typeface="+mn-lt"/>
            </a:endParaRPr>
          </a:p>
          <a:p>
            <a:pPr marL="0" indent="0">
              <a:buNone/>
            </a:pPr>
            <a:endParaRPr lang="en-US" altLang="zh-CN" dirty="0">
              <a:cs typeface="+mn-ea"/>
              <a:sym typeface="+mn-lt"/>
            </a:endParaRPr>
          </a:p>
          <a:p>
            <a:pPr marL="0" indent="0">
              <a:buNone/>
            </a:pPr>
            <a:endParaRPr lang="en-US" altLang="zh-CN" dirty="0">
              <a:cs typeface="+mn-ea"/>
              <a:sym typeface="+mn-lt"/>
            </a:endParaRPr>
          </a:p>
          <a:p>
            <a:pPr marL="0" indent="0">
              <a:buNone/>
            </a:pPr>
            <a:endParaRPr lang="en-US" altLang="zh-CN" dirty="0">
              <a:cs typeface="+mn-ea"/>
              <a:sym typeface="+mn-lt"/>
            </a:endParaRPr>
          </a:p>
          <a:p>
            <a:pPr marL="0" indent="0">
              <a:buNone/>
            </a:pPr>
            <a:endParaRPr lang="en-US" altLang="zh-CN" dirty="0">
              <a:cs typeface="+mn-ea"/>
              <a:sym typeface="+mn-lt"/>
            </a:endParaRPr>
          </a:p>
          <a:p>
            <a:pPr marL="0" indent="0">
              <a:buNone/>
            </a:pPr>
            <a:endParaRPr lang="en-US" altLang="zh-CN" dirty="0">
              <a:cs typeface="+mn-ea"/>
              <a:sym typeface="+mn-lt"/>
            </a:endParaRPr>
          </a:p>
          <a:p>
            <a:pPr marL="0" indent="0">
              <a:buNone/>
            </a:pPr>
            <a:endParaRPr lang="en-US" altLang="zh-CN" dirty="0">
              <a:cs typeface="+mn-ea"/>
              <a:sym typeface="+mn-lt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5205" y="4337935"/>
            <a:ext cx="2759075" cy="217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647281" y="5949280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cs typeface="+mn-ea"/>
                <a:sym typeface="+mn-lt"/>
              </a:rPr>
              <a:t>资产结算中心</a:t>
            </a:r>
            <a:endParaRPr lang="en-US" altLang="zh-CN" dirty="0">
              <a:cs typeface="+mn-ea"/>
              <a:sym typeface="+mn-lt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4280" y="3329545"/>
            <a:ext cx="4248150" cy="187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9631" y="1224242"/>
            <a:ext cx="3419475" cy="241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走康庄大道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126876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000" b="1" dirty="0">
                <a:cs typeface="+mn-ea"/>
                <a:sym typeface="+mn-lt"/>
              </a:rPr>
              <a:t>1</a:t>
            </a:r>
            <a:r>
              <a:rPr lang="zh-CN" altLang="en-US" sz="2000" b="1" dirty="0">
                <a:cs typeface="+mn-ea"/>
                <a:sym typeface="+mn-lt"/>
              </a:rPr>
              <a:t>、健全管理制度：</a:t>
            </a:r>
            <a:endParaRPr lang="en-US" altLang="zh-CN" sz="2000" b="1" dirty="0">
              <a:cs typeface="+mn-ea"/>
              <a:sym typeface="+mn-lt"/>
            </a:endParaRPr>
          </a:p>
          <a:p>
            <a:pPr marL="0" indent="0">
              <a:buNone/>
            </a:pPr>
            <a:r>
              <a:rPr lang="zh-CN" altLang="en-US" sz="2000" b="1" dirty="0">
                <a:cs typeface="+mn-ea"/>
                <a:sym typeface="+mn-lt"/>
              </a:rPr>
              <a:t>细化职责，增强考核</a:t>
            </a:r>
            <a:endParaRPr lang="en-US" altLang="zh-CN" sz="2000" b="1" dirty="0">
              <a:cs typeface="+mn-ea"/>
              <a:sym typeface="+mn-lt"/>
            </a:endParaRPr>
          </a:p>
          <a:p>
            <a:pPr marL="0" indent="0">
              <a:buNone/>
            </a:pPr>
            <a:r>
              <a:rPr lang="en-US" altLang="zh-CN" sz="2000" b="1" dirty="0">
                <a:cs typeface="+mn-ea"/>
                <a:sym typeface="+mn-lt"/>
              </a:rPr>
              <a:t>2</a:t>
            </a:r>
            <a:r>
              <a:rPr lang="zh-CN" altLang="en-US" sz="2000" b="1" dirty="0">
                <a:cs typeface="+mn-ea"/>
                <a:sym typeface="+mn-lt"/>
              </a:rPr>
              <a:t>、优化组织：</a:t>
            </a:r>
            <a:endParaRPr lang="en-US" altLang="zh-CN" sz="2000" b="1" dirty="0">
              <a:cs typeface="+mn-ea"/>
              <a:sym typeface="+mn-lt"/>
            </a:endParaRPr>
          </a:p>
          <a:p>
            <a:pPr marL="0" indent="0">
              <a:buNone/>
            </a:pPr>
            <a:r>
              <a:rPr lang="zh-CN" altLang="en-US" sz="2000" b="1" dirty="0">
                <a:cs typeface="+mn-ea"/>
                <a:sym typeface="+mn-lt"/>
              </a:rPr>
              <a:t>成立二级资金管理小组</a:t>
            </a:r>
            <a:endParaRPr lang="en-US" altLang="zh-CN" sz="2000" b="1" dirty="0">
              <a:cs typeface="+mn-ea"/>
              <a:sym typeface="+mn-lt"/>
            </a:endParaRPr>
          </a:p>
          <a:p>
            <a:pPr marL="0" indent="0">
              <a:buNone/>
            </a:pPr>
            <a:r>
              <a:rPr lang="zh-CN" altLang="en-US" sz="2000" b="1" dirty="0">
                <a:cs typeface="+mn-ea"/>
                <a:sym typeface="+mn-lt"/>
              </a:rPr>
              <a:t>设立资产结算中心</a:t>
            </a:r>
            <a:endParaRPr lang="en-US" altLang="zh-CN" sz="2000" b="1" dirty="0">
              <a:cs typeface="+mn-ea"/>
              <a:sym typeface="+mn-lt"/>
            </a:endParaRPr>
          </a:p>
          <a:p>
            <a:pPr marL="0" indent="0">
              <a:buNone/>
            </a:pPr>
            <a:r>
              <a:rPr lang="en-US" altLang="zh-CN" sz="2000" b="1" dirty="0">
                <a:cs typeface="+mn-ea"/>
                <a:sym typeface="+mn-lt"/>
              </a:rPr>
              <a:t>3</a:t>
            </a:r>
            <a:r>
              <a:rPr lang="zh-CN" altLang="en-US" sz="2000" b="1" dirty="0">
                <a:cs typeface="+mn-ea"/>
                <a:sym typeface="+mn-lt"/>
              </a:rPr>
              <a:t>、管控预算：</a:t>
            </a:r>
            <a:endParaRPr lang="en-US" altLang="zh-CN" sz="2000" b="1" dirty="0">
              <a:cs typeface="+mn-ea"/>
              <a:sym typeface="+mn-lt"/>
            </a:endParaRPr>
          </a:p>
          <a:p>
            <a:pPr marL="0" indent="0">
              <a:buNone/>
            </a:pPr>
            <a:r>
              <a:rPr lang="zh-CN" altLang="en-US" sz="2000" b="1" dirty="0">
                <a:cs typeface="+mn-ea"/>
                <a:sym typeface="+mn-lt"/>
              </a:rPr>
              <a:t>走程序</a:t>
            </a:r>
            <a:endParaRPr lang="en-US" altLang="zh-CN" sz="2000" b="1" dirty="0">
              <a:cs typeface="+mn-ea"/>
              <a:sym typeface="+mn-lt"/>
            </a:endParaRPr>
          </a:p>
          <a:p>
            <a:pPr marL="0" indent="0">
              <a:buNone/>
            </a:pPr>
            <a:endParaRPr lang="zh-CN" altLang="en-US" dirty="0">
              <a:cs typeface="+mn-ea"/>
              <a:sym typeface="+mn-lt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7579" y="3181846"/>
            <a:ext cx="5826421" cy="2852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1859" y="917223"/>
            <a:ext cx="5883128" cy="1809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552582"/>
            <a:ext cx="8229600" cy="1143000"/>
          </a:xfrm>
        </p:spPr>
        <p:txBody>
          <a:bodyPr/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现实磕磕又绊绊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98884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800" dirty="0">
                <a:cs typeface="+mn-ea"/>
                <a:sym typeface="+mn-lt"/>
              </a:rPr>
              <a:t>发挥集团优势了</a:t>
            </a:r>
            <a:endParaRPr lang="en-US" altLang="zh-CN" sz="2800" dirty="0">
              <a:cs typeface="+mn-ea"/>
              <a:sym typeface="+mn-lt"/>
            </a:endParaRPr>
          </a:p>
          <a:p>
            <a:pPr marL="0" indent="0">
              <a:buNone/>
            </a:pPr>
            <a:r>
              <a:rPr lang="zh-CN" altLang="en-US" sz="2800" dirty="0">
                <a:cs typeface="+mn-ea"/>
                <a:sym typeface="+mn-lt"/>
              </a:rPr>
              <a:t>资金统筹管理了</a:t>
            </a:r>
            <a:endParaRPr lang="en-US" altLang="zh-CN" sz="2800" dirty="0">
              <a:cs typeface="+mn-ea"/>
              <a:sym typeface="+mn-lt"/>
            </a:endParaRPr>
          </a:p>
          <a:p>
            <a:pPr marL="0" indent="0">
              <a:buNone/>
            </a:pPr>
            <a:r>
              <a:rPr lang="zh-CN" altLang="en-US" sz="2800" dirty="0">
                <a:cs typeface="+mn-ea"/>
                <a:sym typeface="+mn-lt"/>
              </a:rPr>
              <a:t>资金良性循环了</a:t>
            </a:r>
            <a:endParaRPr lang="en-US" altLang="zh-CN" sz="2800" dirty="0">
              <a:cs typeface="+mn-ea"/>
              <a:sym typeface="+mn-lt"/>
            </a:endParaRPr>
          </a:p>
          <a:p>
            <a:pPr marL="0" indent="0">
              <a:buNone/>
            </a:pPr>
            <a:r>
              <a:rPr lang="zh-CN" altLang="en-US" sz="2800" dirty="0">
                <a:cs typeface="+mn-ea"/>
                <a:sym typeface="+mn-lt"/>
              </a:rPr>
              <a:t>资金效益提升了</a:t>
            </a:r>
            <a:endParaRPr lang="en-US" altLang="zh-CN" sz="2800" dirty="0">
              <a:cs typeface="+mn-ea"/>
              <a:sym typeface="+mn-lt"/>
            </a:endParaRPr>
          </a:p>
          <a:p>
            <a:pPr marL="0" indent="0">
              <a:buNone/>
            </a:pPr>
            <a:r>
              <a:rPr lang="zh-CN" altLang="en-US" sz="2800" dirty="0">
                <a:cs typeface="+mn-ea"/>
                <a:sym typeface="+mn-lt"/>
              </a:rPr>
              <a:t>可哪会这么顺利</a:t>
            </a:r>
            <a:r>
              <a:rPr lang="en-US" altLang="zh-CN" sz="2800" dirty="0">
                <a:cs typeface="+mn-ea"/>
                <a:sym typeface="+mn-lt"/>
              </a:rPr>
              <a:t>……</a:t>
            </a:r>
            <a:endParaRPr lang="zh-CN" altLang="en-US" sz="2800" dirty="0"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这次又动了谁的奶酪？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800" b="1" dirty="0">
                <a:cs typeface="+mn-ea"/>
                <a:sym typeface="+mn-lt"/>
              </a:rPr>
              <a:t>1</a:t>
            </a:r>
            <a:r>
              <a:rPr lang="zh-CN" altLang="en-US" sz="2800" b="1" dirty="0">
                <a:cs typeface="+mn-ea"/>
                <a:sym typeface="+mn-lt"/>
              </a:rPr>
              <a:t>、银行难协调：</a:t>
            </a:r>
            <a:endParaRPr lang="en-US" altLang="zh-CN" sz="2800" b="1" dirty="0">
              <a:cs typeface="+mn-ea"/>
              <a:sym typeface="+mn-lt"/>
            </a:endParaRPr>
          </a:p>
          <a:p>
            <a:pPr marL="0" indent="0">
              <a:buNone/>
            </a:pPr>
            <a:r>
              <a:rPr lang="zh-CN" altLang="en-US" sz="2000" dirty="0">
                <a:cs typeface="+mn-ea"/>
                <a:sym typeface="+mn-lt"/>
              </a:rPr>
              <a:t>协办银行利益受损，消极服务，     </a:t>
            </a:r>
            <a:endParaRPr lang="en-US" altLang="zh-CN" sz="2000" dirty="0">
              <a:cs typeface="+mn-ea"/>
              <a:sym typeface="+mn-lt"/>
            </a:endParaRPr>
          </a:p>
          <a:p>
            <a:pPr marL="0" indent="0">
              <a:buNone/>
            </a:pPr>
            <a:r>
              <a:rPr lang="en-US" altLang="zh-CN" sz="2000" dirty="0">
                <a:cs typeface="+mn-ea"/>
                <a:sym typeface="+mn-lt"/>
              </a:rPr>
              <a:t> </a:t>
            </a:r>
            <a:r>
              <a:rPr lang="zh-CN" altLang="en-US" sz="2000" dirty="0">
                <a:cs typeface="+mn-ea"/>
                <a:sym typeface="+mn-lt"/>
              </a:rPr>
              <a:t>业务办理补偿</a:t>
            </a:r>
            <a:endParaRPr lang="en-US" altLang="zh-CN" sz="2000" dirty="0">
              <a:cs typeface="+mn-ea"/>
              <a:sym typeface="+mn-lt"/>
            </a:endParaRPr>
          </a:p>
          <a:p>
            <a:pPr marL="0" indent="0">
              <a:buNone/>
            </a:pPr>
            <a:r>
              <a:rPr lang="en-US" altLang="zh-CN" sz="2800" b="1" dirty="0">
                <a:cs typeface="+mn-ea"/>
                <a:sym typeface="+mn-lt"/>
              </a:rPr>
              <a:t>2</a:t>
            </a:r>
            <a:r>
              <a:rPr lang="zh-CN" altLang="en-US" sz="2800" b="1" dirty="0">
                <a:cs typeface="+mn-ea"/>
                <a:sym typeface="+mn-lt"/>
              </a:rPr>
              <a:t>、子分公司难拿捏：</a:t>
            </a:r>
            <a:endParaRPr lang="en-US" altLang="zh-CN" sz="2800" b="1" dirty="0">
              <a:cs typeface="+mn-ea"/>
              <a:sym typeface="+mn-lt"/>
            </a:endParaRPr>
          </a:p>
          <a:p>
            <a:pPr marL="0" indent="0">
              <a:buNone/>
            </a:pPr>
            <a:r>
              <a:rPr lang="zh-CN" altLang="en-US" sz="2000" dirty="0">
                <a:cs typeface="+mn-ea"/>
                <a:sym typeface="+mn-lt"/>
              </a:rPr>
              <a:t>有钱者不愿参与资金池</a:t>
            </a:r>
            <a:endParaRPr lang="en-US" altLang="zh-CN" sz="2000" dirty="0">
              <a:cs typeface="+mn-ea"/>
              <a:sym typeface="+mn-lt"/>
            </a:endParaRPr>
          </a:p>
          <a:p>
            <a:pPr marL="0" indent="0">
              <a:buNone/>
            </a:pPr>
            <a:r>
              <a:rPr lang="zh-CN" altLang="en-US" sz="2000" dirty="0">
                <a:cs typeface="+mn-ea"/>
                <a:sym typeface="+mn-lt"/>
              </a:rPr>
              <a:t>被调剂者恶意反对（调控能力小，空间小）</a:t>
            </a:r>
            <a:endParaRPr lang="en-US" altLang="zh-CN" sz="2000" dirty="0">
              <a:cs typeface="+mn-ea"/>
              <a:sym typeface="+mn-lt"/>
            </a:endParaRPr>
          </a:p>
          <a:p>
            <a:pPr marL="0" indent="0">
              <a:buNone/>
            </a:pPr>
            <a:r>
              <a:rPr lang="zh-CN" altLang="en-US" sz="2000" dirty="0">
                <a:cs typeface="+mn-ea"/>
                <a:sym typeface="+mn-lt"/>
              </a:rPr>
              <a:t>部分公司闲言碎语，管理，素质存有问题</a:t>
            </a:r>
            <a:r>
              <a:rPr lang="en-US" altLang="zh-CN" sz="2000" dirty="0">
                <a:cs typeface="+mn-ea"/>
                <a:sym typeface="+mn-lt"/>
              </a:rPr>
              <a:t>                  </a:t>
            </a:r>
          </a:p>
          <a:p>
            <a:pPr marL="0" indent="0">
              <a:buNone/>
            </a:pPr>
            <a:r>
              <a:rPr lang="en-US" altLang="zh-CN" sz="2800" b="1" dirty="0">
                <a:cs typeface="+mn-ea"/>
                <a:sym typeface="+mn-lt"/>
              </a:rPr>
              <a:t>3</a:t>
            </a:r>
            <a:r>
              <a:rPr lang="zh-CN" altLang="en-US" sz="2800" b="1" dirty="0">
                <a:cs typeface="+mn-ea"/>
                <a:sym typeface="+mn-lt"/>
              </a:rPr>
              <a:t>、预期效益难实现：</a:t>
            </a:r>
            <a:endParaRPr lang="en-US" altLang="zh-CN" sz="2800" b="1" dirty="0">
              <a:cs typeface="+mn-ea"/>
              <a:sym typeface="+mn-lt"/>
            </a:endParaRPr>
          </a:p>
          <a:p>
            <a:pPr marL="0" indent="0">
              <a:buNone/>
            </a:pPr>
            <a:r>
              <a:rPr lang="zh-CN" altLang="en-US" sz="2000" dirty="0">
                <a:cs typeface="+mn-ea"/>
                <a:sym typeface="+mn-lt"/>
              </a:rPr>
              <a:t>规定笼统宽泛</a:t>
            </a:r>
            <a:endParaRPr lang="en-US" altLang="zh-CN" sz="2000" dirty="0">
              <a:cs typeface="+mn-ea"/>
              <a:sym typeface="+mn-lt"/>
            </a:endParaRPr>
          </a:p>
          <a:p>
            <a:pPr marL="0" indent="0">
              <a:buNone/>
            </a:pPr>
            <a:r>
              <a:rPr lang="zh-CN" altLang="en-US" sz="2000" dirty="0">
                <a:cs typeface="+mn-ea"/>
                <a:sym typeface="+mn-lt"/>
              </a:rPr>
              <a:t>资金预算简单，不够科学</a:t>
            </a:r>
            <a:endParaRPr lang="en-US" altLang="zh-CN" sz="2000" dirty="0">
              <a:cs typeface="+mn-ea"/>
              <a:sym typeface="+mn-lt"/>
            </a:endParaRPr>
          </a:p>
          <a:p>
            <a:pPr marL="0" indent="0">
              <a:buNone/>
            </a:pPr>
            <a:r>
              <a:rPr lang="zh-CN" altLang="en-US" sz="2000" dirty="0">
                <a:cs typeface="+mn-ea"/>
                <a:sym typeface="+mn-lt"/>
              </a:rPr>
              <a:t>集团对子分公司约束、控制能力差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总结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A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集团公司的问题</a:t>
            </a:r>
          </a:p>
        </p:txBody>
      </p:sp>
      <p:graphicFrame>
        <p:nvGraphicFramePr>
          <p:cNvPr id="4" name="图示 3"/>
          <p:cNvGraphicFramePr/>
          <p:nvPr/>
        </p:nvGraphicFramePr>
        <p:xfrm>
          <a:off x="121655" y="1532966"/>
          <a:ext cx="8518711" cy="39601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2780928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改革尚未成功</a:t>
            </a:r>
            <a:br>
              <a:rPr lang="en-US" altLang="zh-CN" dirty="0">
                <a:latin typeface="+mn-lt"/>
                <a:ea typeface="+mn-ea"/>
                <a:cs typeface="+mn-ea"/>
                <a:sym typeface="+mn-lt"/>
              </a:rPr>
            </a:b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王董仍需努力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第二部分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preview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：启发问题系列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>
                <a:cs typeface="+mn-ea"/>
                <a:sym typeface="+mn-lt"/>
              </a:rPr>
              <a:t>1. A </a:t>
            </a:r>
            <a:r>
              <a:rPr lang="zh-CN" altLang="zh-CN" sz="2800" dirty="0">
                <a:cs typeface="+mn-ea"/>
                <a:sym typeface="+mn-lt"/>
              </a:rPr>
              <a:t>集团公司初期资金管理的特点以及存在什么样的问题？</a:t>
            </a:r>
          </a:p>
          <a:p>
            <a:r>
              <a:rPr lang="en-US" altLang="zh-CN" sz="2800" dirty="0">
                <a:cs typeface="+mn-ea"/>
                <a:sym typeface="+mn-lt"/>
              </a:rPr>
              <a:t>2. </a:t>
            </a:r>
            <a:r>
              <a:rPr lang="zh-CN" altLang="zh-CN" sz="2800" dirty="0">
                <a:cs typeface="+mn-ea"/>
                <a:sym typeface="+mn-lt"/>
              </a:rPr>
              <a:t>针对资金管理中的问题， </a:t>
            </a:r>
            <a:r>
              <a:rPr lang="en-US" altLang="zh-CN" sz="2800" dirty="0">
                <a:cs typeface="+mn-ea"/>
                <a:sym typeface="+mn-lt"/>
              </a:rPr>
              <a:t>A </a:t>
            </a:r>
            <a:r>
              <a:rPr lang="zh-CN" altLang="zh-CN" sz="2800" dirty="0">
                <a:cs typeface="+mn-ea"/>
                <a:sym typeface="+mn-lt"/>
              </a:rPr>
              <a:t>集团可选择哪些资金管理模式？最终选择了哪种模式？</a:t>
            </a:r>
          </a:p>
          <a:p>
            <a:r>
              <a:rPr lang="en-US" altLang="zh-CN" sz="2800" dirty="0">
                <a:cs typeface="+mn-ea"/>
                <a:sym typeface="+mn-lt"/>
              </a:rPr>
              <a:t>3. </a:t>
            </a:r>
            <a:r>
              <a:rPr lang="zh-CN" altLang="zh-CN" sz="2800" dirty="0">
                <a:cs typeface="+mn-ea"/>
                <a:sym typeface="+mn-lt"/>
              </a:rPr>
              <a:t>分析选择的资金管理模式产生了什么样的经济后果？</a:t>
            </a:r>
          </a:p>
          <a:p>
            <a:r>
              <a:rPr lang="en-US" altLang="zh-CN" sz="2800" dirty="0">
                <a:cs typeface="+mn-ea"/>
                <a:sym typeface="+mn-lt"/>
              </a:rPr>
              <a:t>4. </a:t>
            </a:r>
            <a:r>
              <a:rPr lang="zh-CN" altLang="zh-CN" sz="2800" dirty="0">
                <a:cs typeface="+mn-ea"/>
                <a:sym typeface="+mn-lt"/>
              </a:rPr>
              <a:t>针对 </a:t>
            </a:r>
            <a:r>
              <a:rPr lang="en-US" altLang="zh-CN" sz="2800" dirty="0">
                <a:cs typeface="+mn-ea"/>
                <a:sym typeface="+mn-lt"/>
              </a:rPr>
              <a:t>A </a:t>
            </a:r>
            <a:r>
              <a:rPr lang="zh-CN" altLang="zh-CN" sz="2800" dirty="0">
                <a:cs typeface="+mn-ea"/>
                <a:sym typeface="+mn-lt"/>
              </a:rPr>
              <a:t>集团实行资金池管理模式存在的问题，如果你是王董，你认为可以采取哪些解决对策？并谈谈该案例对集团公司资金集中管理的启示。</a:t>
            </a:r>
          </a:p>
          <a:p>
            <a:pPr marL="0" indent="0">
              <a:buNone/>
            </a:pPr>
            <a:endParaRPr lang="zh-CN" altLang="en-US" dirty="0"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1. A </a:t>
            </a:r>
            <a:r>
              <a:rPr lang="zh-CN" altLang="zh-CN" dirty="0">
                <a:latin typeface="+mn-lt"/>
                <a:ea typeface="+mn-ea"/>
                <a:cs typeface="+mn-ea"/>
                <a:sym typeface="+mn-lt"/>
              </a:rPr>
              <a:t>集团公司初期资金管理的特点以及存在什么样的问题？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3571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>
                <a:cs typeface="+mn-ea"/>
                <a:sym typeface="+mn-lt"/>
              </a:rPr>
              <a:t>2002</a:t>
            </a:r>
            <a:r>
              <a:rPr lang="zh-CN" altLang="en-US" sz="2000" dirty="0">
                <a:cs typeface="+mn-ea"/>
                <a:sym typeface="+mn-lt"/>
              </a:rPr>
              <a:t>年，根据电力多种经营企业改制总体方案，成立</a:t>
            </a:r>
            <a:r>
              <a:rPr lang="zh-CN" altLang="en-US" sz="2000" dirty="0">
                <a:solidFill>
                  <a:srgbClr val="FF0000"/>
                </a:solidFill>
                <a:cs typeface="+mn-ea"/>
                <a:sym typeface="+mn-lt"/>
              </a:rPr>
              <a:t>资产管理中心</a:t>
            </a:r>
            <a:r>
              <a:rPr lang="zh-CN" altLang="en-US" sz="2000" dirty="0">
                <a:cs typeface="+mn-ea"/>
                <a:sym typeface="+mn-lt"/>
              </a:rPr>
              <a:t>，以 </a:t>
            </a:r>
            <a:r>
              <a:rPr lang="en-US" altLang="zh-CN" sz="2000" dirty="0">
                <a:cs typeface="+mn-ea"/>
                <a:sym typeface="+mn-lt"/>
              </a:rPr>
              <a:t>9 </a:t>
            </a:r>
            <a:r>
              <a:rPr lang="zh-CN" altLang="en-US" sz="2000" dirty="0">
                <a:cs typeface="+mn-ea"/>
                <a:sym typeface="+mn-lt"/>
              </a:rPr>
              <a:t>家改制企业（包括电力实业公司）的净资产作为出资投入到各改制企业，注册资金为 </a:t>
            </a:r>
            <a:r>
              <a:rPr lang="en-US" altLang="zh-CN" sz="2000" dirty="0">
                <a:cs typeface="+mn-ea"/>
                <a:sym typeface="+mn-lt"/>
              </a:rPr>
              <a:t>5000 </a:t>
            </a:r>
            <a:r>
              <a:rPr lang="zh-CN" altLang="en-US" sz="2000" dirty="0">
                <a:cs typeface="+mn-ea"/>
                <a:sym typeface="+mn-lt"/>
              </a:rPr>
              <a:t>万元，</a:t>
            </a:r>
            <a:r>
              <a:rPr lang="zh-CN" altLang="en-US" sz="2000" dirty="0">
                <a:solidFill>
                  <a:srgbClr val="FF0000"/>
                </a:solidFill>
                <a:cs typeface="+mn-ea"/>
                <a:sym typeface="+mn-lt"/>
              </a:rPr>
              <a:t>对改制后的电力多种经营集体企业的集体资产行使所有权</a:t>
            </a:r>
            <a:r>
              <a:rPr lang="zh-CN" altLang="en-US" sz="2000" dirty="0">
                <a:cs typeface="+mn-ea"/>
                <a:sym typeface="+mn-lt"/>
              </a:rPr>
              <a:t>，以集体资产保值增值为目的，负责管理集体资产。</a:t>
            </a:r>
            <a:endParaRPr lang="en-US" altLang="zh-CN" sz="2000" dirty="0">
              <a:cs typeface="+mn-ea"/>
              <a:sym typeface="+mn-lt"/>
            </a:endParaRPr>
          </a:p>
          <a:p>
            <a:pPr marL="0" indent="0">
              <a:buNone/>
            </a:pPr>
            <a:endParaRPr lang="en-US" altLang="zh-CN" sz="2000" dirty="0">
              <a:cs typeface="+mn-ea"/>
              <a:sym typeface="+mn-lt"/>
            </a:endParaRPr>
          </a:p>
          <a:p>
            <a:pPr marL="0" indent="0">
              <a:buNone/>
            </a:pPr>
            <a:r>
              <a:rPr lang="en-US" altLang="zh-CN" sz="2000" dirty="0">
                <a:cs typeface="+mn-ea"/>
                <a:sym typeface="+mn-lt"/>
              </a:rPr>
              <a:t>2012</a:t>
            </a:r>
            <a:r>
              <a:rPr lang="zh-CN" altLang="en-US" sz="2000" dirty="0">
                <a:cs typeface="+mn-ea"/>
                <a:sym typeface="+mn-lt"/>
              </a:rPr>
              <a:t>年：建立了以资产管理中心为资本平台，所属各公司组成资本纽带的组织架构</a:t>
            </a:r>
            <a:endParaRPr lang="en-US" altLang="zh-CN" sz="2000" dirty="0">
              <a:cs typeface="+mn-ea"/>
              <a:sym typeface="+mn-lt"/>
            </a:endParaRPr>
          </a:p>
          <a:p>
            <a:pPr marL="0" indent="0">
              <a:buNone/>
            </a:pPr>
            <a:r>
              <a:rPr lang="zh-CN" altLang="en-US" sz="2000" dirty="0">
                <a:cs typeface="+mn-ea"/>
                <a:sym typeface="+mn-lt"/>
              </a:rPr>
              <a:t>市供电公司主办，国家电网主办的集体企业下属单位，受省级电力公司主办的集体企业统一管理，由市供电公司负责具体指导、监督。</a:t>
            </a:r>
            <a:endParaRPr lang="en-US" altLang="zh-CN" sz="2000" dirty="0">
              <a:cs typeface="+mn-ea"/>
              <a:sym typeface="+mn-lt"/>
            </a:endParaRPr>
          </a:p>
          <a:p>
            <a:pPr marL="0" indent="0">
              <a:buNone/>
            </a:pPr>
            <a:endParaRPr lang="en-US" altLang="zh-CN" sz="2800" dirty="0"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任务分配</a:t>
            </a:r>
          </a:p>
        </p:txBody>
      </p:sp>
      <p:graphicFrame>
        <p:nvGraphicFramePr>
          <p:cNvPr id="8" name="内容占位符 7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5726C2F4-CBEE-4F98-A14B-9D7D1D713BB2}"/>
              </a:ext>
            </a:extLst>
          </p:cNvPr>
          <p:cNvSpPr txBox="1"/>
          <p:nvPr/>
        </p:nvSpPr>
        <p:spPr>
          <a:xfrm>
            <a:off x="625289" y="1734671"/>
            <a:ext cx="1902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安富通 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5926A6E-2A7A-43D8-AF78-BD4F53D420C2}"/>
              </a:ext>
            </a:extLst>
          </p:cNvPr>
          <p:cNvSpPr txBox="1"/>
          <p:nvPr/>
        </p:nvSpPr>
        <p:spPr>
          <a:xfrm>
            <a:off x="2528048" y="1734671"/>
            <a:ext cx="1902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沈嘉辰</a:t>
            </a:r>
            <a:r>
              <a:rPr lang="en-US" altLang="zh-CN" dirty="0"/>
              <a:t>+</a:t>
            </a:r>
            <a:r>
              <a:rPr lang="zh-CN" altLang="en-US" dirty="0"/>
              <a:t>陈昊延 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48F4039-702B-452A-B039-70A379DFDEA4}"/>
              </a:ext>
            </a:extLst>
          </p:cNvPr>
          <p:cNvSpPr txBox="1"/>
          <p:nvPr/>
        </p:nvSpPr>
        <p:spPr>
          <a:xfrm>
            <a:off x="4713195" y="1734671"/>
            <a:ext cx="1902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刘沐筠</a:t>
            </a:r>
            <a:r>
              <a:rPr lang="en-US" altLang="zh-CN" dirty="0"/>
              <a:t>+</a:t>
            </a:r>
            <a:r>
              <a:rPr lang="zh-CN" altLang="en-US" dirty="0"/>
              <a:t>赖斯琦 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D1CF542-6C7C-4340-83C9-A7A164059552}"/>
              </a:ext>
            </a:extLst>
          </p:cNvPr>
          <p:cNvSpPr txBox="1"/>
          <p:nvPr/>
        </p:nvSpPr>
        <p:spPr>
          <a:xfrm>
            <a:off x="6952130" y="1792942"/>
            <a:ext cx="1902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卓同星</a:t>
            </a:r>
            <a:r>
              <a:rPr lang="en-US" altLang="zh-CN" dirty="0"/>
              <a:t>+</a:t>
            </a:r>
            <a:r>
              <a:rPr lang="zh-CN" altLang="en-US" dirty="0"/>
              <a:t>赖健文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750" y="2721936"/>
            <a:ext cx="4529979" cy="1435395"/>
          </a:xfrm>
        </p:spPr>
        <p:txBody>
          <a:bodyPr anchor="ctr">
            <a:normAutofit/>
          </a:bodyPr>
          <a:lstStyle/>
          <a:p>
            <a:r>
              <a:rPr lang="zh-CN" altLang="en-US" dirty="0"/>
              <a:t>第二部分 解决对策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2308750" y="4327287"/>
            <a:ext cx="4529979" cy="443643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4400">
                <a:sym typeface="+mn-ea"/>
              </a:rPr>
              <a:t>细数</a:t>
            </a:r>
            <a:r>
              <a:rPr lang="en-US" altLang="zh-CN" sz="4400">
                <a:sym typeface="+mn-ea"/>
              </a:rPr>
              <a:t>A</a:t>
            </a:r>
            <a:r>
              <a:rPr lang="zh-CN" altLang="en-US" sz="4400">
                <a:sym typeface="+mn-ea"/>
              </a:rPr>
              <a:t>集团四综罪</a:t>
            </a:r>
          </a:p>
        </p:txBody>
      </p:sp>
      <p:pic>
        <p:nvPicPr>
          <p:cNvPr id="7" name="图片 1" descr="IMG_256">
            <a:hlinkClick r:id="rId3" tooltip="点击查看大图"/>
          </p:cNvPr>
          <p:cNvPicPr>
            <a:picLocks noGrp="1" noChangeAspect="1"/>
          </p:cNvPicPr>
          <p:nvPr>
            <p:ph idx="1"/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576705" y="1548130"/>
            <a:ext cx="5990590" cy="420433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4800" dirty="0">
                <a:sym typeface="+mn-ea"/>
              </a:rPr>
              <a:t>存在问题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22</a:t>
            </a:fld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13435" y="1581785"/>
            <a:ext cx="8047990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indent="0">
              <a:buNone/>
            </a:pPr>
            <a:r>
              <a:rPr lang="en-US" altLang="zh-CN" sz="5400" dirty="0">
                <a:sym typeface="+mn-ea"/>
              </a:rPr>
              <a:t>1.</a:t>
            </a:r>
            <a:r>
              <a:rPr lang="zh-CN" altLang="en-US" sz="5400" dirty="0">
                <a:sym typeface="+mn-ea"/>
              </a:rPr>
              <a:t>严重缺钱，财务费高</a:t>
            </a:r>
            <a:endParaRPr lang="en-US" altLang="zh-CN" sz="5400" dirty="0"/>
          </a:p>
          <a:p>
            <a:pPr marL="0" indent="0">
              <a:buNone/>
            </a:pPr>
            <a:r>
              <a:rPr lang="en-US" altLang="zh-CN" sz="5400" dirty="0">
                <a:sym typeface="+mn-ea"/>
              </a:rPr>
              <a:t>2.</a:t>
            </a:r>
            <a:r>
              <a:rPr lang="zh-CN" altLang="en-US" sz="5400" dirty="0">
                <a:sym typeface="+mn-ea"/>
              </a:rPr>
              <a:t>账户数量多，管理混乱</a:t>
            </a:r>
            <a:endParaRPr lang="en-US" altLang="zh-CN" sz="5400" dirty="0"/>
          </a:p>
          <a:p>
            <a:pPr marL="0" indent="0">
              <a:buNone/>
            </a:pPr>
            <a:r>
              <a:rPr lang="en-US" altLang="zh-CN" sz="5400" dirty="0">
                <a:sym typeface="+mn-ea"/>
              </a:rPr>
              <a:t>3.</a:t>
            </a:r>
            <a:r>
              <a:rPr lang="zh-CN" altLang="en-US" sz="5400" dirty="0">
                <a:sym typeface="+mn-ea"/>
              </a:rPr>
              <a:t>内部清欠低效</a:t>
            </a:r>
            <a:endParaRPr lang="en-US" altLang="zh-CN" sz="5400" dirty="0"/>
          </a:p>
          <a:p>
            <a:pPr marL="0" indent="0">
              <a:buNone/>
            </a:pPr>
            <a:r>
              <a:rPr lang="en-US" altLang="zh-CN" sz="5400" dirty="0">
                <a:sym typeface="+mn-ea"/>
              </a:rPr>
              <a:t>4.</a:t>
            </a:r>
            <a:r>
              <a:rPr lang="zh-CN" altLang="en-US" sz="5400" dirty="0">
                <a:sym typeface="+mn-ea"/>
              </a:rPr>
              <a:t>资金配置不佳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444" y="2"/>
            <a:ext cx="8137922" cy="1028699"/>
          </a:xfrm>
        </p:spPr>
        <p:txBody>
          <a:bodyPr anchor="b">
            <a:normAutofit/>
          </a:bodyPr>
          <a:lstStyle/>
          <a:p>
            <a:br>
              <a:rPr lang="en-US" altLang="zh-HK" dirty="0"/>
            </a:br>
            <a:r>
              <a:rPr lang="zh-CN" altLang="en-US" dirty="0"/>
              <a:t>解决对策</a:t>
            </a:r>
            <a:br>
              <a:rPr lang="en-US" altLang="zh-CN" dirty="0"/>
            </a:br>
            <a:endParaRPr lang="zh-HK" altLang="en-US" dirty="0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/>
          <a:lstStyle/>
          <a:p>
            <a:endParaRPr lang="en-US"/>
          </a:p>
        </p:txBody>
      </p:sp>
      <p:sp>
        <p:nvSpPr>
          <p:cNvPr id="24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6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502443" y="6235701"/>
            <a:ext cx="3105151" cy="20638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7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457949" y="6235701"/>
            <a:ext cx="2182416" cy="206381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DE9DE0FC-849A-4BD9-8DCB-B28CA9091AB7}" type="slidenum">
              <a:rPr lang="zh-CN" altLang="en-US" smtClean="0"/>
              <a:t>23</a:t>
            </a:fld>
            <a:endParaRPr lang="zh-CN" altLang="en-US"/>
          </a:p>
        </p:txBody>
      </p:sp>
      <p:graphicFrame>
        <p:nvGraphicFramePr>
          <p:cNvPr id="7" name="Content Placeholder 2"/>
          <p:cNvGraphicFramePr>
            <a:graphicFrameLocks noGrp="1"/>
          </p:cNvGraphicFramePr>
          <p:nvPr>
            <p:ph sz="half" idx="2"/>
          </p:nvPr>
        </p:nvGraphicFramePr>
        <p:xfrm>
          <a:off x="457200" y="1871555"/>
          <a:ext cx="4040188" cy="39512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417" y="0"/>
            <a:ext cx="6009628" cy="1025371"/>
          </a:xfrm>
        </p:spPr>
        <p:txBody>
          <a:bodyPr>
            <a:normAutofit/>
          </a:bodyPr>
          <a:lstStyle/>
          <a:p>
            <a:r>
              <a:rPr lang="en-US" altLang="zh-HK" sz="1800" dirty="0">
                <a:latin typeface="+mn-lt"/>
                <a:ea typeface="+mn-ea"/>
                <a:cs typeface="+mn-ea"/>
                <a:sym typeface="+mn-lt"/>
              </a:rPr>
              <a:t>2</a:t>
            </a:r>
            <a:r>
              <a:rPr lang="zh-CN" altLang="en-US" sz="1800" dirty="0">
                <a:latin typeface="+mn-lt"/>
                <a:ea typeface="+mn-ea"/>
                <a:cs typeface="+mn-ea"/>
                <a:sym typeface="+mn-lt"/>
              </a:rPr>
              <a:t>、</a:t>
            </a:r>
            <a:r>
              <a:rPr lang="zh-CN" altLang="zh-HK" sz="1800" dirty="0">
                <a:latin typeface="+mn-lt"/>
                <a:ea typeface="+mn-ea"/>
                <a:cs typeface="+mn-ea"/>
                <a:sym typeface="+mn-lt"/>
              </a:rPr>
              <a:t>加强控制权</a:t>
            </a:r>
            <a:r>
              <a:rPr lang="zh-CN" altLang="en-US" sz="1800" dirty="0">
                <a:latin typeface="+mn-lt"/>
                <a:ea typeface="+mn-ea"/>
                <a:cs typeface="+mn-ea"/>
                <a:sym typeface="+mn-lt"/>
              </a:rPr>
              <a:t>、</a:t>
            </a:r>
            <a:r>
              <a:rPr lang="zh-CN" altLang="zh-HK" sz="1800" dirty="0">
                <a:latin typeface="+mn-lt"/>
                <a:ea typeface="+mn-ea"/>
                <a:cs typeface="+mn-ea"/>
                <a:sym typeface="+mn-lt"/>
              </a:rPr>
              <a:t>协调利益冲突。</a:t>
            </a:r>
            <a:endParaRPr lang="zh-HK" altLang="en-US" sz="1800" dirty="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3687" y="512685"/>
            <a:ext cx="7920572" cy="587583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47417" y="5494694"/>
            <a:ext cx="312464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cs typeface="+mn-ea"/>
                <a:sym typeface="+mn-lt"/>
              </a:rPr>
              <a:t>建立子公司约束、激励机制</a:t>
            </a:r>
            <a:endParaRPr lang="zh-HK" altLang="en-US" sz="3200" dirty="0"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1800" dirty="0">
                <a:latin typeface="+mn-lt"/>
                <a:ea typeface="+mn-ea"/>
                <a:cs typeface="+mn-ea"/>
                <a:sym typeface="+mn-lt"/>
              </a:rPr>
              <a:t>3</a:t>
            </a:r>
            <a:r>
              <a:rPr lang="zh-CN" altLang="en-US" sz="1800" dirty="0">
                <a:latin typeface="+mn-lt"/>
                <a:ea typeface="+mn-ea"/>
                <a:cs typeface="+mn-ea"/>
                <a:sym typeface="+mn-lt"/>
              </a:rPr>
              <a:t>、</a:t>
            </a:r>
            <a:r>
              <a:rPr lang="zh-CN" altLang="zh-HK" sz="1800" dirty="0">
                <a:latin typeface="+mn-lt"/>
                <a:ea typeface="+mn-ea"/>
                <a:cs typeface="+mn-ea"/>
                <a:sym typeface="+mn-lt"/>
              </a:rPr>
              <a:t>加强资金信息化建设</a:t>
            </a:r>
            <a:endParaRPr lang="zh-HK" altLang="en-US" sz="18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sz="1800" dirty="0">
              <a:cs typeface="+mn-ea"/>
              <a:sym typeface="+mn-lt"/>
            </a:endParaRPr>
          </a:p>
          <a:p>
            <a:endParaRPr lang="en-US" altLang="zh-CN" sz="1800" dirty="0">
              <a:cs typeface="+mn-ea"/>
              <a:sym typeface="+mn-lt"/>
            </a:endParaRPr>
          </a:p>
          <a:p>
            <a:endParaRPr lang="en-US" altLang="zh-CN" sz="1800" dirty="0">
              <a:cs typeface="+mn-ea"/>
              <a:sym typeface="+mn-lt"/>
            </a:endParaRPr>
          </a:p>
          <a:p>
            <a:r>
              <a:rPr lang="zh-CN" altLang="en-US" sz="1800" dirty="0">
                <a:cs typeface="+mn-ea"/>
                <a:sym typeface="+mn-lt"/>
              </a:rPr>
              <a:t>专业财务系统统一监控</a:t>
            </a:r>
            <a:endParaRPr lang="en-US" altLang="zh-CN" sz="1800" dirty="0">
              <a:cs typeface="+mn-ea"/>
              <a:sym typeface="+mn-lt"/>
            </a:endParaRPr>
          </a:p>
          <a:p>
            <a:r>
              <a:rPr lang="zh-CN" altLang="en-US" sz="1800" dirty="0">
                <a:cs typeface="+mn-ea"/>
                <a:sym typeface="+mn-lt"/>
              </a:rPr>
              <a:t>加强审计监督</a:t>
            </a:r>
            <a:endParaRPr lang="zh-HK" altLang="en-US" sz="1800" dirty="0">
              <a:cs typeface="+mn-ea"/>
              <a:sym typeface="+mn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5103" y="2125266"/>
            <a:ext cx="3808454" cy="3155915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HK" sz="1800" dirty="0">
                <a:latin typeface="+mn-lt"/>
                <a:ea typeface="+mn-ea"/>
                <a:cs typeface="+mn-ea"/>
                <a:sym typeface="+mn-lt"/>
              </a:rPr>
              <a:t>4</a:t>
            </a:r>
            <a:r>
              <a:rPr lang="zh-CN" altLang="en-US" sz="1800" dirty="0">
                <a:latin typeface="+mn-lt"/>
                <a:ea typeface="+mn-ea"/>
                <a:cs typeface="+mn-ea"/>
                <a:sym typeface="+mn-lt"/>
              </a:rPr>
              <a:t>、</a:t>
            </a:r>
            <a:r>
              <a:rPr lang="zh-CN" altLang="zh-HK" sz="1800" dirty="0">
                <a:latin typeface="+mn-lt"/>
                <a:ea typeface="+mn-ea"/>
                <a:cs typeface="+mn-ea"/>
                <a:sym typeface="+mn-lt"/>
              </a:rPr>
              <a:t>优化资金集中管理流程。</a:t>
            </a:r>
            <a:endParaRPr lang="zh-HK" altLang="en-US" sz="18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sz="1800" dirty="0">
              <a:cs typeface="+mn-ea"/>
              <a:sym typeface="+mn-lt"/>
            </a:endParaRPr>
          </a:p>
          <a:p>
            <a:pPr marL="0" indent="0">
              <a:buNone/>
            </a:pPr>
            <a:endParaRPr lang="en-US" altLang="zh-CN" sz="1800" dirty="0">
              <a:cs typeface="+mn-ea"/>
              <a:sym typeface="+mn-lt"/>
            </a:endParaRPr>
          </a:p>
          <a:p>
            <a:endParaRPr lang="en-US" altLang="zh-CN" sz="1800" dirty="0">
              <a:cs typeface="+mn-ea"/>
              <a:sym typeface="+mn-lt"/>
            </a:endParaRPr>
          </a:p>
          <a:p>
            <a:r>
              <a:rPr lang="zh-CN" altLang="zh-HK" sz="1800" dirty="0">
                <a:cs typeface="+mn-ea"/>
                <a:sym typeface="+mn-lt"/>
              </a:rPr>
              <a:t>标准化、规范化</a:t>
            </a:r>
            <a:endParaRPr lang="en-US" altLang="zh-CN" sz="1800" dirty="0">
              <a:cs typeface="+mn-ea"/>
              <a:sym typeface="+mn-lt"/>
            </a:endParaRPr>
          </a:p>
          <a:p>
            <a:r>
              <a:rPr lang="zh-CN" altLang="zh-HK" sz="1800" dirty="0">
                <a:cs typeface="+mn-ea"/>
                <a:sym typeface="+mn-lt"/>
              </a:rPr>
              <a:t>资金管理手册</a:t>
            </a:r>
            <a:endParaRPr lang="zh-HK" altLang="en-US" sz="1800" dirty="0">
              <a:cs typeface="+mn-ea"/>
              <a:sym typeface="+mn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0289" y="2477370"/>
            <a:ext cx="3276751" cy="2341541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第二部分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preview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：启发问题系列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800" dirty="0">
                <a:sym typeface="+mn-ea"/>
              </a:rPr>
              <a:t>2. </a:t>
            </a:r>
            <a:r>
              <a:rPr lang="zh-CN" altLang="zh-CN" sz="2800" dirty="0">
                <a:sym typeface="+mn-ea"/>
              </a:rPr>
              <a:t>针对资金管理中的问题， </a:t>
            </a:r>
            <a:r>
              <a:rPr lang="en-US" altLang="zh-CN" sz="2800" dirty="0">
                <a:sym typeface="+mn-ea"/>
              </a:rPr>
              <a:t>A </a:t>
            </a:r>
            <a:r>
              <a:rPr lang="zh-CN" altLang="zh-CN" sz="2800" dirty="0">
                <a:sym typeface="+mn-ea"/>
              </a:rPr>
              <a:t>集团可选择哪些资金管理模式？最终选择了哪种模式？</a:t>
            </a:r>
          </a:p>
          <a:p>
            <a:pPr marL="0" indent="0">
              <a:buNone/>
            </a:pPr>
            <a:endParaRPr lang="zh-CN" altLang="en-US" sz="2800" dirty="0">
              <a:cs typeface="+mn-ea"/>
              <a:sym typeface="+mn-lt"/>
            </a:endParaRPr>
          </a:p>
          <a:p>
            <a:pPr marL="0" indent="0">
              <a:buNone/>
            </a:pPr>
            <a:r>
              <a:rPr lang="zh-CN" altLang="en-US" sz="2800" dirty="0">
                <a:sym typeface="+mn-ea"/>
              </a:rPr>
              <a:t>可选方案有：统收统支方式，拨付备用金方式，设立结算中心方式，设立内部银行方式，财务公司方式等</a:t>
            </a:r>
            <a:endParaRPr lang="zh-CN" altLang="en-US" sz="2800" dirty="0"/>
          </a:p>
          <a:p>
            <a:pPr marL="0" indent="0">
              <a:buNone/>
            </a:pPr>
            <a:endParaRPr lang="zh-CN" altLang="en-US" sz="2800" dirty="0"/>
          </a:p>
          <a:p>
            <a:pPr marL="0" indent="0">
              <a:buNone/>
            </a:pPr>
            <a:r>
              <a:rPr lang="en-US" altLang="zh-CN" sz="2800" dirty="0">
                <a:sym typeface="+mn-ea"/>
              </a:rPr>
              <a:t>A</a:t>
            </a:r>
            <a:r>
              <a:rPr lang="zh-CN" altLang="en-US" sz="2800" dirty="0">
                <a:sym typeface="+mn-ea"/>
              </a:rPr>
              <a:t>集团最终选择了设立结算中心方式</a:t>
            </a:r>
          </a:p>
          <a:p>
            <a:pPr marL="0" indent="0">
              <a:buNone/>
            </a:pPr>
            <a:endParaRPr lang="zh-CN" altLang="en-US" sz="2800" dirty="0">
              <a:cs typeface="+mn-ea"/>
              <a:sym typeface="+mn-e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8411" y="338267"/>
            <a:ext cx="1029255" cy="718235"/>
          </a:xfrm>
        </p:spPr>
        <p:txBody>
          <a:bodyPr>
            <a:normAutofit/>
          </a:bodyPr>
          <a:lstStyle/>
          <a:p>
            <a:r>
              <a:rPr lang="zh-CN" altLang="en-US" sz="2100" dirty="0">
                <a:latin typeface="+mn-lt"/>
                <a:ea typeface="+mn-ea"/>
                <a:cs typeface="+mn-ea"/>
                <a:sym typeface="+mn-lt"/>
              </a:rPr>
              <a:t>启示</a:t>
            </a:r>
            <a:endParaRPr lang="zh-HK" altLang="en-US" sz="21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1" y="2226469"/>
            <a:ext cx="7853963" cy="3012796"/>
          </a:xfrm>
        </p:spPr>
        <p:txBody>
          <a:bodyPr>
            <a:normAutofit/>
          </a:bodyPr>
          <a:lstStyle/>
          <a:p>
            <a:r>
              <a:rPr lang="zh-CN" altLang="zh-HK" sz="2800" dirty="0">
                <a:cs typeface="+mn-ea"/>
                <a:sym typeface="+mn-lt"/>
              </a:rPr>
              <a:t>资金分散管理虽然具有灵活性，但风险和成本加大，大量闲置资金也不利于体现集团公司的规模优势。集团公司为了加强资金监管，累计资金实力，提高集团竞争力而选择了资金集中管理。说明资金进行集中管理是集团公司资金管理的发展趋势。同时要求企业有较强的资金实力和专业管理能力，并接受较多的监督。</a:t>
            </a:r>
            <a:endParaRPr lang="zh-HK" altLang="en-US" sz="2800" dirty="0"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750" y="2721936"/>
            <a:ext cx="4529979" cy="1435395"/>
          </a:xfrm>
        </p:spPr>
        <p:txBody>
          <a:bodyPr anchor="ctr">
            <a:normAutofit/>
          </a:bodyPr>
          <a:lstStyle/>
          <a:p>
            <a:r>
              <a:rPr lang="zh-CN" altLang="en-US"/>
              <a:t>第三部分 方案选择及其后果  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2308750" y="4327287"/>
            <a:ext cx="4529979" cy="443643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02444" y="3456451"/>
            <a:ext cx="8137922" cy="869854"/>
          </a:xfrm>
        </p:spPr>
        <p:txBody>
          <a:bodyPr anchor="b">
            <a:normAutofit/>
          </a:bodyPr>
          <a:lstStyle/>
          <a:p>
            <a:r>
              <a:rPr lang="zh-CN" altLang="en-US"/>
              <a:t>第一部分：案例简介之</a:t>
            </a:r>
            <a:br>
              <a:rPr lang="en-US" altLang="zh-CN"/>
            </a:br>
            <a:r>
              <a:rPr lang="en-US" altLang="zh-CN"/>
              <a:t>A</a:t>
            </a:r>
            <a:r>
              <a:rPr lang="zh-CN" altLang="en-US"/>
              <a:t>公司的前世今生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502444" y="4406735"/>
            <a:ext cx="8137922" cy="31087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502444" y="4722369"/>
            <a:ext cx="8137922" cy="310871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3.1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结算中心资金池模式</a:t>
            </a:r>
          </a:p>
        </p:txBody>
      </p:sp>
      <p:pic>
        <p:nvPicPr>
          <p:cNvPr id="5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223" y="2734865"/>
            <a:ext cx="7548363" cy="1388269"/>
          </a:xfrm>
          <a:prstGeom prst="rect">
            <a:avLst/>
          </a:prstGeom>
          <a:noFill/>
          <a:ln>
            <a:noFill/>
          </a:ln>
        </p:spPr>
      </p:pic>
    </p:spTree>
    <p:custDataLst>
      <p:tags r:id="rId1"/>
    </p:custData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8"/>
          <a:srcRect/>
          <a:stretch>
            <a:fillRect/>
          </a:stretch>
        </p:blipFill>
        <p:spPr>
          <a:xfrm>
            <a:off x="5196761" y="258217"/>
            <a:ext cx="3584258" cy="2073593"/>
          </a:xfrm>
          <a:prstGeom prst="rect">
            <a:avLst/>
          </a:prstGeom>
        </p:spPr>
      </p:pic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641841" y="1501616"/>
            <a:ext cx="2724150" cy="887730"/>
          </a:xfrm>
          <a:prstGeom prst="rect">
            <a:avLst/>
          </a:prstGeom>
          <a:noFill/>
        </p:spPr>
        <p:txBody>
          <a:bodyPr wrap="square" lIns="76200" tIns="28575" rIns="47625" bIns="28575" rtlCol="0" anchor="b" anchorCtr="0">
            <a:noAutofit/>
          </a:bodyPr>
          <a:lstStyle/>
          <a:p>
            <a:pPr>
              <a:buSzPct val="100000"/>
            </a:pPr>
            <a:r>
              <a:rPr lang="zh-CN" altLang="en-US" sz="2700" b="1" spc="225">
                <a:solidFill>
                  <a:srgbClr val="FFFFFF"/>
                </a:solidFill>
                <a:cs typeface="+mn-ea"/>
                <a:sym typeface="+mn-lt"/>
              </a:rPr>
              <a:t>结算中心资金池模式</a:t>
            </a:r>
          </a:p>
        </p:txBody>
      </p:sp>
      <p:sp>
        <p:nvSpPr>
          <p:cNvPr id="10" name="文本框 9"/>
          <p:cNvSpPr txBox="1"/>
          <p:nvPr>
            <p:custDataLst>
              <p:tags r:id="rId4"/>
            </p:custDataLst>
          </p:nvPr>
        </p:nvSpPr>
        <p:spPr>
          <a:xfrm>
            <a:off x="641841" y="1842751"/>
            <a:ext cx="8139178" cy="3615554"/>
          </a:xfrm>
          <a:prstGeom prst="rect">
            <a:avLst/>
          </a:prstGeom>
          <a:noFill/>
        </p:spPr>
        <p:txBody>
          <a:bodyPr wrap="square" lIns="76200" tIns="0" rIns="61913" bIns="0" rtlCol="0">
            <a:noAutofit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spcAft>
                <a:spcPts val="1000"/>
              </a:spcAft>
              <a:defRPr sz="1600" spc="150"/>
            </a:lvl1pPr>
          </a:lstStyle>
          <a:p>
            <a:pPr marL="334645" indent="-334645" fontAlgn="ctr">
              <a:spcBef>
                <a:spcPts val="750"/>
              </a:spcBef>
              <a:spcAft>
                <a:spcPts val="0"/>
              </a:spcAft>
              <a:buClr>
                <a:srgbClr val="000000">
                  <a:lumMod val="75000"/>
                  <a:lumOff val="25000"/>
                </a:srgbClr>
              </a:buClr>
              <a:buSzPct val="130000"/>
              <a:buFont typeface="WPS-Numbers" pitchFamily="2" charset="0"/>
              <a:buChar char=""/>
            </a:pPr>
            <a:r>
              <a:rPr lang="zh-CN" altLang="en-US" sz="2000" b="1" dirty="0">
                <a:solidFill>
                  <a:srgbClr val="000000">
                    <a:lumMod val="75000"/>
                    <a:lumOff val="25000"/>
                  </a:srgbClr>
                </a:solidFill>
                <a:cs typeface="+mn-ea"/>
                <a:sym typeface="+mn-lt"/>
              </a:rPr>
              <a:t>资金账户管理——分级设置账户</a:t>
            </a:r>
          </a:p>
          <a:p>
            <a:pPr marL="336550" lvl="1" fontAlgn="ctr">
              <a:lnSpc>
                <a:spcPct val="130000"/>
              </a:lnSpc>
              <a:buClr>
                <a:srgbClr val="000000">
                  <a:lumMod val="75000"/>
                  <a:lumOff val="25000"/>
                </a:srgbClr>
              </a:buClr>
              <a:buSzPct val="100000"/>
              <a:tabLst>
                <a:tab pos="2350135" algn="l"/>
              </a:tabLst>
            </a:pPr>
            <a:r>
              <a:rPr lang="zh-CN" altLang="en-US" sz="2000" spc="113" dirty="0">
                <a:solidFill>
                  <a:srgbClr val="000000">
                    <a:lumMod val="75000"/>
                    <a:lumOff val="25000"/>
                  </a:srgbClr>
                </a:solidFill>
                <a:cs typeface="+mn-ea"/>
                <a:sym typeface="+mn-lt"/>
              </a:rPr>
              <a:t>选择合作银行。集团公司在商业银行开户，作为资金池的一级账户，其下挂接各子公司银行账户，设二级账户，实现资金的多层级管控。</a:t>
            </a:r>
          </a:p>
          <a:p>
            <a:pPr marL="334645" indent="-334645" fontAlgn="ctr">
              <a:spcBef>
                <a:spcPts val="750"/>
              </a:spcBef>
              <a:spcAft>
                <a:spcPts val="0"/>
              </a:spcAft>
              <a:buClr>
                <a:srgbClr val="000000">
                  <a:lumMod val="75000"/>
                  <a:lumOff val="25000"/>
                </a:srgbClr>
              </a:buClr>
              <a:buSzPct val="130000"/>
              <a:buFont typeface="WPS-Numbers" pitchFamily="2" charset="0"/>
              <a:buChar char=""/>
            </a:pPr>
            <a:r>
              <a:rPr lang="zh-CN" altLang="en-US" sz="2000" b="1" dirty="0">
                <a:solidFill>
                  <a:srgbClr val="000000">
                    <a:lumMod val="75000"/>
                    <a:lumOff val="25000"/>
                  </a:srgbClr>
                </a:solidFill>
                <a:cs typeface="+mn-ea"/>
                <a:sym typeface="+mn-lt"/>
              </a:rPr>
              <a:t>资金收支管理——收支两条线</a:t>
            </a:r>
          </a:p>
          <a:p>
            <a:pPr marL="336550" lvl="1" fontAlgn="ctr">
              <a:lnSpc>
                <a:spcPct val="130000"/>
              </a:lnSpc>
              <a:buClr>
                <a:srgbClr val="000000">
                  <a:lumMod val="75000"/>
                  <a:lumOff val="25000"/>
                </a:srgbClr>
              </a:buClr>
              <a:buSzPct val="100000"/>
              <a:tabLst>
                <a:tab pos="2350135" algn="l"/>
              </a:tabLst>
            </a:pPr>
            <a:r>
              <a:rPr lang="zh-CN" altLang="en-US" sz="2000" spc="113" dirty="0">
                <a:solidFill>
                  <a:srgbClr val="000000">
                    <a:lumMod val="75000"/>
                    <a:lumOff val="25000"/>
                  </a:srgbClr>
                </a:solidFill>
                <a:cs typeface="+mn-ea"/>
                <a:sym typeface="+mn-lt"/>
              </a:rPr>
              <a:t>实施“收支两条线”的模式，自动归集资金收支。</a:t>
            </a:r>
          </a:p>
          <a:p>
            <a:pPr marL="336550" lvl="1" fontAlgn="ctr">
              <a:lnSpc>
                <a:spcPct val="130000"/>
              </a:lnSpc>
              <a:buClr>
                <a:srgbClr val="000000">
                  <a:lumMod val="75000"/>
                  <a:lumOff val="25000"/>
                </a:srgbClr>
              </a:buClr>
              <a:buSzPct val="100000"/>
              <a:tabLst>
                <a:tab pos="2350135" algn="l"/>
              </a:tabLst>
            </a:pPr>
            <a:r>
              <a:rPr lang="zh-CN" altLang="en-US" sz="2000" spc="113" dirty="0">
                <a:solidFill>
                  <a:srgbClr val="000000">
                    <a:lumMod val="75000"/>
                    <a:lumOff val="25000"/>
                  </a:srgbClr>
                </a:solidFill>
                <a:cs typeface="+mn-ea"/>
                <a:sym typeface="+mn-lt"/>
              </a:rPr>
              <a:t>子公司只能开设收支两个基本账户。其中收入主要来自于主营业务收入、借贷款项和其他业务收入;支出款项则只能是调度款项及支出拨款,来源只能是总部下拨。</a:t>
            </a:r>
          </a:p>
        </p:txBody>
      </p:sp>
      <p:sp>
        <p:nvSpPr>
          <p:cNvPr id="2" name="标题 2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456300" y="1313550"/>
            <a:ext cx="8226900" cy="529200"/>
          </a:xfrm>
          <a:prstGeom prst="rect">
            <a:avLst/>
          </a:prstGeom>
        </p:spPr>
        <p:txBody>
          <a:bodyPr vert="horz" lIns="67500" tIns="35100" rIns="67500" bIns="351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endParaRPr lang="zh-CN" altLang="en-US" sz="27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cs typeface="+mn-ea"/>
                <a:sym typeface="+mn-lt"/>
              </a:rPr>
              <a:t>3.1</a:t>
            </a:r>
            <a:r>
              <a:rPr lang="zh-CN" altLang="en-US" dirty="0">
                <a:cs typeface="+mn-ea"/>
                <a:sym typeface="+mn-lt"/>
              </a:rPr>
              <a:t>结算中心资金池模式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3.2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选择结算中心资金池模式原因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>
                <a:cs typeface="+mn-ea"/>
                <a:sym typeface="+mn-lt"/>
              </a:rPr>
              <a:t>A集团资金管理存在“三高”现象，即:高存款、高贷款、高财务成本。一方面，大量沉淀资金在企业账户内冬眠;另一方面，关联、平行或上下级单位由于迫切的资金需求，被迫向金融机构融资。</a:t>
            </a:r>
          </a:p>
        </p:txBody>
      </p:sp>
      <p:pic>
        <p:nvPicPr>
          <p:cNvPr id="4" name="Picture 13"/>
          <p:cNvPicPr>
            <a:picLocks noChangeAspect="1" noChangeArrowheads="1"/>
          </p:cNvPicPr>
          <p:nvPr/>
        </p:nvPicPr>
        <p:blipFill>
          <a:blip r:embed="rId5"/>
          <a:srcRect l="5497" t="1613" r="8959" b="54746"/>
          <a:stretch>
            <a:fillRect/>
          </a:stretch>
        </p:blipFill>
        <p:spPr>
          <a:xfrm>
            <a:off x="2284879" y="2551412"/>
            <a:ext cx="5043768" cy="3388802"/>
          </a:xfrm>
          <a:prstGeom prst="rect">
            <a:avLst/>
          </a:prstGeom>
          <a:noFill/>
        </p:spPr>
      </p:pic>
    </p:spTree>
    <p:custDataLst>
      <p:tags r:id="rId1"/>
    </p:custData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551022" y="2024776"/>
            <a:ext cx="1669256" cy="1993583"/>
          </a:xfrm>
          <a:prstGeom prst="rect">
            <a:avLst/>
          </a:prstGeom>
        </p:spPr>
        <p:txBody>
          <a:bodyPr vert="horz" lIns="68580" tIns="34290" rIns="68580" bIns="34290" rtlCol="0" anchor="t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2400" b="1" u="none" strike="noStrike" kern="1200" cap="none" spc="200" normalizeH="0">
                <a:solidFill>
                  <a:srgbClr val="000000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pPr>
              <a:lnSpc>
                <a:spcPct val="120000"/>
              </a:lnSpc>
              <a:spcBef>
                <a:spcPts val="0"/>
              </a:spcBef>
              <a:buSzPct val="100000"/>
            </a:pPr>
            <a:endParaRPr lang="zh-CN" altLang="en-US" sz="2700" spc="225" dirty="0">
              <a:solidFill>
                <a:srgbClr val="000000">
                  <a:lumMod val="85000"/>
                  <a:lumOff val="15000"/>
                </a:srgb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" name="文本框 9"/>
          <p:cNvSpPr txBox="1"/>
          <p:nvPr>
            <p:custDataLst>
              <p:tags r:id="rId3"/>
            </p:custDataLst>
          </p:nvPr>
        </p:nvSpPr>
        <p:spPr>
          <a:xfrm>
            <a:off x="1156326" y="1785905"/>
            <a:ext cx="6689123" cy="4464908"/>
          </a:xfrm>
          <a:prstGeom prst="rect">
            <a:avLst/>
          </a:prstGeom>
          <a:noFill/>
        </p:spPr>
        <p:txBody>
          <a:bodyPr vert="horz" lIns="68580" tIns="34290" rIns="68580" bIns="34290" rtlCol="0" anchor="t" anchorCtr="0">
            <a:normAutofit/>
          </a:bodyPr>
          <a:lstStyle>
            <a:lvl1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+mj-ea"/>
              <a:buAutoNum type="ea1JpnChsDbPeriod"/>
              <a:defRPr sz="1100" u="none" strike="noStrike" cap="none" spc="150" normalizeH="0" baseline="0">
                <a:solidFill>
                  <a:srgbClr val="000000">
                    <a:lumMod val="95000"/>
                    <a:lumOff val="5000"/>
                  </a:srgbClr>
                </a:solidFill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685800" indent="-228600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cap="none" spc="150" normalizeH="0" baseline="0">
                <a:uFillTx/>
                <a:latin typeface="微软雅黑" panose="020B0503020204020204" charset="-122"/>
                <a:ea typeface="微软雅黑" panose="020B0503020204020204" charset="-122"/>
              </a:defRPr>
            </a:lvl2pPr>
            <a:lvl3pPr marL="1143000" indent="-228600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cap="none" spc="150" normalizeH="0" baseline="0">
                <a:uFillTx/>
                <a:latin typeface="微软雅黑" panose="020B0503020204020204" charset="-122"/>
                <a:ea typeface="微软雅黑" panose="020B0503020204020204" charset="-122"/>
              </a:defRPr>
            </a:lvl3pPr>
            <a:lvl4pPr marL="1600200" indent="-228600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cap="none" spc="150" normalizeH="0" baseline="0">
                <a:uFillTx/>
                <a:latin typeface="微软雅黑" panose="020B0503020204020204" charset="-122"/>
                <a:ea typeface="微软雅黑" panose="020B0503020204020204" charset="-122"/>
              </a:defRPr>
            </a:lvl4pPr>
            <a:lvl5pPr marL="2057400" indent="-228600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cap="none" spc="150" normalizeH="0" baseline="0">
                <a:uFillTx/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 fontAlgn="ctr">
              <a:lnSpc>
                <a:spcPct val="130000"/>
              </a:lnSpc>
              <a:spcBef>
                <a:spcPts val="750"/>
              </a:spcBef>
              <a:spcAft>
                <a:spcPts val="0"/>
              </a:spcAft>
              <a:buSzPct val="100000"/>
              <a:buNone/>
            </a:pPr>
            <a:r>
              <a:rPr lang="zh-CN" altLang="en-US" sz="1600" b="1" dirty="0">
                <a:solidFill>
                  <a:srgbClr val="000000">
                    <a:lumMod val="75000"/>
                    <a:lumOff val="25000"/>
                  </a:srgbClr>
                </a:solidFill>
                <a:latin typeface="+mn-lt"/>
                <a:ea typeface="+mn-ea"/>
                <a:cs typeface="+mn-ea"/>
                <a:sym typeface="+mn-lt"/>
              </a:rPr>
              <a:t>（1）有利于提高资金使用效率，降低资金使用成本。</a:t>
            </a:r>
          </a:p>
          <a:p>
            <a:pPr marL="0" indent="0" fontAlgn="ctr">
              <a:lnSpc>
                <a:spcPct val="130000"/>
              </a:lnSpc>
              <a:spcBef>
                <a:spcPts val="750"/>
              </a:spcBef>
              <a:spcAft>
                <a:spcPts val="0"/>
              </a:spcAft>
              <a:buSzPct val="100000"/>
              <a:buNone/>
            </a:pPr>
            <a:r>
              <a:rPr lang="zh-CN" altLang="en-US" sz="1600" dirty="0">
                <a:solidFill>
                  <a:srgbClr val="000000">
                    <a:lumMod val="75000"/>
                    <a:lumOff val="25000"/>
                  </a:srgbClr>
                </a:solidFill>
                <a:latin typeface="+mn-lt"/>
                <a:ea typeface="+mn-ea"/>
                <a:cs typeface="+mn-ea"/>
                <a:sym typeface="+mn-lt"/>
              </a:rPr>
              <a:t>实行集中管理和内部交易或往来实行内部划转，而不需通过银行进行资金划转，减少资金在途，提高资金使用效率，增加存量资金利息收益，降低财务费用。</a:t>
            </a:r>
          </a:p>
          <a:p>
            <a:pPr marL="0" indent="0" fontAlgn="ctr">
              <a:lnSpc>
                <a:spcPct val="130000"/>
              </a:lnSpc>
              <a:spcBef>
                <a:spcPts val="750"/>
              </a:spcBef>
              <a:spcAft>
                <a:spcPts val="0"/>
              </a:spcAft>
              <a:buSzPct val="100000"/>
              <a:buNone/>
            </a:pPr>
            <a:r>
              <a:rPr lang="zh-CN" altLang="en-US" sz="1600" b="1" dirty="0">
                <a:solidFill>
                  <a:srgbClr val="000000">
                    <a:lumMod val="75000"/>
                    <a:lumOff val="25000"/>
                  </a:srgbClr>
                </a:solidFill>
                <a:latin typeface="+mn-lt"/>
                <a:ea typeface="+mn-ea"/>
                <a:cs typeface="+mn-ea"/>
                <a:sym typeface="+mn-lt"/>
              </a:rPr>
              <a:t>（2）有利于建立树立企业的付款信用，降低经营风险。</a:t>
            </a:r>
            <a:endParaRPr lang="zh-CN" altLang="en-US" sz="1600" dirty="0">
              <a:solidFill>
                <a:srgbClr val="000000">
                  <a:lumMod val="75000"/>
                  <a:lumOff val="25000"/>
                </a:srgbClr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0" indent="0" fontAlgn="ctr">
              <a:lnSpc>
                <a:spcPct val="130000"/>
              </a:lnSpc>
              <a:spcBef>
                <a:spcPts val="750"/>
              </a:spcBef>
              <a:spcAft>
                <a:spcPts val="0"/>
              </a:spcAft>
              <a:buSzPct val="100000"/>
              <a:buNone/>
            </a:pPr>
            <a:r>
              <a:rPr lang="zh-CN" altLang="en-US" sz="1600" dirty="0">
                <a:solidFill>
                  <a:srgbClr val="000000">
                    <a:lumMod val="75000"/>
                    <a:lumOff val="25000"/>
                  </a:srgbClr>
                </a:solidFill>
                <a:latin typeface="+mn-lt"/>
                <a:ea typeface="+mn-ea"/>
                <a:cs typeface="+mn-ea"/>
                <a:sym typeface="+mn-lt"/>
              </a:rPr>
              <a:t>实行资金集中管理，配合施行严格的资金预算管理与之配套，通过严格的资金预算管理，实现资金的收支平衡。如果资金预算管理得当、控制得力，资金的使用效率和效益都将得到有效的提升，企业的付款信用在无形之中得以建立，获得供应商或配套商的高度信赖。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pc="225" dirty="0">
                <a:solidFill>
                  <a:srgbClr val="000000">
                    <a:lumMod val="85000"/>
                    <a:lumOff val="15000"/>
                  </a:srgbClr>
                </a:solidFill>
                <a:cs typeface="+mn-ea"/>
                <a:sym typeface="+mn-lt"/>
              </a:rPr>
              <a:t>3.2</a:t>
            </a:r>
            <a:r>
              <a:rPr lang="zh-CN" altLang="en-US" spc="225" dirty="0">
                <a:solidFill>
                  <a:srgbClr val="000000">
                    <a:lumMod val="85000"/>
                    <a:lumOff val="15000"/>
                  </a:srgbClr>
                </a:solidFill>
                <a:cs typeface="+mn-ea"/>
                <a:sym typeface="+mn-lt"/>
              </a:rPr>
              <a:t>选择结算中心资金池模式原因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56247" y="1627095"/>
            <a:ext cx="8306753" cy="236816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sz="2000" b="1" dirty="0">
                <a:cs typeface="+mn-ea"/>
                <a:sym typeface="+mn-lt"/>
              </a:rPr>
              <a:t>（3）有利于实现规模效应，提升企业资信等级，降低融资成本。</a:t>
            </a:r>
          </a:p>
          <a:p>
            <a:pPr marL="0" indent="0">
              <a:buNone/>
            </a:pPr>
            <a:r>
              <a:rPr lang="zh-CN" altLang="en-US" sz="2000" dirty="0">
                <a:cs typeface="+mn-ea"/>
                <a:sym typeface="+mn-lt"/>
              </a:rPr>
              <a:t>实行资金集中管理，实行融资集中管理，资金集中管理后，可以提高与银行合作的谈判筹码，提高银行的合作积极性，降低融资风险与成本，比如获得整体授信、降低贷款利率等优惠。</a:t>
            </a:r>
          </a:p>
          <a:p>
            <a:pPr marL="0" indent="0">
              <a:buNone/>
            </a:pPr>
            <a:r>
              <a:rPr lang="zh-CN" altLang="en-US" sz="2000" b="1" dirty="0">
                <a:cs typeface="+mn-ea"/>
                <a:sym typeface="+mn-lt"/>
              </a:rPr>
              <a:t>（4）与财务公司资金池比较。</a:t>
            </a:r>
            <a:endParaRPr lang="zh-CN" altLang="en-US" sz="2000" dirty="0">
              <a:cs typeface="+mn-ea"/>
              <a:sym typeface="+mn-lt"/>
            </a:endParaRPr>
          </a:p>
          <a:p>
            <a:pPr marL="0" indent="0">
              <a:buNone/>
            </a:pPr>
            <a:r>
              <a:rPr lang="zh-CN" altLang="en-US" sz="2000" dirty="0">
                <a:cs typeface="+mn-ea"/>
                <a:sym typeface="+mn-lt"/>
              </a:rPr>
              <a:t>由于财务公司是经人民银行等监管机构专门审批非银行金融机构，其审批流程、资质要求更复杂，A集团对资金集中管理要求较紧迫，先建立结算中心是更为便捷有效的方式。</a:t>
            </a:r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3.2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选择结算中心资金池模式原因</a:t>
            </a:r>
          </a:p>
        </p:txBody>
      </p:sp>
      <p:graphicFrame>
        <p:nvGraphicFramePr>
          <p:cNvPr id="6" name="表格 5"/>
          <p:cNvGraphicFramePr/>
          <p:nvPr>
            <p:custDataLst>
              <p:tags r:id="rId4"/>
            </p:custDataLst>
          </p:nvPr>
        </p:nvGraphicFramePr>
        <p:xfrm>
          <a:off x="2503170" y="4048602"/>
          <a:ext cx="4755834" cy="17311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10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68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68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111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78594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年度</a:t>
                      </a:r>
                      <a:endParaRPr lang="en-US" altLang="en-US" sz="1100" b="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贷款金额</a:t>
                      </a:r>
                      <a:endParaRPr lang="en-US" altLang="en-US" sz="1100" b="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0" marB="0" anchor="b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34D4D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财务费用</a:t>
                      </a:r>
                      <a:endParaRPr lang="en-US" altLang="en-US" sz="1100" b="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0" marB="0" anchor="b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34D4D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综合利息率</a:t>
                      </a:r>
                      <a:endParaRPr lang="en-US" altLang="en-US" sz="1100" b="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0" marB="0" anchor="b">
                    <a:lnL w="19050">
                      <a:solidFill>
                        <a:srgbClr val="FFFFFF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34D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40404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 </a:t>
                      </a:r>
                      <a:endParaRPr lang="en-US" altLang="en-US" sz="1100" b="0">
                        <a:solidFill>
                          <a:srgbClr val="404040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40404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 </a:t>
                      </a:r>
                      <a:endParaRPr lang="en-US" altLang="en-US" sz="1100" b="0">
                        <a:solidFill>
                          <a:srgbClr val="404040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0" marB="0" anchor="b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40404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 </a:t>
                      </a:r>
                      <a:endParaRPr lang="en-US" altLang="en-US" sz="1100" b="0">
                        <a:solidFill>
                          <a:srgbClr val="404040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0" marB="0" anchor="b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40404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 </a:t>
                      </a:r>
                      <a:endParaRPr lang="en-US" altLang="en-US" sz="1100" b="0">
                        <a:solidFill>
                          <a:srgbClr val="404040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0" marB="0" anchor="b">
                    <a:lnL w="19050">
                      <a:solidFill>
                        <a:srgbClr val="FFFFFF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8594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40404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2012 年</a:t>
                      </a:r>
                      <a:endParaRPr lang="en-US" altLang="en-US" sz="1100" b="0">
                        <a:solidFill>
                          <a:srgbClr val="404040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40404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14730</a:t>
                      </a:r>
                      <a:endParaRPr lang="en-US" altLang="en-US" sz="1100" b="0">
                        <a:solidFill>
                          <a:srgbClr val="404040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0" marB="0" anchor="b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40404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1233</a:t>
                      </a:r>
                      <a:endParaRPr lang="en-US" altLang="en-US" sz="1100" b="0">
                        <a:solidFill>
                          <a:srgbClr val="404040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0" marB="0" anchor="b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40404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8.37%</a:t>
                      </a:r>
                      <a:endParaRPr lang="en-US" altLang="en-US" sz="1100" b="0">
                        <a:solidFill>
                          <a:srgbClr val="404040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0" marB="0" anchor="b">
                    <a:lnL w="19050">
                      <a:solidFill>
                        <a:srgbClr val="FFFFFF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40404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 </a:t>
                      </a:r>
                      <a:endParaRPr lang="en-US" altLang="en-US" sz="1100" b="0">
                        <a:solidFill>
                          <a:srgbClr val="404040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40404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 </a:t>
                      </a:r>
                      <a:endParaRPr lang="en-US" altLang="en-US" sz="1100" b="0">
                        <a:solidFill>
                          <a:srgbClr val="404040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0" marB="0" anchor="b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40404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 </a:t>
                      </a:r>
                      <a:endParaRPr lang="en-US" altLang="en-US" sz="1100" b="0">
                        <a:solidFill>
                          <a:srgbClr val="404040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0" marB="0" anchor="b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40404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 </a:t>
                      </a:r>
                      <a:endParaRPr lang="en-US" altLang="en-US" sz="1100" b="0">
                        <a:solidFill>
                          <a:srgbClr val="404040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0" marB="0" anchor="b">
                    <a:lnL w="19050">
                      <a:solidFill>
                        <a:srgbClr val="FFFFFF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8594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40404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2013 年</a:t>
                      </a:r>
                      <a:endParaRPr lang="en-US" altLang="en-US" sz="1100" b="0">
                        <a:solidFill>
                          <a:srgbClr val="404040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40404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13260</a:t>
                      </a:r>
                      <a:endParaRPr lang="en-US" altLang="en-US" sz="1100" b="0">
                        <a:solidFill>
                          <a:srgbClr val="404040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0" marB="0" anchor="b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40404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1014</a:t>
                      </a:r>
                      <a:endParaRPr lang="en-US" altLang="en-US" sz="1100" b="0">
                        <a:solidFill>
                          <a:srgbClr val="404040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0" marB="0" anchor="b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40404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7.65%</a:t>
                      </a:r>
                      <a:endParaRPr lang="en-US" altLang="en-US" sz="1100" b="0">
                        <a:solidFill>
                          <a:srgbClr val="404040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0" marB="0" anchor="b">
                    <a:lnL w="19050">
                      <a:solidFill>
                        <a:srgbClr val="FFFFFF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40404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 </a:t>
                      </a:r>
                      <a:endParaRPr lang="en-US" altLang="en-US" sz="1100" b="0">
                        <a:solidFill>
                          <a:srgbClr val="404040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40404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 </a:t>
                      </a:r>
                      <a:endParaRPr lang="en-US" altLang="en-US" sz="1100" b="0">
                        <a:solidFill>
                          <a:srgbClr val="404040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0" marB="0" anchor="b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40404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 </a:t>
                      </a:r>
                      <a:endParaRPr lang="en-US" altLang="en-US" sz="1100" b="0">
                        <a:solidFill>
                          <a:srgbClr val="404040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0" marB="0" anchor="b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40404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 </a:t>
                      </a:r>
                      <a:endParaRPr lang="en-US" altLang="en-US" sz="1100" b="0">
                        <a:solidFill>
                          <a:srgbClr val="404040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0" marB="0" anchor="b">
                    <a:lnL w="19050">
                      <a:solidFill>
                        <a:srgbClr val="FFFFFF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8594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40404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2014 年</a:t>
                      </a:r>
                      <a:endParaRPr lang="en-US" altLang="en-US" sz="1100" b="0">
                        <a:solidFill>
                          <a:srgbClr val="404040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40404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12190</a:t>
                      </a:r>
                      <a:endParaRPr lang="en-US" altLang="en-US" sz="1100" b="0">
                        <a:solidFill>
                          <a:srgbClr val="404040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0" marB="0" anchor="b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40404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853</a:t>
                      </a:r>
                      <a:endParaRPr lang="en-US" altLang="en-US" sz="1100" b="0">
                        <a:solidFill>
                          <a:srgbClr val="404040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0" marB="0" anchor="b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40404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7.00%</a:t>
                      </a:r>
                      <a:endParaRPr lang="en-US" altLang="en-US" sz="1100" b="0">
                        <a:solidFill>
                          <a:srgbClr val="404040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0" marB="0" anchor="b">
                    <a:lnL w="19050">
                      <a:solidFill>
                        <a:srgbClr val="FFFFFF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40404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 </a:t>
                      </a:r>
                      <a:endParaRPr lang="en-US" altLang="en-US" sz="1100" b="0">
                        <a:solidFill>
                          <a:srgbClr val="404040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40404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 </a:t>
                      </a:r>
                      <a:endParaRPr lang="en-US" altLang="en-US" sz="1100" b="0">
                        <a:solidFill>
                          <a:srgbClr val="404040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0" marB="0" anchor="b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40404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 </a:t>
                      </a:r>
                      <a:endParaRPr lang="en-US" altLang="en-US" sz="1100" b="0">
                        <a:solidFill>
                          <a:srgbClr val="404040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0" marB="0" anchor="b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40404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 </a:t>
                      </a:r>
                      <a:endParaRPr lang="en-US" altLang="en-US" sz="1100" b="0">
                        <a:solidFill>
                          <a:srgbClr val="404040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0" marB="0" anchor="b">
                    <a:lnL w="19050">
                      <a:solidFill>
                        <a:srgbClr val="FFFFFF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8594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40404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2015 年</a:t>
                      </a:r>
                      <a:endParaRPr lang="en-US" altLang="en-US" sz="1100" b="0">
                        <a:solidFill>
                          <a:srgbClr val="404040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40404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9800</a:t>
                      </a:r>
                      <a:endParaRPr lang="en-US" altLang="en-US" sz="1100" b="0">
                        <a:solidFill>
                          <a:srgbClr val="404040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0" marB="0" anchor="b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40404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675</a:t>
                      </a:r>
                      <a:endParaRPr lang="en-US" altLang="en-US" sz="1100" b="0">
                        <a:solidFill>
                          <a:srgbClr val="404040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0" marB="0" anchor="b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40404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6.89%</a:t>
                      </a:r>
                      <a:endParaRPr lang="en-US" altLang="en-US" sz="1100" b="0">
                        <a:solidFill>
                          <a:srgbClr val="404040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0" marB="0" anchor="b">
                    <a:lnL w="19050">
                      <a:solidFill>
                        <a:srgbClr val="FFFFFF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40404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 </a:t>
                      </a:r>
                      <a:endParaRPr lang="en-US" altLang="en-US" sz="1100" b="0">
                        <a:solidFill>
                          <a:srgbClr val="404040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E34D4D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40404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 </a:t>
                      </a:r>
                      <a:endParaRPr lang="en-US" altLang="en-US" sz="1100" b="0">
                        <a:solidFill>
                          <a:srgbClr val="404040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0" marB="0" anchor="b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E34D4D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40404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 </a:t>
                      </a:r>
                      <a:endParaRPr lang="en-US" altLang="en-US" sz="1100" b="0">
                        <a:solidFill>
                          <a:srgbClr val="404040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0" marB="0" anchor="b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E34D4D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1100" b="0" dirty="0">
                        <a:solidFill>
                          <a:srgbClr val="404040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0" marB="0" anchor="b">
                    <a:lnL w="19050">
                      <a:solidFill>
                        <a:srgbClr val="FFFFFF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 w="19050">
                      <a:solidFill>
                        <a:srgbClr val="E34D4D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3.3资金管理模式的后果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428626" y="1752635"/>
            <a:ext cx="3835241" cy="208264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sz="1800" b="1" dirty="0">
                <a:cs typeface="+mn-ea"/>
                <a:sym typeface="+mn-lt"/>
              </a:rPr>
              <a:t>（</a:t>
            </a:r>
            <a:r>
              <a:rPr lang="en-US" altLang="zh-CN" sz="1800" b="1" dirty="0">
                <a:cs typeface="+mn-ea"/>
                <a:sym typeface="+mn-lt"/>
              </a:rPr>
              <a:t>1)</a:t>
            </a:r>
            <a:r>
              <a:rPr lang="zh-CN" altLang="en-US" sz="1800" b="1" dirty="0">
                <a:cs typeface="+mn-ea"/>
                <a:sym typeface="+mn-lt"/>
              </a:rPr>
              <a:t>合作银行难协调。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>
                <a:cs typeface="+mn-ea"/>
                <a:sym typeface="+mn-lt"/>
              </a:rPr>
              <a:t>A集团公司大幅压降了银行账户数量，各地协办行利益受损，协办行服务态度消极，由此给集团公司资金集中管理造成了一定困难</a:t>
            </a:r>
            <a:r>
              <a:rPr lang="zh-CN" altLang="en-US" dirty="0">
                <a:cs typeface="+mn-ea"/>
                <a:sym typeface="+mn-lt"/>
              </a:rPr>
              <a:t>。</a:t>
            </a:r>
          </a:p>
          <a:p>
            <a:pPr marL="0" indent="0">
              <a:buNone/>
            </a:pPr>
            <a:endParaRPr dirty="0">
              <a:cs typeface="+mn-ea"/>
              <a:sym typeface="+mn-lt"/>
            </a:endParaRPr>
          </a:p>
        </p:txBody>
      </p:sp>
      <p:graphicFrame>
        <p:nvGraphicFramePr>
          <p:cNvPr id="5" name="表格 4"/>
          <p:cNvGraphicFramePr/>
          <p:nvPr>
            <p:custDataLst>
              <p:tags r:id="rId4"/>
            </p:custDataLst>
          </p:nvPr>
        </p:nvGraphicFramePr>
        <p:xfrm>
          <a:off x="4445962" y="1416956"/>
          <a:ext cx="4368164" cy="1377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20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20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20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20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540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年度</a:t>
                      </a:r>
                      <a:endParaRPr lang="en-US" altLang="en-US" sz="1200" b="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5715" marR="5715" marT="5715" marB="0" anchor="b">
                    <a:lnL>
                      <a:noFill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资金池账户数量</a:t>
                      </a:r>
                      <a:endParaRPr lang="en-US" altLang="en-US" sz="1200" b="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5715" marR="5715" marT="5715" marB="0" anchor="b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34D4D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分布银行数量</a:t>
                      </a:r>
                      <a:endParaRPr lang="en-US" altLang="en-US" sz="1200" b="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5715" marR="5715" marT="5715" marB="0" anchor="b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34D4D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池外账户数量</a:t>
                      </a:r>
                      <a:endParaRPr lang="en-US" altLang="en-US" sz="1200" b="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5715" marR="5715" marT="5715" marB="0" anchor="b">
                    <a:lnL w="19050">
                      <a:solidFill>
                        <a:srgbClr val="FFFFFF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34D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540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40404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2012</a:t>
                      </a:r>
                      <a:endParaRPr lang="en-US" altLang="en-US" sz="1200" b="0">
                        <a:solidFill>
                          <a:srgbClr val="404040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5715" marR="5715" marT="5715" marB="0" anchor="b">
                    <a:lnL>
                      <a:noFill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40404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132</a:t>
                      </a:r>
                      <a:endParaRPr lang="en-US" altLang="en-US" sz="1200" b="0">
                        <a:solidFill>
                          <a:srgbClr val="404040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5715" marR="5715" marT="5715" marB="0" anchor="b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40404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135</a:t>
                      </a:r>
                      <a:endParaRPr lang="en-US" altLang="en-US" sz="1200" b="0">
                        <a:solidFill>
                          <a:srgbClr val="404040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5715" marR="5715" marT="5715" marB="0" anchor="b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40404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37</a:t>
                      </a:r>
                      <a:endParaRPr lang="en-US" altLang="en-US" sz="1200" b="0">
                        <a:solidFill>
                          <a:srgbClr val="404040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5715" marR="5715" marT="5715" marB="0" anchor="b">
                    <a:lnL w="19050">
                      <a:solidFill>
                        <a:srgbClr val="FFFFFF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540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40404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2013</a:t>
                      </a:r>
                      <a:endParaRPr lang="en-US" altLang="en-US" sz="1200" b="0">
                        <a:solidFill>
                          <a:srgbClr val="404040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5715" marR="5715" marT="5715" marB="0" anchor="b">
                    <a:lnL>
                      <a:noFill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 dirty="0">
                          <a:solidFill>
                            <a:srgbClr val="40404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121</a:t>
                      </a:r>
                      <a:endParaRPr lang="en-US" altLang="en-US" sz="1200" b="0" dirty="0">
                        <a:solidFill>
                          <a:srgbClr val="404040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5715" marR="5715" marT="5715" marB="0" anchor="b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40404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102</a:t>
                      </a:r>
                      <a:endParaRPr lang="en-US" altLang="en-US" sz="1200" b="0">
                        <a:solidFill>
                          <a:srgbClr val="404040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5715" marR="5715" marT="5715" marB="0" anchor="b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40404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28</a:t>
                      </a:r>
                      <a:endParaRPr lang="en-US" altLang="en-US" sz="1200" b="0">
                        <a:solidFill>
                          <a:srgbClr val="404040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5715" marR="5715" marT="5715" marB="0" anchor="b">
                    <a:lnL w="19050">
                      <a:solidFill>
                        <a:srgbClr val="FFFFFF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540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40404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2014</a:t>
                      </a:r>
                      <a:endParaRPr lang="en-US" altLang="en-US" sz="1200" b="0">
                        <a:solidFill>
                          <a:srgbClr val="404040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5715" marR="5715" marT="5715" marB="0" anchor="b">
                    <a:lnL>
                      <a:noFill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40404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106</a:t>
                      </a:r>
                      <a:endParaRPr lang="en-US" altLang="en-US" sz="1200" b="0">
                        <a:solidFill>
                          <a:srgbClr val="404040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5715" marR="5715" marT="5715" marB="0" anchor="b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40404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81</a:t>
                      </a:r>
                      <a:endParaRPr lang="en-US" altLang="en-US" sz="1200" b="0">
                        <a:solidFill>
                          <a:srgbClr val="404040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5715" marR="5715" marT="5715" marB="0" anchor="b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40404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21</a:t>
                      </a:r>
                      <a:endParaRPr lang="en-US" altLang="en-US" sz="1200" b="0">
                        <a:solidFill>
                          <a:srgbClr val="404040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5715" marR="5715" marT="5715" marB="0" anchor="b">
                    <a:lnL w="19050">
                      <a:solidFill>
                        <a:srgbClr val="FFFFFF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540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40404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2015</a:t>
                      </a:r>
                      <a:endParaRPr lang="en-US" altLang="en-US" sz="1200" b="0">
                        <a:solidFill>
                          <a:srgbClr val="404040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5715" marR="5715" marT="5715" marB="0" anchor="b">
                    <a:lnL>
                      <a:noFill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E34D4D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40404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78</a:t>
                      </a:r>
                      <a:endParaRPr lang="en-US" altLang="en-US" sz="1200" b="0">
                        <a:solidFill>
                          <a:srgbClr val="404040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5715" marR="5715" marT="5715" marB="0" anchor="b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E34D4D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40404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62</a:t>
                      </a:r>
                      <a:endParaRPr lang="en-US" altLang="en-US" sz="1200" b="0">
                        <a:solidFill>
                          <a:srgbClr val="404040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5715" marR="5715" marT="5715" marB="0" anchor="b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E34D4D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 dirty="0">
                          <a:solidFill>
                            <a:srgbClr val="40404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15</a:t>
                      </a:r>
                      <a:endParaRPr lang="en-US" altLang="en-US" sz="1200" b="0" dirty="0">
                        <a:solidFill>
                          <a:srgbClr val="404040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5715" marR="5715" marT="5715" marB="0" anchor="b">
                    <a:lnL w="19050">
                      <a:solidFill>
                        <a:srgbClr val="FFFFFF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 w="19050">
                      <a:solidFill>
                        <a:srgbClr val="E34D4D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344092" y="3672105"/>
            <a:ext cx="8222456" cy="24225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30000"/>
              </a:lnSpc>
              <a:spcAft>
                <a:spcPts val="750"/>
              </a:spcAft>
            </a:pPr>
            <a:r>
              <a:rPr b="1" dirty="0">
                <a:cs typeface="+mn-ea"/>
                <a:sym typeface="+mn-lt"/>
              </a:rPr>
              <a:t>（</a:t>
            </a:r>
            <a:r>
              <a:rPr lang="en-US" altLang="zh-CN" b="1" dirty="0">
                <a:cs typeface="+mn-ea"/>
                <a:sym typeface="+mn-lt"/>
              </a:rPr>
              <a:t>2</a:t>
            </a:r>
            <a:r>
              <a:rPr b="1" dirty="0">
                <a:cs typeface="+mn-ea"/>
                <a:sym typeface="+mn-lt"/>
              </a:rPr>
              <a:t>）</a:t>
            </a:r>
            <a:r>
              <a:rPr lang="zh-CN" altLang="en-US" b="1" spc="113" dirty="0">
                <a:cs typeface="+mn-ea"/>
                <a:sym typeface="+mn-lt"/>
              </a:rPr>
              <a:t>集团资金尚未完全集中。</a:t>
            </a:r>
          </a:p>
          <a:p>
            <a:pPr>
              <a:lnSpc>
                <a:spcPct val="130000"/>
              </a:lnSpc>
              <a:spcAft>
                <a:spcPts val="750"/>
              </a:spcAft>
            </a:pPr>
            <a:r>
              <a:rPr lang="zh-CN" altLang="en-US" spc="113" dirty="0">
                <a:cs typeface="+mn-ea"/>
                <a:sym typeface="+mn-lt"/>
              </a:rPr>
              <a:t>集团公司虽然对银行账户管理有相关的制度规定，但各单位是否有新开立账户主要建立在自律基础上，集团公司可以通过一级账户查询各公司资金池账户情况，而池外账户就成了管控盲区。</a:t>
            </a:r>
          </a:p>
          <a:p>
            <a:pPr>
              <a:lnSpc>
                <a:spcPct val="130000"/>
              </a:lnSpc>
              <a:spcAft>
                <a:spcPts val="750"/>
              </a:spcAft>
            </a:pPr>
            <a:r>
              <a:rPr lang="zh-CN" altLang="en-US" spc="113" dirty="0">
                <a:cs typeface="+mn-ea"/>
                <a:sym typeface="+mn-lt"/>
              </a:rPr>
              <a:t>部分资金相对充裕或融资形势较好的子分公司，由于集团公司资金池管理并未给其带来实质性好处，出于自身利益考虑，对资金集中管理工作较为抵触</a:t>
            </a:r>
            <a:r>
              <a:rPr lang="zh-CN" altLang="en-US" spc="113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。</a:t>
            </a:r>
          </a:p>
        </p:txBody>
      </p:sp>
    </p:spTree>
    <p:custDataLst>
      <p:tags r:id="rId1"/>
    </p:custData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>
            <p:custDataLst>
              <p:tags r:id="rId2"/>
            </p:custDataLst>
          </p:nvPr>
        </p:nvSpPr>
        <p:spPr>
          <a:xfrm>
            <a:off x="456300" y="1534255"/>
            <a:ext cx="8119722" cy="2238889"/>
          </a:xfrm>
          <a:prstGeom prst="rect">
            <a:avLst/>
          </a:prstGeom>
        </p:spPr>
        <p:txBody>
          <a:bodyPr lIns="68580" tIns="34290" rIns="68580" bIns="3429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600"/>
              </a:spcBef>
              <a:spcAft>
                <a:spcPts val="750"/>
              </a:spcAft>
              <a:buClr>
                <a:srgbClr val="C0C9D6"/>
              </a:buClr>
              <a:buSzPct val="100000"/>
            </a:pPr>
            <a:r>
              <a:rPr lang="zh-CN" altLang="en-US" sz="1500" b="1" spc="113" dirty="0">
                <a:solidFill>
                  <a:schemeClr val="tx1"/>
                </a:solidFill>
                <a:cs typeface="+mn-ea"/>
                <a:sym typeface="+mn-lt"/>
              </a:rPr>
              <a:t>（3）资金调剂困难。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750"/>
              </a:spcAft>
              <a:buClr>
                <a:srgbClr val="C0C9D6"/>
              </a:buClr>
              <a:buSzPct val="100000"/>
            </a:pPr>
            <a:r>
              <a:rPr lang="zh-CN" altLang="en-US" sz="1500" spc="113" dirty="0">
                <a:solidFill>
                  <a:schemeClr val="tx1"/>
                </a:solidFill>
                <a:cs typeface="+mn-ea"/>
                <a:sym typeface="+mn-lt"/>
              </a:rPr>
              <a:t>集团公司资金集中后，根据各公司经营状况及资金需求，对归集资金进行适当调剂，遭到被调剂公司反对。</a:t>
            </a:r>
          </a:p>
        </p:txBody>
      </p:sp>
      <p:sp>
        <p:nvSpPr>
          <p:cNvPr id="14" name="矩形 13"/>
          <p:cNvSpPr/>
          <p:nvPr>
            <p:custDataLst>
              <p:tags r:id="rId3"/>
            </p:custDataLst>
          </p:nvPr>
        </p:nvSpPr>
        <p:spPr>
          <a:xfrm>
            <a:off x="509889" y="3729357"/>
            <a:ext cx="8119722" cy="1696531"/>
          </a:xfrm>
          <a:prstGeom prst="rect">
            <a:avLst/>
          </a:prstGeom>
        </p:spPr>
        <p:txBody>
          <a:bodyPr lIns="68580" tIns="34290" rIns="68580" bIns="3429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600"/>
              </a:spcBef>
              <a:spcAft>
                <a:spcPts val="750"/>
              </a:spcAft>
              <a:buClr>
                <a:srgbClr val="C0C9D6"/>
              </a:buClr>
              <a:buSzPct val="100000"/>
            </a:pPr>
            <a:r>
              <a:rPr lang="zh-CN" altLang="en-US" sz="1500" b="1" spc="113" dirty="0">
                <a:solidFill>
                  <a:schemeClr val="tx1"/>
                </a:solidFill>
                <a:cs typeface="+mn-ea"/>
                <a:sym typeface="+mn-lt"/>
              </a:rPr>
              <a:t>（</a:t>
            </a:r>
            <a:r>
              <a:rPr lang="en-US" altLang="zh-CN" sz="1500" b="1" spc="113" dirty="0">
                <a:solidFill>
                  <a:schemeClr val="tx1"/>
                </a:solidFill>
                <a:cs typeface="+mn-ea"/>
                <a:sym typeface="+mn-lt"/>
              </a:rPr>
              <a:t>4</a:t>
            </a:r>
            <a:r>
              <a:rPr lang="zh-CN" altLang="en-US" sz="1500" b="1" spc="113" dirty="0">
                <a:solidFill>
                  <a:schemeClr val="tx1"/>
                </a:solidFill>
                <a:cs typeface="+mn-ea"/>
                <a:sym typeface="+mn-lt"/>
              </a:rPr>
              <a:t>）结余资金增值业务未开展。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750"/>
              </a:spcAft>
              <a:buClr>
                <a:srgbClr val="C0C9D6"/>
              </a:buClr>
              <a:buSzPct val="100000"/>
            </a:pPr>
            <a:r>
              <a:rPr lang="zh-CN" altLang="en-US" sz="1500" spc="113" dirty="0">
                <a:solidFill>
                  <a:schemeClr val="tx1"/>
                </a:solidFill>
                <a:cs typeface="+mn-ea"/>
                <a:sym typeface="+mn-lt"/>
              </a:rPr>
              <a:t>资金结算中心职责由集团公司财务部履行，由于管理经验、人员素质等问题，加上上级单位和主办单位对投资的谨慎态度和管理要求，结余资金的增值业务几乎未开展.</a:t>
            </a:r>
          </a:p>
        </p:txBody>
      </p:sp>
      <p:sp>
        <p:nvSpPr>
          <p:cNvPr id="5" name="标题 2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456300" y="1313550"/>
            <a:ext cx="8226900" cy="529200"/>
          </a:xfrm>
          <a:prstGeom prst="rect">
            <a:avLst/>
          </a:prstGeom>
        </p:spPr>
        <p:txBody>
          <a:bodyPr vert="horz" lIns="67500" tIns="35100" rIns="67500" bIns="351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endParaRPr lang="zh-CN" altLang="en-US" sz="27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cs typeface="+mn-ea"/>
                <a:sym typeface="+mn-lt"/>
              </a:rPr>
              <a:t>3.3资金管理模式的后果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6"/>
          <a:srcRect l="277" r="277"/>
          <a:stretch>
            <a:fillRect/>
          </a:stretch>
        </p:blipFill>
        <p:spPr>
          <a:xfrm>
            <a:off x="5049368" y="376039"/>
            <a:ext cx="4094632" cy="2047315"/>
          </a:xfrm>
          <a:prstGeom prst="rect">
            <a:avLst/>
          </a:prstGeom>
        </p:spPr>
      </p:pic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641841" y="1501616"/>
            <a:ext cx="2724150" cy="887730"/>
          </a:xfrm>
          <a:prstGeom prst="rect">
            <a:avLst/>
          </a:prstGeom>
          <a:noFill/>
        </p:spPr>
        <p:txBody>
          <a:bodyPr wrap="square" lIns="76200" tIns="28575" rIns="47625" bIns="28575" rtlCol="0" anchor="b" anchorCtr="0">
            <a:noAutofit/>
          </a:bodyPr>
          <a:lstStyle/>
          <a:p>
            <a:pPr>
              <a:buSzPct val="100000"/>
            </a:pPr>
            <a:endParaRPr lang="zh-CN" altLang="en-US" sz="2700" b="1" spc="225" dirty="0">
              <a:cs typeface="+mn-ea"/>
              <a:sym typeface="+mn-lt"/>
            </a:endParaRPr>
          </a:p>
        </p:txBody>
      </p:sp>
      <p:sp>
        <p:nvSpPr>
          <p:cNvPr id="10" name="文本框 9"/>
          <p:cNvSpPr txBox="1"/>
          <p:nvPr>
            <p:custDataLst>
              <p:tags r:id="rId4"/>
            </p:custDataLst>
          </p:nvPr>
        </p:nvSpPr>
        <p:spPr>
          <a:xfrm>
            <a:off x="648562" y="2359902"/>
            <a:ext cx="8139178" cy="2138195"/>
          </a:xfrm>
          <a:prstGeom prst="rect">
            <a:avLst/>
          </a:prstGeom>
          <a:noFill/>
        </p:spPr>
        <p:txBody>
          <a:bodyPr wrap="square" lIns="76200" tIns="0" rIns="61913" bIns="0" rtlCol="0">
            <a:noAutofit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spcAft>
                <a:spcPts val="1000"/>
              </a:spcAft>
              <a:defRPr sz="1600" spc="150"/>
            </a:lvl1pPr>
          </a:lstStyle>
          <a:p>
            <a:pPr fontAlgn="ctr">
              <a:spcBef>
                <a:spcPts val="750"/>
              </a:spcBef>
              <a:spcAft>
                <a:spcPts val="0"/>
              </a:spcAft>
              <a:buClr>
                <a:srgbClr val="000000">
                  <a:lumMod val="75000"/>
                  <a:lumOff val="25000"/>
                </a:srgbClr>
              </a:buClr>
              <a:buSzPct val="130000"/>
            </a:pPr>
            <a:r>
              <a:rPr lang="zh-CN" altLang="en-US" sz="1800" b="1" dirty="0">
                <a:cs typeface="+mn-ea"/>
                <a:sym typeface="+mn-lt"/>
              </a:rPr>
              <a:t>（</a:t>
            </a:r>
            <a:r>
              <a:rPr lang="en-US" altLang="zh-CN" sz="1800" b="1" dirty="0">
                <a:cs typeface="+mn-ea"/>
                <a:sym typeface="+mn-lt"/>
              </a:rPr>
              <a:t>5</a:t>
            </a:r>
            <a:r>
              <a:rPr lang="zh-CN" altLang="en-US" sz="1800" b="1" dirty="0">
                <a:cs typeface="+mn-ea"/>
                <a:sym typeface="+mn-lt"/>
              </a:rPr>
              <a:t>）预算管控。</a:t>
            </a:r>
          </a:p>
          <a:p>
            <a:pPr marL="593725" lvl="1" indent="-257175" fontAlgn="ctr">
              <a:lnSpc>
                <a:spcPct val="130000"/>
              </a:lnSpc>
              <a:buClr>
                <a:srgbClr val="000000">
                  <a:lumMod val="75000"/>
                  <a:lumOff val="25000"/>
                </a:srgbClr>
              </a:buClr>
              <a:buSzPct val="100000"/>
              <a:buFont typeface="+mj-lt"/>
              <a:buAutoNum type="alphaUcPeriod"/>
              <a:tabLst>
                <a:tab pos="2350135" algn="l"/>
              </a:tabLst>
            </a:pPr>
            <a:r>
              <a:rPr lang="zh-CN" altLang="en-US" spc="113" dirty="0">
                <a:cs typeface="+mn-ea"/>
                <a:sym typeface="+mn-lt"/>
              </a:rPr>
              <a:t>编制上报阶段。资金预算编制缺乏科学的筹划和分析，相关规定较为笼统和宽泛。资金预算只做简单的数据汇总，对资金预算细化程度等细节不清晰。</a:t>
            </a:r>
          </a:p>
          <a:p>
            <a:pPr marL="593725" lvl="1" indent="-257175" fontAlgn="ctr">
              <a:lnSpc>
                <a:spcPct val="130000"/>
              </a:lnSpc>
              <a:buClr>
                <a:srgbClr val="000000">
                  <a:lumMod val="75000"/>
                  <a:lumOff val="25000"/>
                </a:srgbClr>
              </a:buClr>
              <a:buSzPct val="100000"/>
              <a:buFont typeface="+mj-lt"/>
              <a:buAutoNum type="alphaUcPeriod"/>
              <a:tabLst>
                <a:tab pos="2350135" algn="l"/>
              </a:tabLst>
            </a:pPr>
            <a:r>
              <a:rPr lang="zh-CN" altLang="en-US" spc="113" dirty="0">
                <a:cs typeface="+mn-ea"/>
                <a:sym typeface="+mn-lt"/>
              </a:rPr>
              <a:t>预算调整、评价考核阶段。对集团资金缺乏事前评估、事中监控。集团公司虽然设置了独立的内部审计机构，但主要采取事后检查评价的措施，事后检查评价的结果又往往停留在纸上谈兵阶段，没有对整改结果进行跟进和评价考核。母公司不能及时掌握集团各分子公司的资金状况，母公司与各分子公司比较分散，出现资金动用与资金控制出现脱节等现象，导致母公司对分子公司的资金监督流于形式。</a:t>
            </a:r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spc="225" dirty="0">
                <a:cs typeface="+mn-ea"/>
                <a:sym typeface="+mn-lt"/>
              </a:rPr>
              <a:t>3.3资金管理模式的后果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第四部分 启示和总结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02444" y="2"/>
            <a:ext cx="8137922" cy="1028699"/>
          </a:xfrm>
        </p:spPr>
        <p:txBody>
          <a:bodyPr/>
          <a:lstStyle/>
          <a:p>
            <a:r>
              <a:rPr lang="zh-CN" altLang="en-US" dirty="0"/>
              <a:t>总结</a:t>
            </a:r>
            <a:endParaRPr lang="en-US" dirty="0"/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49" y="6235701"/>
            <a:ext cx="2182416" cy="206381"/>
          </a:xfrm>
        </p:spPr>
        <p:txBody>
          <a:bodyPr/>
          <a:lstStyle/>
          <a:p>
            <a:pPr>
              <a:spcAft>
                <a:spcPts val="600"/>
              </a:spcAft>
            </a:pPr>
            <a:fld id="{5DD3DB80-B894-403A-B48E-6FDC1A72010E}" type="slidenum">
              <a:rPr lang="zh-CN" altLang="en-US" smtClean="0"/>
              <a:t>39</a:t>
            </a:fld>
            <a:endParaRPr lang="zh-CN" altLang="en-US"/>
          </a:p>
        </p:txBody>
      </p:sp>
      <p:graphicFrame>
        <p:nvGraphicFramePr>
          <p:cNvPr id="7" name="内容占位符 4"/>
          <p:cNvGraphicFramePr>
            <a:graphicFrameLocks noGrp="1"/>
          </p:cNvGraphicFramePr>
          <p:nvPr>
            <p:ph idx="1"/>
          </p:nvPr>
        </p:nvGraphicFramePr>
        <p:xfrm>
          <a:off x="502444" y="1123951"/>
          <a:ext cx="8137922" cy="50196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成长大事记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179512" y="1600200"/>
          <a:ext cx="8507288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启示</a:t>
            </a:r>
          </a:p>
        </p:txBody>
      </p:sp>
      <p:graphicFrame>
        <p:nvGraphicFramePr>
          <p:cNvPr id="6" name="内容占位符 5">
            <a:extLst>
              <a:ext uri="{FF2B5EF4-FFF2-40B4-BE49-F238E27FC236}">
                <a16:creationId xmlns:a16="http://schemas.microsoft.com/office/drawing/2014/main" id="{72C788D1-F316-425B-B026-E897801211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7248100"/>
              </p:ext>
            </p:extLst>
          </p:nvPr>
        </p:nvGraphicFramePr>
        <p:xfrm>
          <a:off x="502444" y="1123951"/>
          <a:ext cx="8137922" cy="50196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40</a:t>
            </a:fld>
            <a:endParaRPr lang="zh-CN" alt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Thanks for listening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6961188" y="6235700"/>
            <a:ext cx="2182812" cy="206375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t>41</a:t>
            </a:fld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5525" y="0"/>
            <a:ext cx="8229600" cy="1143000"/>
          </a:xfrm>
        </p:spPr>
        <p:txBody>
          <a:bodyPr/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新生之后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5805" y="764704"/>
            <a:ext cx="8568952" cy="4525963"/>
          </a:xfrm>
        </p:spPr>
        <p:txBody>
          <a:bodyPr/>
          <a:lstStyle/>
          <a:p>
            <a:pPr marL="0" indent="0">
              <a:buNone/>
            </a:pPr>
            <a:endParaRPr lang="en-US" altLang="zh-CN" dirty="0">
              <a:cs typeface="+mn-ea"/>
              <a:sym typeface="+mn-lt"/>
            </a:endParaRPr>
          </a:p>
        </p:txBody>
      </p:sp>
      <p:sp>
        <p:nvSpPr>
          <p:cNvPr id="4" name="流程图: 过程 3"/>
          <p:cNvSpPr/>
          <p:nvPr/>
        </p:nvSpPr>
        <p:spPr>
          <a:xfrm>
            <a:off x="3448006" y="1869909"/>
            <a:ext cx="1872208" cy="100811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843525" y="3434627"/>
            <a:ext cx="2232248" cy="13681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5220072" y="3402895"/>
            <a:ext cx="2736304" cy="13681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05647" y="2189299"/>
            <a:ext cx="1996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cs typeface="+mn-ea"/>
                <a:sym typeface="+mn-lt"/>
              </a:rPr>
              <a:t>资产管理中心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61248" y="3795537"/>
            <a:ext cx="19968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cs typeface="+mn-ea"/>
                <a:sym typeface="+mn-lt"/>
              </a:rPr>
              <a:t>省电力公司管理</a:t>
            </a:r>
            <a:endParaRPr lang="en-US" altLang="zh-CN" dirty="0">
              <a:solidFill>
                <a:schemeClr val="bg1"/>
              </a:solidFill>
              <a:cs typeface="+mn-ea"/>
              <a:sym typeface="+mn-lt"/>
            </a:endParaRPr>
          </a:p>
          <a:p>
            <a:r>
              <a:rPr lang="zh-CN" altLang="en-US" dirty="0">
                <a:solidFill>
                  <a:schemeClr val="bg1"/>
                </a:solidFill>
                <a:cs typeface="+mn-ea"/>
                <a:sym typeface="+mn-lt"/>
              </a:rPr>
              <a:t>市供电公司指导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320214" y="3739396"/>
            <a:ext cx="2520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cs typeface="+mn-ea"/>
                <a:sym typeface="+mn-lt"/>
              </a:rPr>
              <a:t>市供电公司和</a:t>
            </a:r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A</a:t>
            </a:r>
            <a:r>
              <a:rPr lang="zh-CN" altLang="en-US" dirty="0">
                <a:solidFill>
                  <a:schemeClr val="bg1"/>
                </a:solidFill>
                <a:cs typeface="+mn-ea"/>
                <a:sym typeface="+mn-lt"/>
              </a:rPr>
              <a:t>集团公司委派</a:t>
            </a:r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17</a:t>
            </a:r>
            <a:r>
              <a:rPr lang="zh-CN" altLang="en-US" dirty="0">
                <a:solidFill>
                  <a:schemeClr val="bg1"/>
                </a:solidFill>
                <a:cs typeface="+mn-ea"/>
                <a:sym typeface="+mn-lt"/>
              </a:rPr>
              <a:t>名委员管理</a:t>
            </a:r>
          </a:p>
        </p:txBody>
      </p:sp>
      <p:cxnSp>
        <p:nvCxnSpPr>
          <p:cNvPr id="14" name="直接箭头连接符 13"/>
          <p:cNvCxnSpPr/>
          <p:nvPr/>
        </p:nvCxnSpPr>
        <p:spPr>
          <a:xfrm flipV="1">
            <a:off x="5070401" y="1268760"/>
            <a:ext cx="864096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V="1">
            <a:off x="2219968" y="2910434"/>
            <a:ext cx="1476164" cy="10483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flipH="1" flipV="1">
            <a:off x="4716016" y="2910434"/>
            <a:ext cx="1512168" cy="11521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95536" y="5382914"/>
            <a:ext cx="7848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cs typeface="+mn-ea"/>
                <a:sym typeface="+mn-lt"/>
              </a:rPr>
              <a:t>涵盖：电力建安施工，物资供应，设备制造，物业管理，教育培训等行业</a:t>
            </a:r>
            <a:endParaRPr lang="en-US" altLang="zh-CN" dirty="0">
              <a:cs typeface="+mn-ea"/>
              <a:sym typeface="+mn-lt"/>
            </a:endParaRPr>
          </a:p>
          <a:p>
            <a:r>
              <a:rPr lang="zh-CN" altLang="en-US" dirty="0">
                <a:cs typeface="+mn-ea"/>
                <a:sym typeface="+mn-lt"/>
              </a:rPr>
              <a:t>囊括：</a:t>
            </a:r>
            <a:r>
              <a:rPr lang="en-US" altLang="zh-CN" dirty="0">
                <a:cs typeface="+mn-ea"/>
                <a:sym typeface="+mn-lt"/>
              </a:rPr>
              <a:t>10</a:t>
            </a:r>
            <a:r>
              <a:rPr lang="zh-CN" altLang="en-US" dirty="0">
                <a:cs typeface="+mn-ea"/>
                <a:sym typeface="+mn-lt"/>
              </a:rPr>
              <a:t>家全资公司，</a:t>
            </a:r>
            <a:r>
              <a:rPr lang="en-US" altLang="zh-CN" dirty="0">
                <a:cs typeface="+mn-ea"/>
                <a:sym typeface="+mn-lt"/>
              </a:rPr>
              <a:t>5</a:t>
            </a:r>
            <a:r>
              <a:rPr lang="zh-CN" altLang="en-US" dirty="0">
                <a:cs typeface="+mn-ea"/>
                <a:sym typeface="+mn-lt"/>
              </a:rPr>
              <a:t>家控股公司，</a:t>
            </a:r>
            <a:r>
              <a:rPr lang="en-US" altLang="zh-CN" dirty="0">
                <a:cs typeface="+mn-ea"/>
                <a:sym typeface="+mn-lt"/>
              </a:rPr>
              <a:t>6</a:t>
            </a:r>
            <a:r>
              <a:rPr lang="zh-CN" altLang="en-US" dirty="0">
                <a:cs typeface="+mn-ea"/>
                <a:sym typeface="+mn-lt"/>
              </a:rPr>
              <a:t>家分公司，</a:t>
            </a:r>
            <a:r>
              <a:rPr lang="en-US" altLang="zh-CN" dirty="0">
                <a:cs typeface="+mn-ea"/>
                <a:sym typeface="+mn-lt"/>
              </a:rPr>
              <a:t>7</a:t>
            </a:r>
            <a:r>
              <a:rPr lang="zh-CN" altLang="en-US" dirty="0">
                <a:cs typeface="+mn-ea"/>
                <a:sym typeface="+mn-lt"/>
              </a:rPr>
              <a:t>个总部职能管理部门</a:t>
            </a:r>
            <a:endParaRPr lang="en-US" altLang="zh-CN" dirty="0">
              <a:cs typeface="+mn-ea"/>
              <a:sym typeface="+mn-lt"/>
            </a:endParaRPr>
          </a:p>
        </p:txBody>
      </p:sp>
      <p:sp>
        <p:nvSpPr>
          <p:cNvPr id="17" name="圆角矩形 7"/>
          <p:cNvSpPr/>
          <p:nvPr/>
        </p:nvSpPr>
        <p:spPr>
          <a:xfrm>
            <a:off x="6038453" y="1072977"/>
            <a:ext cx="2736304" cy="13681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>
                <a:cs typeface="+mn-ea"/>
                <a:sym typeface="+mn-lt"/>
              </a:rPr>
              <a:t> </a:t>
            </a:r>
            <a:r>
              <a:rPr lang="zh-CN" altLang="en-US">
                <a:cs typeface="+mn-ea"/>
                <a:sym typeface="+mn-lt"/>
              </a:rPr>
              <a:t>收购</a:t>
            </a:r>
            <a:r>
              <a:rPr lang="en-US" altLang="zh-CN">
                <a:cs typeface="+mn-ea"/>
                <a:sym typeface="+mn-lt"/>
              </a:rPr>
              <a:t>8</a:t>
            </a:r>
            <a:r>
              <a:rPr lang="zh-CN" altLang="en-US">
                <a:cs typeface="+mn-ea"/>
                <a:sym typeface="+mn-lt"/>
              </a:rPr>
              <a:t>家改制企业，建立：资本平台、经营平台、资本纽带关系。</a:t>
            </a:r>
            <a:endParaRPr lang="en-US" altLang="zh-CN" dirty="0"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0"/>
            <a:ext cx="8229600" cy="1143000"/>
          </a:xfrm>
        </p:spPr>
        <p:txBody>
          <a:bodyPr/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说来说去还是没钱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196752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cs typeface="+mn-ea"/>
                <a:sym typeface="+mn-lt"/>
              </a:rPr>
              <a:t>负债收购：大多被收购公司与集团公司陷入困境。</a:t>
            </a:r>
            <a:r>
              <a:rPr lang="en-US" altLang="zh-CN" dirty="0">
                <a:cs typeface="+mn-ea"/>
                <a:sym typeface="+mn-lt"/>
              </a:rPr>
              <a:t></a:t>
            </a:r>
            <a:r>
              <a:rPr lang="zh-CN" altLang="en-US" dirty="0">
                <a:cs typeface="+mn-ea"/>
                <a:sym typeface="+mn-lt"/>
              </a:rPr>
              <a:t>两边都没钱</a:t>
            </a:r>
            <a:endParaRPr lang="en-US" altLang="zh-CN" dirty="0">
              <a:cs typeface="+mn-ea"/>
              <a:sym typeface="+mn-lt"/>
            </a:endParaRPr>
          </a:p>
          <a:p>
            <a:pPr marL="0" indent="0">
              <a:buNone/>
            </a:pPr>
            <a:endParaRPr lang="en-US" altLang="zh-CN" dirty="0">
              <a:cs typeface="+mn-ea"/>
              <a:sym typeface="+mn-lt"/>
            </a:endParaRPr>
          </a:p>
          <a:p>
            <a:pPr marL="0" indent="0">
              <a:buNone/>
            </a:pPr>
            <a:endParaRPr lang="en-US" altLang="zh-CN" dirty="0">
              <a:cs typeface="+mn-ea"/>
              <a:sym typeface="+mn-lt"/>
            </a:endParaRPr>
          </a:p>
          <a:p>
            <a:pPr marL="0" indent="0">
              <a:buNone/>
            </a:pPr>
            <a:endParaRPr lang="en-US" altLang="zh-CN" dirty="0">
              <a:cs typeface="+mn-ea"/>
              <a:sym typeface="+mn-lt"/>
            </a:endParaRPr>
          </a:p>
          <a:p>
            <a:pPr marL="0" indent="0">
              <a:buNone/>
            </a:pPr>
            <a:endParaRPr lang="en-US" altLang="zh-CN" dirty="0">
              <a:cs typeface="+mn-ea"/>
              <a:sym typeface="+mn-lt"/>
            </a:endParaRPr>
          </a:p>
          <a:p>
            <a:pPr marL="0" indent="0">
              <a:buNone/>
            </a:pP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3375886" y="3406934"/>
            <a:ext cx="1872208" cy="12241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77952" y="3603503"/>
            <a:ext cx="13681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cs typeface="+mn-ea"/>
                <a:sym typeface="+mn-lt"/>
              </a:rPr>
              <a:t>某公司</a:t>
            </a:r>
            <a:endParaRPr lang="en-US" altLang="zh-CN" sz="2400" dirty="0">
              <a:cs typeface="+mn-ea"/>
              <a:sym typeface="+mn-lt"/>
            </a:endParaRPr>
          </a:p>
          <a:p>
            <a:r>
              <a:rPr lang="zh-CN" altLang="en-US" sz="2400" dirty="0">
                <a:cs typeface="+mn-ea"/>
                <a:sym typeface="+mn-lt"/>
              </a:rPr>
              <a:t>困难户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11890" y="5585758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cs typeface="+mn-ea"/>
                <a:sym typeface="+mn-lt"/>
              </a:rPr>
              <a:t>工程款未结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9552" y="3287604"/>
            <a:ext cx="1866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cs typeface="+mn-ea"/>
                <a:sym typeface="+mn-lt"/>
              </a:rPr>
              <a:t>新项目垫资缺钱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59632" y="464965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cs typeface="+mn-ea"/>
                <a:sym typeface="+mn-lt"/>
              </a:rPr>
              <a:t>项目结算推后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378968" y="251885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cs typeface="+mn-ea"/>
                <a:sym typeface="+mn-lt"/>
              </a:rPr>
              <a:t>垫支了资金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34019" y="2710718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cs typeface="+mn-ea"/>
                <a:sym typeface="+mn-lt"/>
              </a:rPr>
              <a:t>无多余信贷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034019" y="4280322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cs typeface="+mn-ea"/>
                <a:sym typeface="+mn-lt"/>
              </a:rPr>
              <a:t>与其余公司欠债混乱</a:t>
            </a:r>
          </a:p>
        </p:txBody>
      </p:sp>
      <p:cxnSp>
        <p:nvCxnSpPr>
          <p:cNvPr id="15" name="直接箭头连接符 14"/>
          <p:cNvCxnSpPr/>
          <p:nvPr/>
        </p:nvCxnSpPr>
        <p:spPr>
          <a:xfrm>
            <a:off x="4211960" y="2895384"/>
            <a:ext cx="0" cy="3922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2267744" y="3472270"/>
            <a:ext cx="1008112" cy="3167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V="1">
            <a:off x="2771800" y="4434500"/>
            <a:ext cx="640090" cy="3998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H="1">
            <a:off x="5212090" y="3080050"/>
            <a:ext cx="821929" cy="5234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2" idx="1"/>
          </p:cNvCxnSpPr>
          <p:nvPr/>
        </p:nvCxnSpPr>
        <p:spPr>
          <a:xfrm flipH="1" flipV="1">
            <a:off x="5248094" y="4280322"/>
            <a:ext cx="785925" cy="1846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7" idx="0"/>
          </p:cNvCxnSpPr>
          <p:nvPr/>
        </p:nvCxnSpPr>
        <p:spPr>
          <a:xfrm flipV="1">
            <a:off x="4311990" y="4834320"/>
            <a:ext cx="0" cy="75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不但没钱，贷款还乱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56" y="2132856"/>
            <a:ext cx="3983343" cy="2747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45240" y="1412776"/>
            <a:ext cx="84969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cs typeface="+mn-ea"/>
                <a:sym typeface="+mn-lt"/>
              </a:rPr>
              <a:t>信贷分散，财务费高                  账户多，管理少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2060848"/>
            <a:ext cx="5148063" cy="28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83568" y="5441624"/>
            <a:ext cx="2304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cs typeface="+mn-ea"/>
                <a:sym typeface="+mn-lt"/>
              </a:rPr>
              <a:t>分散贷款利率高</a:t>
            </a:r>
            <a:endParaRPr lang="en-US" altLang="zh-CN" dirty="0">
              <a:cs typeface="+mn-ea"/>
              <a:sym typeface="+mn-lt"/>
            </a:endParaRPr>
          </a:p>
          <a:p>
            <a:r>
              <a:rPr lang="zh-CN" altLang="en-US" dirty="0">
                <a:cs typeface="+mn-ea"/>
                <a:sym typeface="+mn-lt"/>
              </a:rPr>
              <a:t>还贷能力差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不但乱贷，还不增益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cs typeface="+mn-ea"/>
                <a:sym typeface="+mn-lt"/>
              </a:rPr>
              <a:t>改制前：高成本，低效益（行业状况）</a:t>
            </a:r>
            <a:endParaRPr lang="en-US" altLang="zh-CN" dirty="0">
              <a:cs typeface="+mn-ea"/>
              <a:sym typeface="+mn-lt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420888"/>
            <a:ext cx="6670596" cy="4005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好钢用不在刀刃上</a:t>
            </a: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060848"/>
            <a:ext cx="8694602" cy="460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67544" y="1484784"/>
            <a:ext cx="468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cs typeface="+mn-ea"/>
                <a:sym typeface="+mn-lt"/>
              </a:rPr>
              <a:t>有限资金利用率低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THEME" val="#26000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diagram"/>
  <p:tag name="KSO_WM_TEMPLATE_INDEX" val="20196675"/>
  <p:tag name="KSO_WM_SLIDE_ID" val="custom20205176_13"/>
  <p:tag name="KSO_WM_TEMPLATE_SUBCATEGORY" val="19"/>
  <p:tag name="KSO_WM_TEMPLATE_MASTER_TYPE" val="0"/>
  <p:tag name="KSO_WM_TEMPLATE_COLOR_TYPE" val="1"/>
  <p:tag name="KSO_WM_SLIDE_ITEM_CNT" val="0"/>
  <p:tag name="KSO_WM_SLIDE_INDEX" val="13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UNIT_SHOW_EDIT_AREA_INDICATION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SHOW_EDIT_AREA_INDICATION" val="1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3*a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ISNUMDGMTITLE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正文"/>
  <p:tag name="KSO_WM_UNIT_NOCLEAR" val="0"/>
  <p:tag name="KSO_WM_UNIT_SHOW_EDIT_AREA_INDICATION" val="1"/>
  <p:tag name="KSO_WM_UNIT_VALUE" val="68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5176_13*f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diagram"/>
  <p:tag name="KSO_WM_TEMPLATE_INDEX" val="20203670"/>
  <p:tag name="KSO_WM_SLIDE_ID" val="diagram20203670_1"/>
  <p:tag name="KSO_WM_TEMPLATE_SUBCATEGORY" val="0"/>
  <p:tag name="KSO_WM_TEMPLATE_MASTER_TYPE" val="0"/>
  <p:tag name="KSO_WM_TEMPLATE_COLOR_TYPE" val="1"/>
  <p:tag name="KSO_WM_SLIDE_ITEM_CNT" val="0"/>
  <p:tag name="KSO_WM_SLIDE_INDEX" val="1"/>
  <p:tag name="KSO_WM_TAG_VERSION" val="1.0"/>
  <p:tag name="KSO_WM_SLIDE_TYPE" val="text"/>
  <p:tag name="KSO_WM_SLIDE_SUBTYPE" val="pureTxt"/>
  <p:tag name="KSO_WM_SLIDE_SIZE" val="959*539"/>
  <p:tag name="KSO_WM_SLIDE_POSITION" val="0*0"/>
  <p:tag name="KSO_WM_SLIDE_LAYOUT" val="a_f"/>
  <p:tag name="KSO_WM_SLIDE_LAYOUT_CNT" val="1_1"/>
  <p:tag name="KSO_WM_UNIT_SHOW_EDIT_AREA_INDICATION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NOCLEAR" val="0"/>
  <p:tag name="KSO_WM_UNIT_VALUE" val="1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3670_1*a*1"/>
  <p:tag name="KSO_WM_TEMPLATE_CATEGORY" val="diagram"/>
  <p:tag name="KSO_WM_TEMPLATE_INDEX" val="20203670"/>
  <p:tag name="KSO_WM_UNIT_LAYERLEVEL" val="1"/>
  <p:tag name="KSO_WM_TAG_VERSION" val="1.0"/>
  <p:tag name="KSO_WM_BEAUTIFY_FLAG" val="#wm#"/>
  <p:tag name="KSO_WM_UNIT_PRESET_TEXT" val="单击此处添加标题"/>
  <p:tag name="KSO_WM_UNIT_ISNUMDGMTITLE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VALUE" val="114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3670_1*f*1"/>
  <p:tag name="KSO_WM_TEMPLATE_CATEGORY" val="diagram"/>
  <p:tag name="KSO_WM_TEMPLATE_INDEX" val="20203670"/>
  <p:tag name="KSO_WM_UNIT_LAYERLEVEL" val="1"/>
  <p:tag name="KSO_WM_TAG_VERSION" val="1.0"/>
  <p:tag name="KSO_WM_BEAUTIFY_FLAG" val="#wm#"/>
  <p:tag name="KSO_WM_UNIT_PRESET_TEXT" val="当您的正文内容到达这个限度时，或许已经不纯粹作用于演示，极大可能运用于阅读领域；无论是传播观点、知识分享还是汇报工作，内容的详尽固然重要，但请一定注意信息框架的清晰，这样才能使内容层次分明，页面简洁易读。&#10;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"/>
  <p:tag name="KSO_WM_UNIT_SUBTYPE" val="a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diagram"/>
  <p:tag name="KSO_WM_TEMPLATE_INDEX" val="20203670"/>
  <p:tag name="KSO_WM_SLIDE_ID" val="custom20205176_13"/>
  <p:tag name="KSO_WM_TEMPLATE_SUBCATEGORY" val="19"/>
  <p:tag name="KSO_WM_TEMPLATE_MASTER_TYPE" val="0"/>
  <p:tag name="KSO_WM_TEMPLATE_COLOR_TYPE" val="1"/>
  <p:tag name="KSO_WM_SLIDE_ITEM_CNT" val="0"/>
  <p:tag name="KSO_WM_SLIDE_INDEX" val="13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UNIT_SHOW_EDIT_AREA_INDICATION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正文"/>
  <p:tag name="KSO_WM_UNIT_NOCLEAR" val="0"/>
  <p:tag name="KSO_WM_UNIT_SHOW_EDIT_AREA_INDICATION" val="1"/>
  <p:tag name="KSO_WM_UNIT_VALUE" val="68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5176_13*f*1"/>
  <p:tag name="KSO_WM_TEMPLATE_CATEGORY" val="custom"/>
  <p:tag name="KSO_WM_TEMPLATE_INDEX" val="20205176"/>
  <p:tag name="KSO_WM_UNIT_LAYERLEVEL" val="1"/>
  <p:tag name="KSO_WM_TAG_VERSION" val="1.0"/>
  <p:tag name="KSO_WM_BEAUTIFY_FLAG" val="#wm#"/>
  <p:tag name="REFSHAPE" val="952197908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SHOW_EDIT_AREA_INDICATION" val="1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3*a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ISNUMDGMTITLE" val="0"/>
  <p:tag name="REFSHAPE" val="996081988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f20875e2-f82e-42e8-851f-2ec2881672f4}"/>
  <p:tag name="REFSHAPE" val="952201444"/>
  <p:tag name="TABLE_SKINIDX" val="1"/>
  <p:tag name="TABLE_COLORIDX" val="c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560627476"/>
  <p:tag name="KSO_WM_UNIT_PLACING_PICTURE_USER_VIEWPORT" val="{&quot;height&quot;:6000,&quot;width&quot;:8550}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diagram"/>
  <p:tag name="KSO_WM_TEMPLATE_INDEX" val="20203670"/>
  <p:tag name="KSO_WM_SLIDE_ID" val="custom20205176_13"/>
  <p:tag name="KSO_WM_TEMPLATE_SUBCATEGORY" val="19"/>
  <p:tag name="KSO_WM_TEMPLATE_MASTER_TYPE" val="0"/>
  <p:tag name="KSO_WM_TEMPLATE_COLOR_TYPE" val="1"/>
  <p:tag name="KSO_WM_SLIDE_ITEM_CNT" val="0"/>
  <p:tag name="KSO_WM_SLIDE_INDEX" val="13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UNIT_SHOW_EDIT_AREA_INDICATION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SHOW_EDIT_AREA_INDICATION" val="1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3*a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ISNUMDGMTITLE" val="0"/>
  <p:tag name="REFSHAPE" val="865880548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正文"/>
  <p:tag name="KSO_WM_UNIT_NOCLEAR" val="0"/>
  <p:tag name="KSO_WM_UNIT_SHOW_EDIT_AREA_INDICATION" val="1"/>
  <p:tag name="KSO_WM_UNIT_VALUE" val="68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5176_13*f*1"/>
  <p:tag name="KSO_WM_TEMPLATE_CATEGORY" val="custom"/>
  <p:tag name="KSO_WM_TEMPLATE_INDEX" val="20205176"/>
  <p:tag name="KSO_WM_UNIT_LAYERLEVEL" val="1"/>
  <p:tag name="KSO_WM_TAG_VERSION" val="1.0"/>
  <p:tag name="KSO_WM_BEAUTIFY_FLAG" val="#wm#"/>
  <p:tag name="REFSHAPE" val="86587946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42b4b244-8185-4f6b-adad-2ce3b4443970}"/>
  <p:tag name="REFSHAPE" val="606885604"/>
  <p:tag name="TABLE_SKINIDX" val="1"/>
  <p:tag name="TABLE_COLORIDX" val="c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diagram"/>
  <p:tag name="KSO_WM_TEMPLATE_INDEX" val="20202565"/>
  <p:tag name="KSO_WM_SLIDE_ID" val="diagram20202565_1"/>
  <p:tag name="KSO_WM_TEMPLATE_SUBCATEGORY" val="0"/>
  <p:tag name="KSO_WM_TEMPLATE_MASTER_TYPE" val="0"/>
  <p:tag name="KSO_WM_TEMPLATE_COLOR_TYPE" val="1"/>
  <p:tag name="KSO_WM_SLIDE_ITEM_CNT" val="0"/>
  <p:tag name="KSO_WM_SLIDE_INDEX" val="1"/>
  <p:tag name="KSO_WM_TAG_VERSION" val="1.0"/>
  <p:tag name="KSO_WM_SLIDE_TYPE" val="text"/>
  <p:tag name="KSO_WM_SLIDE_SUBTYPE" val="pureTxt"/>
  <p:tag name="KSO_WM_SLIDE_SIZE" val="960*539"/>
  <p:tag name="KSO_WM_SLIDE_POSITION" val="0*0"/>
  <p:tag name="KSO_WM_SLIDE_LAYOUT" val="a_f"/>
  <p:tag name="KSO_WM_SLIDE_LAYOUT_CNT" val="1_2"/>
  <p:tag name="KSO_WM_UNIT_SHOW_EDIT_AREA_INDICATION" val="1"/>
  <p:tag name="KSO_WM_SLIDE_COLORSCHEME_VERSION" val="3.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VALUE" val="413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2565_1*f*1"/>
  <p:tag name="KSO_WM_TEMPLATE_CATEGORY" val="diagram"/>
  <p:tag name="KSO_WM_TEMPLATE_INDEX" val="20202565"/>
  <p:tag name="KSO_WM_UNIT_LAYERLEVEL" val="1"/>
  <p:tag name="KSO_WM_TAG_VERSION" val="1.0"/>
  <p:tag name="KSO_WM_BEAUTIFY_FLAG" val="#wm#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0;您的正文已经简明扼要，但信息却错综复杂，需要用更多的文字来表述；但请您尽可能提炼思想的精髓，否则容易造成观者的阅读压力，适得其反。"/>
  <p:tag name="KSO_WM_UNIT_SUBTYPE" val="a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VALUE" val="413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diagram20202565_1*f*2"/>
  <p:tag name="KSO_WM_TEMPLATE_CATEGORY" val="diagram"/>
  <p:tag name="KSO_WM_TEMPLATE_INDEX" val="20202565"/>
  <p:tag name="KSO_WM_UNIT_LAYERLEVEL" val="1"/>
  <p:tag name="KSO_WM_TAG_VERSION" val="1.0"/>
  <p:tag name="KSO_WM_BEAUTIFY_FLAG" val="#wm#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0;您的正文已经简明扼要，但信息却错综复杂，需要用更多的文字来表述；但请您尽可能提炼思想的精髓，否则容易造成观者的阅读压力，适得其反。"/>
  <p:tag name="KSO_WM_UNIT_SUBTYPE" val="a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SHOW_EDIT_AREA_INDICATION" val="1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3*a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ISNUMDGMTITLE" val="0"/>
  <p:tag name="REFSHAPE" val="865880548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diagram"/>
  <p:tag name="KSO_WM_TEMPLATE_INDEX" val="20196675"/>
  <p:tag name="KSO_WM_SLIDE_ID" val="diagram20196675_1"/>
  <p:tag name="KSO_WM_TEMPLATE_SUBCATEGORY" val="0"/>
  <p:tag name="KSO_WM_TEMPLATE_MASTER_TYPE" val="0"/>
  <p:tag name="KSO_WM_TEMPLATE_COLOR_TYPE" val="1"/>
  <p:tag name="KSO_WM_SLIDE_ITEM_CNT" val="0"/>
  <p:tag name="KSO_WM_SLIDE_INDEX" val="1"/>
  <p:tag name="KSO_WM_TAG_VERSION" val="1.0"/>
  <p:tag name="KSO_WM_SLIDE_TYPE" val="text"/>
  <p:tag name="KSO_WM_SLIDE_SUBTYPE" val="pureTxt"/>
  <p:tag name="KSO_WM_SLIDE_SIZE" val="959*504"/>
  <p:tag name="KSO_WM_SLIDE_POSITION" val="0*0"/>
  <p:tag name="KSO_WM_SLIDE_LAYOUT" val="a_d_f"/>
  <p:tag name="KSO_WM_SLIDE_LAYOUT_CNT" val="1_1_1"/>
  <p:tag name="KSO_WM_UNIT_SHOW_EDIT_AREA_INDICATION" val="1"/>
  <p:tag name="KSO_WM_SLIDE_COLORSCHEME_VERSION" val="3.2"/>
  <p:tag name="KSO_WM_SLIDE_CONSTRAINT" val="%7b%22slideConstraint%22%3a%7b%22seriesAreas%22%3a%5b%5d%2c%22singleAreas%22%3a%5b%7b%22shapes%22%3a%5b3%5d%2c%22serialConstraintIndex%22%3a-1%2c%22areatextmark%22%3a0%2c%22pictureprocessmark%22%3a0%7d%5d%7d%7d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VALUE" val="768*1535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diagram20196675_1*d*1"/>
  <p:tag name="KSO_WM_TEMPLATE_CATEGORY" val="diagram"/>
  <p:tag name="KSO_WM_TEMPLATE_INDEX" val="20196675"/>
  <p:tag name="KSO_WM_UNIT_LAYERLEVEL" val="1"/>
  <p:tag name="KSO_WM_TAG_VERSION" val="1.0"/>
  <p:tag name="KSO_WM_BEAUTIFY_FLAG" val="#wm#"/>
  <p:tag name="KSO_WM_UNIT_ADJUSTLAYOUT_ID" val="3"/>
  <p:tag name="KSO_WM_UNIT_PICTURE_CLIP_FLAG" val="1"/>
  <p:tag name="REFSHAPE" val="118566800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  <p:tag name="KSO_WM_SLIDE_ID" val="custom20205176_13"/>
  <p:tag name="KSO_WM_TEMPLATE_SUBCATEGORY" val="19"/>
  <p:tag name="KSO_WM_TEMPLATE_MASTER_TYPE" val="0"/>
  <p:tag name="KSO_WM_TEMPLATE_COLOR_TYPE" val="1"/>
  <p:tag name="KSO_WM_SLIDE_ITEM_CNT" val="0"/>
  <p:tag name="KSO_WM_SLIDE_INDEX" val="13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UNIT_SHOW_EDIT_AREA_INDICATION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PART_ID_V2" val="a-1-1"/>
  <p:tag name="KSO_WM_UNIT_ISCONTENTSTITLE" val="0"/>
  <p:tag name="KSO_WM_UNIT_NOCLEAR" val="0"/>
  <p:tag name="KSO_WM_UNIT_VALUE" val="1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196675_1*a*1"/>
  <p:tag name="KSO_WM_TEMPLATE_CATEGORY" val="diagram"/>
  <p:tag name="KSO_WM_TEMPLATE_INDEX" val="20196675"/>
  <p:tag name="KSO_WM_UNIT_LAYERLEVEL" val="1"/>
  <p:tag name="KSO_WM_TAG_VERSION" val="1.0"/>
  <p:tag name="KSO_WM_BEAUTIFY_FLAG" val="#wm#"/>
  <p:tag name="KSO_WM_UNIT_PRESET_TEXT" val="单击此处&#10;添加大标题内容"/>
  <p:tag name="KSO_WM_UNIT_ADJUSTLAYOUT_ID" val="4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PART_ID_V2" val="d-4-1"/>
  <p:tag name="KSO_WM_UNIT_NOCLEAR" val="1"/>
  <p:tag name="KSO_WM_UNIT_VALUE" val="468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196675_1*f*1"/>
  <p:tag name="KSO_WM_TEMPLATE_CATEGORY" val="diagram"/>
  <p:tag name="KSO_WM_TEMPLATE_INDEX" val="20196675"/>
  <p:tag name="KSO_WM_UNIT_LAYERLEVEL" val="1"/>
  <p:tag name="KSO_WM_TAG_VERSION" val="1.0"/>
  <p:tag name="KSO_WM_BEAUTIFY_FLAG" val="#wm#"/>
  <p:tag name="KSO_WM_UNIT_PRESET_TEXT" val="单击此处添加小标题&#10;点击此处添加正文，文字是您思想的提炼，为了演示发布的效果，请言简意赅的阐述您的观点。&#10;即便信息错综复杂，需要用更多的文字来表述，请您尽可能提炼思想的精髓。&#10;恰如其分的表达观点，往往事半功倍，并祝愿您演讲顺利。&#10;单击此处添加小标题&#10;点击此处添加正文，文字是您思想的提炼，为了演示发布的效果，请言简意赅的阐述您的观点。&#10;即便信息错综复杂，需要用更多的文字来表述，请您尽可能提炼思想的精髓。&#10;恰如其分的表达观点，往往事半功倍，并祝愿您演讲顺利。"/>
  <p:tag name="KSO_WM_UNIT_ADJUSTLAYOUT_ID" val="1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SHOW_EDIT_AREA_INDICATION" val="1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3*a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ISNUMDGMTITLE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diagram"/>
  <p:tag name="KSO_WM_TEMPLATE_INDEX" val="20196675"/>
  <p:tag name="KSO_WM_SLIDE_ID" val="diagram20196675_1"/>
  <p:tag name="KSO_WM_TEMPLATE_SUBCATEGORY" val="0"/>
  <p:tag name="KSO_WM_TEMPLATE_MASTER_TYPE" val="0"/>
  <p:tag name="KSO_WM_TEMPLATE_COLOR_TYPE" val="1"/>
  <p:tag name="KSO_WM_SLIDE_ITEM_CNT" val="0"/>
  <p:tag name="KSO_WM_SLIDE_INDEX" val="1"/>
  <p:tag name="KSO_WM_TAG_VERSION" val="1.0"/>
  <p:tag name="KSO_WM_SLIDE_TYPE" val="text"/>
  <p:tag name="KSO_WM_SLIDE_SUBTYPE" val="pureTxt"/>
  <p:tag name="KSO_WM_SLIDE_SIZE" val="959*504"/>
  <p:tag name="KSO_WM_SLIDE_POSITION" val="0*0"/>
  <p:tag name="KSO_WM_SLIDE_LAYOUT" val="a_d_f"/>
  <p:tag name="KSO_WM_SLIDE_LAYOUT_CNT" val="1_1_1"/>
  <p:tag name="KSO_WM_UNIT_SHOW_EDIT_AREA_INDICATION" val="1"/>
  <p:tag name="KSO_WM_SLIDE_CONSTRAINT" val="%7b%22slideConstraint%22%3a%7b%22seriesAreas%22%3a%5b%5d%2c%22singleAreas%22%3a%5b%7b%22shapes%22%3a%5b3%5d%2c%22serialConstraintIndex%22%3a-1%2c%22areatextmark%22%3a0%2c%22pictureprocessmark%22%3a0%7d%5d%7d%7d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VALUE" val="768*1535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diagram20196675_1*d*1"/>
  <p:tag name="KSO_WM_TEMPLATE_CATEGORY" val="diagram"/>
  <p:tag name="KSO_WM_TEMPLATE_INDEX" val="20196675"/>
  <p:tag name="KSO_WM_UNIT_LAYERLEVEL" val="1"/>
  <p:tag name="KSO_WM_TAG_VERSION" val="1.0"/>
  <p:tag name="KSO_WM_BEAUTIFY_FLAG" val="#wm#"/>
  <p:tag name="KSO_WM_UNIT_ADJUSTLAYOUT_ID" val="3"/>
  <p:tag name="KSO_WM_UNIT_PICTURE_CLIP_FLAG" val="0"/>
  <p:tag name="REFSHAPE" val="62478146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PART_ID_V2" val="a-1-1"/>
  <p:tag name="KSO_WM_UNIT_ISCONTENTSTITLE" val="0"/>
  <p:tag name="KSO_WM_UNIT_NOCLEAR" val="0"/>
  <p:tag name="KSO_WM_UNIT_VALUE" val="1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196675_1*a*1"/>
  <p:tag name="KSO_WM_TEMPLATE_CATEGORY" val="diagram"/>
  <p:tag name="KSO_WM_TEMPLATE_INDEX" val="20196675"/>
  <p:tag name="KSO_WM_UNIT_LAYERLEVEL" val="1"/>
  <p:tag name="KSO_WM_TAG_VERSION" val="1.0"/>
  <p:tag name="KSO_WM_BEAUTIFY_FLAG" val="#wm#"/>
  <p:tag name="KSO_WM_UNIT_PRESET_TEXT" val="单击此处&#10;添加大标题内容"/>
  <p:tag name="KSO_WM_UNIT_ADJUSTLAYOUT_ID" val="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PART_ID_V2" val="d-4-1"/>
  <p:tag name="KSO_WM_UNIT_NOCLEAR" val="1"/>
  <p:tag name="KSO_WM_UNIT_VALUE" val="468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196675_1*f*1"/>
  <p:tag name="KSO_WM_TEMPLATE_CATEGORY" val="diagram"/>
  <p:tag name="KSO_WM_TEMPLATE_INDEX" val="20196675"/>
  <p:tag name="KSO_WM_UNIT_LAYERLEVEL" val="1"/>
  <p:tag name="KSO_WM_TAG_VERSION" val="1.0"/>
  <p:tag name="KSO_WM_BEAUTIFY_FLAG" val="#wm#"/>
  <p:tag name="KSO_WM_UNIT_PRESET_TEXT" val="单击此处添加小标题&#10;点击此处添加正文，文字是您思想的提炼，为了演示发布的效果，请言简意赅的阐述您的观点。&#10;即便信息错综复杂，需要用更多的文字来表述，请您尽可能提炼思想的精髓。&#10;恰如其分的表达观点，往往事半功倍，并祝愿您演讲顺利。&#10;单击此处添加小标题&#10;点击此处添加正文，文字是您思想的提炼，为了演示发布的效果，请言简意赅的阐述您的观点。&#10;即便信息错综复杂，需要用更多的文字来表述，请您尽可能提炼思想的精髓。&#10;恰如其分的表达观点，往往事半功倍，并祝愿您演讲顺利。"/>
  <p:tag name="KSO_WM_UNIT_ADJUSTLAYOUT_ID" val="1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SHOW_EDIT_AREA_INDICATION" val="1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3*a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ISNUMDGMTITLE" val="0"/>
</p:tagLst>
</file>

<file path=ppt/theme/theme1.xml><?xml version="1.0" encoding="utf-8"?>
<a:theme xmlns:a="http://schemas.openxmlformats.org/drawingml/2006/main" name="主题5">
  <a:themeElements>
    <a:clrScheme name="University of Malay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E4095"/>
      </a:accent1>
      <a:accent2>
        <a:srgbClr val="0066CC"/>
      </a:accent2>
      <a:accent3>
        <a:srgbClr val="3333CC"/>
      </a:accent3>
      <a:accent4>
        <a:srgbClr val="323F4F"/>
      </a:accent4>
      <a:accent5>
        <a:srgbClr val="FFDE20"/>
      </a:accent5>
      <a:accent6>
        <a:srgbClr val="ED3237"/>
      </a:accent6>
      <a:hlink>
        <a:srgbClr val="0563C1"/>
      </a:hlink>
      <a:folHlink>
        <a:srgbClr val="954F72"/>
      </a:folHlink>
    </a:clrScheme>
    <a:fontScheme name="Custom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2090</Words>
  <Application>Microsoft Office PowerPoint</Application>
  <PresentationFormat>全屏显示(4:3)</PresentationFormat>
  <Paragraphs>266</Paragraphs>
  <Slides>41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45" baseType="lpstr">
      <vt:lpstr>WPS-Numbers</vt:lpstr>
      <vt:lpstr>等线</vt:lpstr>
      <vt:lpstr>Arial</vt:lpstr>
      <vt:lpstr>主题5</vt:lpstr>
      <vt:lpstr>A 集团公司“资金池”实践之惑</vt:lpstr>
      <vt:lpstr>任务分配</vt:lpstr>
      <vt:lpstr>第一部分：案例简介之 A公司的前世今生</vt:lpstr>
      <vt:lpstr>成长大事记</vt:lpstr>
      <vt:lpstr>新生之后</vt:lpstr>
      <vt:lpstr>说来说去还是没钱</vt:lpstr>
      <vt:lpstr>不但没钱，贷款还乱</vt:lpstr>
      <vt:lpstr>不但乱贷，还不增益</vt:lpstr>
      <vt:lpstr>好钢用不在刀刃上</vt:lpstr>
      <vt:lpstr>内部乱成一锅粥</vt:lpstr>
      <vt:lpstr>一口吃个胖子后，慢慢消化。</vt:lpstr>
      <vt:lpstr>快到池里来</vt:lpstr>
      <vt:lpstr>走康庄大道</vt:lpstr>
      <vt:lpstr>现实磕磕又绊绊</vt:lpstr>
      <vt:lpstr>这次又动了谁的奶酪？</vt:lpstr>
      <vt:lpstr>总结A集团公司的问题</vt:lpstr>
      <vt:lpstr>改革尚未成功 王董仍需努力</vt:lpstr>
      <vt:lpstr>第二部分preview：启发问题系列</vt:lpstr>
      <vt:lpstr>1. A 集团公司初期资金管理的特点以及存在什么样的问题？</vt:lpstr>
      <vt:lpstr>第二部分 解决对策</vt:lpstr>
      <vt:lpstr>细数A集团四综罪</vt:lpstr>
      <vt:lpstr>存在问题</vt:lpstr>
      <vt:lpstr> 解决对策 </vt:lpstr>
      <vt:lpstr>2、加强控制权、协调利益冲突。</vt:lpstr>
      <vt:lpstr>3、加强资金信息化建设</vt:lpstr>
      <vt:lpstr>4、优化资金集中管理流程。</vt:lpstr>
      <vt:lpstr>第二部分preview：启发问题系列</vt:lpstr>
      <vt:lpstr>启示</vt:lpstr>
      <vt:lpstr>第三部分 方案选择及其后果  </vt:lpstr>
      <vt:lpstr>3.1结算中心资金池模式</vt:lpstr>
      <vt:lpstr>3.1结算中心资金池模式</vt:lpstr>
      <vt:lpstr>3.2选择结算中心资金池模式原因</vt:lpstr>
      <vt:lpstr>3.2选择结算中心资金池模式原因</vt:lpstr>
      <vt:lpstr>3.2选择结算中心资金池模式原因</vt:lpstr>
      <vt:lpstr>3.3资金管理模式的后果</vt:lpstr>
      <vt:lpstr>3.3资金管理模式的后果</vt:lpstr>
      <vt:lpstr>3.3资金管理模式的后果</vt:lpstr>
      <vt:lpstr>第四部分 启示和总结</vt:lpstr>
      <vt:lpstr>总结</vt:lpstr>
      <vt:lpstr>启示</vt:lpstr>
      <vt:lpstr>Thanks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集团公司“资金池”实践之惑</dc:title>
  <dc:creator>杜 鱼</dc:creator>
  <cp:lastModifiedBy>范 泽松</cp:lastModifiedBy>
  <cp:revision>10</cp:revision>
  <dcterms:created xsi:type="dcterms:W3CDTF">2020-05-20T13:29:00Z</dcterms:created>
  <dcterms:modified xsi:type="dcterms:W3CDTF">2020-05-21T13:45:32Z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</Properties>
</file>